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357" r:id="rId2"/>
    <p:sldId id="358" r:id="rId3"/>
    <p:sldId id="326" r:id="rId4"/>
    <p:sldId id="365" r:id="rId5"/>
    <p:sldId id="359" r:id="rId6"/>
    <p:sldId id="360" r:id="rId7"/>
    <p:sldId id="361" r:id="rId8"/>
    <p:sldId id="366" r:id="rId9"/>
    <p:sldId id="362" r:id="rId10"/>
    <p:sldId id="363" r:id="rId11"/>
    <p:sldId id="364" r:id="rId12"/>
    <p:sldId id="367" r:id="rId13"/>
    <p:sldId id="369" r:id="rId14"/>
    <p:sldId id="368" r:id="rId15"/>
    <p:sldId id="370" r:id="rId16"/>
    <p:sldId id="371" r:id="rId17"/>
    <p:sldId id="372" r:id="rId18"/>
    <p:sldId id="373" r:id="rId19"/>
    <p:sldId id="374" r:id="rId20"/>
    <p:sldId id="375"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187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16BCB9-6EB0-4C1D-9B42-9EC1EEADC274}" type="datetimeFigureOut">
              <a:rPr lang="en-US" smtClean="0"/>
              <a:pPr/>
              <a:t>8/20/2020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D1650-2033-468E-9125-DA3AD12DF9A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22CEC-C360-4CEE-8D52-ACD7FB8EF037}" type="datetimeFigureOut">
              <a:rPr lang="en-US" smtClean="0"/>
              <a:pPr/>
              <a:t>8/20/2020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1549F-9B41-4CD1-A659-A1A21F857F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INTERNET OF THINGS</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7A1C5-95F7-4229-A93B-29F7FF3DA000}" type="datetimeFigureOut">
              <a:rPr lang="en-IN" smtClean="0"/>
              <a:pPr/>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pPr/>
              <a:t>‹#›</a:t>
            </a:fld>
            <a:endParaRPr lang="en-I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20-08-2020</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randomnerdtutorials.com/esp32-pinout-reference-gpio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INTERNET OF THINGS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Introduction to ESP32  </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Charanraj B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Computer Science &amp;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4EAA2B02-73BD-4F1C-8DD3-C552B78C44C8}"/>
              </a:ext>
            </a:extLst>
          </p:cNvPr>
          <p:cNvSpPr/>
          <p:nvPr/>
        </p:nvSpPr>
        <p:spPr>
          <a:xfrm>
            <a:off x="371880" y="651899"/>
            <a:ext cx="4142368" cy="461665"/>
          </a:xfrm>
          <a:prstGeom prst="rect">
            <a:avLst/>
          </a:prstGeom>
        </p:spPr>
        <p:txBody>
          <a:bodyPr wrap="square">
            <a:spAutoFit/>
          </a:bodyPr>
          <a:lstStyle/>
          <a:p>
            <a:r>
              <a:rPr lang="en-IN" sz="2400" b="1" dirty="0">
                <a:solidFill>
                  <a:schemeClr val="accent2">
                    <a:lumMod val="75000"/>
                  </a:schemeClr>
                </a:solidFill>
              </a:rPr>
              <a:t>Task 1 - Turning on LED</a:t>
            </a:r>
          </a:p>
        </p:txBody>
      </p:sp>
      <p:pic>
        <p:nvPicPr>
          <p:cNvPr id="17" name="Picture 16">
            <a:extLst>
              <a:ext uri="{FF2B5EF4-FFF2-40B4-BE49-F238E27FC236}">
                <a16:creationId xmlns:a16="http://schemas.microsoft.com/office/drawing/2014/main" id="{3343D1AC-E1C7-4101-A9FD-D315B6BAB296}"/>
              </a:ext>
            </a:extLst>
          </p:cNvPr>
          <p:cNvPicPr>
            <a:picLocks noChangeAspect="1"/>
          </p:cNvPicPr>
          <p:nvPr/>
        </p:nvPicPr>
        <p:blipFill>
          <a:blip r:embed="rId3"/>
          <a:stretch>
            <a:fillRect/>
          </a:stretch>
        </p:blipFill>
        <p:spPr>
          <a:xfrm>
            <a:off x="371880" y="1522848"/>
            <a:ext cx="7334250" cy="2600325"/>
          </a:xfrm>
          <a:prstGeom prst="rect">
            <a:avLst/>
          </a:prstGeom>
        </p:spPr>
      </p:pic>
      <p:sp>
        <p:nvSpPr>
          <p:cNvPr id="19" name="object 3">
            <a:extLst>
              <a:ext uri="{FF2B5EF4-FFF2-40B4-BE49-F238E27FC236}">
                <a16:creationId xmlns:a16="http://schemas.microsoft.com/office/drawing/2014/main" id="{E9C8AFAA-BFC5-4B40-9DA4-D759F4C7DBE0}"/>
              </a:ext>
            </a:extLst>
          </p:cNvPr>
          <p:cNvSpPr/>
          <p:nvPr/>
        </p:nvSpPr>
        <p:spPr>
          <a:xfrm>
            <a:off x="8291744" y="2081865"/>
            <a:ext cx="1276430" cy="107954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650010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8F51E6F9-AF1D-4F91-9ECC-1D39378EEB99}"/>
              </a:ext>
            </a:extLst>
          </p:cNvPr>
          <p:cNvSpPr/>
          <p:nvPr/>
        </p:nvSpPr>
        <p:spPr>
          <a:xfrm>
            <a:off x="371880" y="651899"/>
            <a:ext cx="4142368" cy="461665"/>
          </a:xfrm>
          <a:prstGeom prst="rect">
            <a:avLst/>
          </a:prstGeom>
        </p:spPr>
        <p:txBody>
          <a:bodyPr wrap="square">
            <a:spAutoFit/>
          </a:bodyPr>
          <a:lstStyle/>
          <a:p>
            <a:r>
              <a:rPr lang="en-IN" sz="2400" b="1" dirty="0">
                <a:solidFill>
                  <a:schemeClr val="accent2">
                    <a:lumMod val="75000"/>
                  </a:schemeClr>
                </a:solidFill>
              </a:rPr>
              <a:t>Task 2 - Turning off LED</a:t>
            </a:r>
          </a:p>
        </p:txBody>
      </p:sp>
    </p:spTree>
    <p:extLst>
      <p:ext uri="{BB962C8B-B14F-4D97-AF65-F5344CB8AC3E}">
        <p14:creationId xmlns:p14="http://schemas.microsoft.com/office/powerpoint/2010/main" val="6650010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A9F8185F-93BA-4B7F-8785-6D92B117CD37}"/>
              </a:ext>
            </a:extLst>
          </p:cNvPr>
          <p:cNvSpPr/>
          <p:nvPr/>
        </p:nvSpPr>
        <p:spPr>
          <a:xfrm>
            <a:off x="371880" y="651899"/>
            <a:ext cx="4142368" cy="461665"/>
          </a:xfrm>
          <a:prstGeom prst="rect">
            <a:avLst/>
          </a:prstGeom>
        </p:spPr>
        <p:txBody>
          <a:bodyPr wrap="square">
            <a:spAutoFit/>
          </a:bodyPr>
          <a:lstStyle/>
          <a:p>
            <a:r>
              <a:rPr lang="en-IN" sz="2400" b="1" dirty="0">
                <a:solidFill>
                  <a:schemeClr val="accent2">
                    <a:lumMod val="75000"/>
                  </a:schemeClr>
                </a:solidFill>
              </a:rPr>
              <a:t>Task 3 - Blinking the LED</a:t>
            </a:r>
          </a:p>
        </p:txBody>
      </p:sp>
      <p:pic>
        <p:nvPicPr>
          <p:cNvPr id="13" name="Picture 12">
            <a:extLst>
              <a:ext uri="{FF2B5EF4-FFF2-40B4-BE49-F238E27FC236}">
                <a16:creationId xmlns:a16="http://schemas.microsoft.com/office/drawing/2014/main" id="{15FB0C36-BE68-426D-8E63-F7D5FB42479F}"/>
              </a:ext>
            </a:extLst>
          </p:cNvPr>
          <p:cNvPicPr>
            <a:picLocks noChangeAspect="1"/>
          </p:cNvPicPr>
          <p:nvPr/>
        </p:nvPicPr>
        <p:blipFill>
          <a:blip r:embed="rId3"/>
          <a:stretch>
            <a:fillRect/>
          </a:stretch>
        </p:blipFill>
        <p:spPr>
          <a:xfrm>
            <a:off x="272665" y="1391501"/>
            <a:ext cx="6391275" cy="3324225"/>
          </a:xfrm>
          <a:prstGeom prst="rect">
            <a:avLst/>
          </a:prstGeom>
        </p:spPr>
      </p:pic>
      <p:sp>
        <p:nvSpPr>
          <p:cNvPr id="14" name="object 4">
            <a:extLst>
              <a:ext uri="{FF2B5EF4-FFF2-40B4-BE49-F238E27FC236}">
                <a16:creationId xmlns:a16="http://schemas.microsoft.com/office/drawing/2014/main" id="{B3CAFC72-B321-475F-A565-BFFD5B02F21D}"/>
              </a:ext>
            </a:extLst>
          </p:cNvPr>
          <p:cNvSpPr txBox="1"/>
          <p:nvPr/>
        </p:nvSpPr>
        <p:spPr>
          <a:xfrm>
            <a:off x="714612" y="5541542"/>
            <a:ext cx="4935418" cy="846386"/>
          </a:xfrm>
          <a:prstGeom prst="rect">
            <a:avLst/>
          </a:prstGeom>
        </p:spPr>
        <p:txBody>
          <a:bodyPr vert="horz" wrap="square" lIns="0" tIns="15240" rIns="0" bIns="0" rtlCol="0">
            <a:spAutoFit/>
          </a:bodyPr>
          <a:lstStyle/>
          <a:p>
            <a:pPr marL="12700">
              <a:lnSpc>
                <a:spcPct val="100000"/>
              </a:lnSpc>
              <a:spcBef>
                <a:spcPts val="120"/>
              </a:spcBef>
            </a:pPr>
            <a:r>
              <a:rPr b="1" spc="-35" dirty="0">
                <a:solidFill>
                  <a:srgbClr val="FF9300"/>
                </a:solidFill>
                <a:latin typeface="+mj-lt"/>
                <a:cs typeface="Arial"/>
              </a:rPr>
              <a:t>Note:</a:t>
            </a:r>
            <a:r>
              <a:rPr b="1" spc="-190" dirty="0">
                <a:solidFill>
                  <a:srgbClr val="FF9300"/>
                </a:solidFill>
                <a:latin typeface="+mj-lt"/>
                <a:cs typeface="Arial"/>
              </a:rPr>
              <a:t> </a:t>
            </a:r>
            <a:r>
              <a:rPr b="1" dirty="0">
                <a:solidFill>
                  <a:schemeClr val="tx2"/>
                </a:solidFill>
              </a:rPr>
              <a:t>Arduino always measures the time duration in millisecond. Therefore, whenever you mention the delay, keep it in milli seconds.</a:t>
            </a:r>
          </a:p>
        </p:txBody>
      </p:sp>
    </p:spTree>
    <p:extLst>
      <p:ext uri="{BB962C8B-B14F-4D97-AF65-F5344CB8AC3E}">
        <p14:creationId xmlns:p14="http://schemas.microsoft.com/office/powerpoint/2010/main" val="6650010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11" name="Content Placeholder 10"/>
          <p:cNvSpPr>
            <a:spLocks noGrp="1"/>
          </p:cNvSpPr>
          <p:nvPr>
            <p:ph idx="1"/>
          </p:nvPr>
        </p:nvSpPr>
        <p:spPr>
          <a:xfrm>
            <a:off x="371880" y="1580950"/>
            <a:ext cx="10972800" cy="4525963"/>
          </a:xfrm>
        </p:spPr>
        <p:txBody>
          <a:bodyPr>
            <a:normAutofit/>
          </a:bodyPr>
          <a:lstStyle/>
          <a:p>
            <a:pPr marL="0" indent="0">
              <a:buNone/>
            </a:pPr>
            <a:r>
              <a:rPr lang="en-IN" sz="2400" dirty="0"/>
              <a:t>1. Connecting 3 LEDs and Blinking them Sequentially</a:t>
            </a:r>
          </a:p>
          <a:p>
            <a:pPr marL="0" indent="0">
              <a:buNone/>
            </a:pPr>
            <a:r>
              <a:rPr lang="en-IN" sz="2400" dirty="0"/>
              <a:t>2. Connecting 4 LEDs and turning on Alternate ones</a:t>
            </a:r>
          </a:p>
          <a:p>
            <a:pPr marL="0" indent="0">
              <a:buNone/>
            </a:pPr>
            <a:r>
              <a:rPr lang="en-IN" sz="2400" dirty="0"/>
              <a:t>3. Blinking alternate LEDs Sequentially</a:t>
            </a:r>
          </a:p>
          <a:p>
            <a:pPr marL="0" indent="0">
              <a:buNone/>
            </a:pPr>
            <a:endParaRPr lang="en-US" sz="2400" dirty="0"/>
          </a:p>
        </p:txBody>
      </p:sp>
      <p:sp>
        <p:nvSpPr>
          <p:cNvPr id="4" name="Rectangle 3">
            <a:extLst>
              <a:ext uri="{FF2B5EF4-FFF2-40B4-BE49-F238E27FC236}">
                <a16:creationId xmlns:a16="http://schemas.microsoft.com/office/drawing/2014/main" id="{21BFCC91-E505-4C82-9D3D-F4CA549F2C2B}"/>
              </a:ext>
            </a:extLst>
          </p:cNvPr>
          <p:cNvSpPr/>
          <p:nvPr/>
        </p:nvSpPr>
        <p:spPr>
          <a:xfrm>
            <a:off x="371880" y="651899"/>
            <a:ext cx="4142368" cy="461665"/>
          </a:xfrm>
          <a:prstGeom prst="rect">
            <a:avLst/>
          </a:prstGeom>
        </p:spPr>
        <p:txBody>
          <a:bodyPr wrap="square">
            <a:spAutoFit/>
          </a:bodyPr>
          <a:lstStyle/>
          <a:p>
            <a:r>
              <a:rPr lang="en-IN" sz="2400" b="1" dirty="0">
                <a:solidFill>
                  <a:schemeClr val="accent2">
                    <a:lumMod val="75000"/>
                  </a:schemeClr>
                </a:solidFill>
              </a:rPr>
              <a:t>Do it at Home</a:t>
            </a:r>
          </a:p>
        </p:txBody>
      </p:sp>
      <p:sp>
        <p:nvSpPr>
          <p:cNvPr id="14" name="TextBox 13">
            <a:extLst>
              <a:ext uri="{FF2B5EF4-FFF2-40B4-BE49-F238E27FC236}">
                <a16:creationId xmlns:a16="http://schemas.microsoft.com/office/drawing/2014/main" id="{6E48743F-3121-4CB3-9E37-93041E105310}"/>
              </a:ext>
            </a:extLst>
          </p:cNvPr>
          <p:cNvSpPr txBox="1"/>
          <p:nvPr/>
        </p:nvSpPr>
        <p:spPr>
          <a:xfrm>
            <a:off x="1026128" y="4409990"/>
            <a:ext cx="4397584" cy="871392"/>
          </a:xfrm>
          <a:prstGeom prst="rect">
            <a:avLst/>
          </a:prstGeom>
          <a:noFill/>
        </p:spPr>
        <p:txBody>
          <a:bodyPr wrap="square">
            <a:spAutoFit/>
          </a:bodyPr>
          <a:lstStyle/>
          <a:p>
            <a:pPr marL="781050" marR="30480" indent="-743585">
              <a:lnSpc>
                <a:spcPts val="3220"/>
              </a:lnSpc>
              <a:spcBef>
                <a:spcPts val="244"/>
              </a:spcBef>
            </a:pPr>
            <a:r>
              <a:rPr lang="en-IN" b="1" dirty="0">
                <a:solidFill>
                  <a:schemeClr val="tx2"/>
                </a:solidFill>
              </a:rPr>
              <a:t>   Complete the tasks and upload to your        	        EDMODO Profile</a:t>
            </a:r>
          </a:p>
        </p:txBody>
      </p:sp>
      <p:sp>
        <p:nvSpPr>
          <p:cNvPr id="16" name="object 7">
            <a:extLst>
              <a:ext uri="{FF2B5EF4-FFF2-40B4-BE49-F238E27FC236}">
                <a16:creationId xmlns:a16="http://schemas.microsoft.com/office/drawing/2014/main" id="{CC6CA6AE-ADF2-4B17-BB1C-8DA5603171ED}"/>
              </a:ext>
            </a:extLst>
          </p:cNvPr>
          <p:cNvSpPr/>
          <p:nvPr/>
        </p:nvSpPr>
        <p:spPr>
          <a:xfrm>
            <a:off x="1026128" y="4413993"/>
            <a:ext cx="4397584" cy="976154"/>
          </a:xfrm>
          <a:custGeom>
            <a:avLst/>
            <a:gdLst/>
            <a:ahLst/>
            <a:cxnLst/>
            <a:rect l="l" t="t" r="r" b="b"/>
            <a:pathLst>
              <a:path w="8243569" h="2387600">
                <a:moveTo>
                  <a:pt x="547458" y="0"/>
                </a:moveTo>
                <a:lnTo>
                  <a:pt x="7695671" y="0"/>
                </a:lnTo>
                <a:lnTo>
                  <a:pt x="7768092" y="124"/>
                </a:lnTo>
                <a:lnTo>
                  <a:pt x="7829920" y="993"/>
                </a:lnTo>
                <a:lnTo>
                  <a:pt x="7883439" y="3353"/>
                </a:lnTo>
                <a:lnTo>
                  <a:pt x="7930932" y="7948"/>
                </a:lnTo>
                <a:lnTo>
                  <a:pt x="7974685" y="15525"/>
                </a:lnTo>
                <a:lnTo>
                  <a:pt x="8016981" y="26827"/>
                </a:lnTo>
                <a:lnTo>
                  <a:pt x="8061569" y="46867"/>
                </a:lnTo>
                <a:lnTo>
                  <a:pt x="8102336" y="72904"/>
                </a:lnTo>
                <a:lnTo>
                  <a:pt x="8138737" y="104396"/>
                </a:lnTo>
                <a:lnTo>
                  <a:pt x="8170229" y="140798"/>
                </a:lnTo>
                <a:lnTo>
                  <a:pt x="8196266" y="181566"/>
                </a:lnTo>
                <a:lnTo>
                  <a:pt x="8216304" y="226155"/>
                </a:lnTo>
                <a:lnTo>
                  <a:pt x="8227606" y="268460"/>
                </a:lnTo>
                <a:lnTo>
                  <a:pt x="8235182" y="312290"/>
                </a:lnTo>
                <a:lnTo>
                  <a:pt x="8239777" y="359997"/>
                </a:lnTo>
                <a:lnTo>
                  <a:pt x="8242137" y="413932"/>
                </a:lnTo>
                <a:lnTo>
                  <a:pt x="8243007" y="476446"/>
                </a:lnTo>
                <a:lnTo>
                  <a:pt x="8243131" y="549892"/>
                </a:lnTo>
                <a:lnTo>
                  <a:pt x="8243131" y="1840059"/>
                </a:lnTo>
                <a:lnTo>
                  <a:pt x="8243007" y="1912480"/>
                </a:lnTo>
                <a:lnTo>
                  <a:pt x="8242137" y="1974308"/>
                </a:lnTo>
                <a:lnTo>
                  <a:pt x="8239777" y="2027826"/>
                </a:lnTo>
                <a:lnTo>
                  <a:pt x="8235182" y="2075320"/>
                </a:lnTo>
                <a:lnTo>
                  <a:pt x="8227606" y="2119073"/>
                </a:lnTo>
                <a:lnTo>
                  <a:pt x="8216304" y="2161368"/>
                </a:lnTo>
                <a:lnTo>
                  <a:pt x="8196266" y="2205957"/>
                </a:lnTo>
                <a:lnTo>
                  <a:pt x="8170229" y="2246724"/>
                </a:lnTo>
                <a:lnTo>
                  <a:pt x="8138737" y="2283125"/>
                </a:lnTo>
                <a:lnTo>
                  <a:pt x="8102336" y="2314616"/>
                </a:lnTo>
                <a:lnTo>
                  <a:pt x="8061569" y="2340653"/>
                </a:lnTo>
                <a:lnTo>
                  <a:pt x="8016981" y="2360692"/>
                </a:lnTo>
                <a:lnTo>
                  <a:pt x="7974674" y="2371994"/>
                </a:lnTo>
                <a:lnTo>
                  <a:pt x="7930842" y="2379570"/>
                </a:lnTo>
                <a:lnTo>
                  <a:pt x="7883135" y="2384165"/>
                </a:lnTo>
                <a:lnTo>
                  <a:pt x="7829200" y="2386525"/>
                </a:lnTo>
                <a:lnTo>
                  <a:pt x="7766686" y="2387394"/>
                </a:lnTo>
                <a:lnTo>
                  <a:pt x="7693242" y="2387518"/>
                </a:lnTo>
                <a:lnTo>
                  <a:pt x="547458" y="2387518"/>
                </a:lnTo>
                <a:lnTo>
                  <a:pt x="475038" y="2387394"/>
                </a:lnTo>
                <a:lnTo>
                  <a:pt x="413211" y="2386525"/>
                </a:lnTo>
                <a:lnTo>
                  <a:pt x="359693" y="2384165"/>
                </a:lnTo>
                <a:lnTo>
                  <a:pt x="312200" y="2379570"/>
                </a:lnTo>
                <a:lnTo>
                  <a:pt x="268449" y="2371994"/>
                </a:lnTo>
                <a:lnTo>
                  <a:pt x="226155" y="2360692"/>
                </a:lnTo>
                <a:lnTo>
                  <a:pt x="181566" y="2340653"/>
                </a:lnTo>
                <a:lnTo>
                  <a:pt x="140798" y="2314616"/>
                </a:lnTo>
                <a:lnTo>
                  <a:pt x="104396" y="2283125"/>
                </a:lnTo>
                <a:lnTo>
                  <a:pt x="72904" y="2246724"/>
                </a:lnTo>
                <a:lnTo>
                  <a:pt x="46867" y="2205957"/>
                </a:lnTo>
                <a:lnTo>
                  <a:pt x="26827" y="2161368"/>
                </a:lnTo>
                <a:lnTo>
                  <a:pt x="15525" y="2119061"/>
                </a:lnTo>
                <a:lnTo>
                  <a:pt x="7948" y="2075230"/>
                </a:lnTo>
                <a:lnTo>
                  <a:pt x="3353" y="2027523"/>
                </a:lnTo>
                <a:lnTo>
                  <a:pt x="993" y="1973588"/>
                </a:lnTo>
                <a:lnTo>
                  <a:pt x="124" y="1911074"/>
                </a:lnTo>
                <a:lnTo>
                  <a:pt x="0" y="1837629"/>
                </a:lnTo>
                <a:lnTo>
                  <a:pt x="0" y="547458"/>
                </a:lnTo>
                <a:lnTo>
                  <a:pt x="124" y="475038"/>
                </a:lnTo>
                <a:lnTo>
                  <a:pt x="993" y="413211"/>
                </a:lnTo>
                <a:lnTo>
                  <a:pt x="3353" y="359693"/>
                </a:lnTo>
                <a:lnTo>
                  <a:pt x="7948" y="312200"/>
                </a:lnTo>
                <a:lnTo>
                  <a:pt x="15525" y="268449"/>
                </a:lnTo>
                <a:lnTo>
                  <a:pt x="26827" y="226155"/>
                </a:lnTo>
                <a:lnTo>
                  <a:pt x="46867" y="181566"/>
                </a:lnTo>
                <a:lnTo>
                  <a:pt x="72904" y="140798"/>
                </a:lnTo>
                <a:lnTo>
                  <a:pt x="104396" y="104396"/>
                </a:lnTo>
                <a:lnTo>
                  <a:pt x="140798" y="72904"/>
                </a:lnTo>
                <a:lnTo>
                  <a:pt x="181566" y="46867"/>
                </a:lnTo>
                <a:lnTo>
                  <a:pt x="226155" y="26827"/>
                </a:lnTo>
                <a:lnTo>
                  <a:pt x="268460" y="15525"/>
                </a:lnTo>
                <a:lnTo>
                  <a:pt x="312290" y="7948"/>
                </a:lnTo>
                <a:lnTo>
                  <a:pt x="359997" y="3353"/>
                </a:lnTo>
                <a:lnTo>
                  <a:pt x="413932" y="993"/>
                </a:lnTo>
                <a:lnTo>
                  <a:pt x="476446" y="124"/>
                </a:lnTo>
                <a:lnTo>
                  <a:pt x="549892" y="0"/>
                </a:lnTo>
                <a:lnTo>
                  <a:pt x="547458" y="0"/>
                </a:lnTo>
                <a:close/>
              </a:path>
            </a:pathLst>
          </a:custGeom>
          <a:ln w="52354">
            <a:solidFill>
              <a:srgbClr val="FF9300"/>
            </a:solidFill>
          </a:ln>
        </p:spPr>
        <p:txBody>
          <a:bodyPr wrap="square" lIns="0" tIns="0" rIns="0" bIns="0" rtlCol="0"/>
          <a:lstStyle/>
          <a:p>
            <a:endParaRPr/>
          </a:p>
        </p:txBody>
      </p:sp>
    </p:spTree>
    <p:extLst>
      <p:ext uri="{BB962C8B-B14F-4D97-AF65-F5344CB8AC3E}">
        <p14:creationId xmlns:p14="http://schemas.microsoft.com/office/powerpoint/2010/main" val="36698069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11" name="Content Placeholder 10"/>
          <p:cNvSpPr>
            <a:spLocks noGrp="1"/>
          </p:cNvSpPr>
          <p:nvPr>
            <p:ph idx="1"/>
          </p:nvPr>
        </p:nvSpPr>
        <p:spPr>
          <a:xfrm>
            <a:off x="371880" y="1580950"/>
            <a:ext cx="10972800" cy="4525963"/>
          </a:xfrm>
        </p:spPr>
        <p:txBody>
          <a:bodyPr>
            <a:normAutofit/>
          </a:bodyPr>
          <a:lstStyle/>
          <a:p>
            <a:pPr marL="0" indent="0">
              <a:buNone/>
            </a:pPr>
            <a:endParaRPr lang="en-US" sz="2400" dirty="0"/>
          </a:p>
          <a:p>
            <a:pPr marL="0" indent="0">
              <a:buNone/>
            </a:pPr>
            <a:r>
              <a:rPr lang="en-IN" sz="2400" dirty="0"/>
              <a:t>#include "WiFi.h“							</a:t>
            </a:r>
            <a:r>
              <a:rPr lang="en-IN" sz="1800" b="1" dirty="0">
                <a:solidFill>
                  <a:schemeClr val="tx2"/>
                </a:solidFill>
              </a:rPr>
              <a:t>Step 1</a:t>
            </a:r>
          </a:p>
          <a:p>
            <a:pPr marL="0" indent="0">
              <a:buNone/>
            </a:pPr>
            <a:endParaRPr lang="en-IN" sz="2400" dirty="0"/>
          </a:p>
          <a:p>
            <a:pPr marL="0" indent="0">
              <a:buNone/>
            </a:pPr>
            <a:r>
              <a:rPr lang="en-US" sz="2400" dirty="0"/>
              <a:t>			</a:t>
            </a:r>
          </a:p>
          <a:p>
            <a:pPr marL="0" indent="0">
              <a:buNone/>
            </a:pPr>
            <a:r>
              <a:rPr lang="en-US" sz="2400" dirty="0"/>
              <a:t>									</a:t>
            </a:r>
            <a:r>
              <a:rPr lang="en-IN" sz="1800" b="1" dirty="0">
                <a:solidFill>
                  <a:schemeClr val="tx2"/>
                </a:solidFill>
              </a:rPr>
              <a:t>Step 2</a:t>
            </a:r>
          </a:p>
          <a:p>
            <a:pPr marL="0" indent="0">
              <a:buNone/>
            </a:pPr>
            <a:endParaRPr lang="en-US" sz="2400" dirty="0"/>
          </a:p>
        </p:txBody>
      </p:sp>
      <p:sp>
        <p:nvSpPr>
          <p:cNvPr id="4" name="Rectangle 3">
            <a:extLst>
              <a:ext uri="{FF2B5EF4-FFF2-40B4-BE49-F238E27FC236}">
                <a16:creationId xmlns:a16="http://schemas.microsoft.com/office/drawing/2014/main" id="{21BFCC91-E505-4C82-9D3D-F4CA549F2C2B}"/>
              </a:ext>
            </a:extLst>
          </p:cNvPr>
          <p:cNvSpPr/>
          <p:nvPr/>
        </p:nvSpPr>
        <p:spPr>
          <a:xfrm>
            <a:off x="371880" y="651899"/>
            <a:ext cx="3516726" cy="461665"/>
          </a:xfrm>
          <a:prstGeom prst="rect">
            <a:avLst/>
          </a:prstGeom>
        </p:spPr>
        <p:txBody>
          <a:bodyPr wrap="square">
            <a:spAutoFit/>
          </a:bodyPr>
          <a:lstStyle/>
          <a:p>
            <a:r>
              <a:rPr lang="en-IN" sz="2400" b="1" dirty="0">
                <a:solidFill>
                  <a:schemeClr val="accent2">
                    <a:lumMod val="75000"/>
                  </a:schemeClr>
                </a:solidFill>
              </a:rPr>
              <a:t>Connecting ESP32 to Wi-Fi</a:t>
            </a:r>
          </a:p>
        </p:txBody>
      </p:sp>
      <p:sp>
        <p:nvSpPr>
          <p:cNvPr id="18" name="object 3">
            <a:extLst>
              <a:ext uri="{FF2B5EF4-FFF2-40B4-BE49-F238E27FC236}">
                <a16:creationId xmlns:a16="http://schemas.microsoft.com/office/drawing/2014/main" id="{5CFD2BE2-D226-4D4D-9664-F7D27E2F5368}"/>
              </a:ext>
            </a:extLst>
          </p:cNvPr>
          <p:cNvSpPr/>
          <p:nvPr/>
        </p:nvSpPr>
        <p:spPr>
          <a:xfrm>
            <a:off x="3909837" y="554791"/>
            <a:ext cx="558424" cy="582719"/>
          </a:xfrm>
          <a:prstGeom prst="rect">
            <a:avLst/>
          </a:prstGeom>
          <a:blipFill>
            <a:blip r:embed="rId3" cstate="print"/>
            <a:stretch>
              <a:fillRect/>
            </a:stretch>
          </a:blipFill>
        </p:spPr>
        <p:txBody>
          <a:bodyPr wrap="square" lIns="0" tIns="0" rIns="0" bIns="0" rtlCol="0"/>
          <a:lstStyle/>
          <a:p>
            <a:endParaRPr/>
          </a:p>
        </p:txBody>
      </p:sp>
      <p:sp>
        <p:nvSpPr>
          <p:cNvPr id="22" name="object 2">
            <a:extLst>
              <a:ext uri="{FF2B5EF4-FFF2-40B4-BE49-F238E27FC236}">
                <a16:creationId xmlns:a16="http://schemas.microsoft.com/office/drawing/2014/main" id="{B83427CA-FC25-4DC7-8A22-DF8677820165}"/>
              </a:ext>
            </a:extLst>
          </p:cNvPr>
          <p:cNvSpPr txBox="1"/>
          <p:nvPr/>
        </p:nvSpPr>
        <p:spPr>
          <a:xfrm>
            <a:off x="456754" y="2543158"/>
            <a:ext cx="10803051" cy="1334789"/>
          </a:xfrm>
          <a:prstGeom prst="rect">
            <a:avLst/>
          </a:prstGeom>
        </p:spPr>
        <p:txBody>
          <a:bodyPr vert="horz" wrap="square" lIns="0" tIns="66675" rIns="0" bIns="0" rtlCol="0">
            <a:spAutoFit/>
          </a:bodyPr>
          <a:lstStyle/>
          <a:p>
            <a:pPr marL="12700" marR="5080">
              <a:lnSpc>
                <a:spcPts val="5030"/>
              </a:lnSpc>
              <a:spcBef>
                <a:spcPts val="525"/>
              </a:spcBef>
              <a:tabLst>
                <a:tab pos="8155940" algn="l"/>
              </a:tabLst>
            </a:pPr>
            <a:r>
              <a:rPr sz="2400" dirty="0"/>
              <a:t>const char* ssid = "yourNetworkName"; </a:t>
            </a:r>
            <a:endParaRPr lang="en-IN" sz="2400" dirty="0"/>
          </a:p>
          <a:p>
            <a:pPr marL="12700" marR="5080">
              <a:lnSpc>
                <a:spcPts val="5030"/>
              </a:lnSpc>
              <a:spcBef>
                <a:spcPts val="525"/>
              </a:spcBef>
              <a:tabLst>
                <a:tab pos="8155940" algn="l"/>
              </a:tabLst>
            </a:pPr>
            <a:r>
              <a:rPr sz="2400" dirty="0"/>
              <a:t>const char* password </a:t>
            </a:r>
            <a:r>
              <a:rPr lang="en-IN" sz="2400" dirty="0"/>
              <a:t>=</a:t>
            </a:r>
            <a:r>
              <a:rPr sz="2400" dirty="0"/>
              <a:t>"yourNetworkPass";</a:t>
            </a:r>
          </a:p>
        </p:txBody>
      </p:sp>
      <p:sp>
        <p:nvSpPr>
          <p:cNvPr id="24" name="object 5">
            <a:extLst>
              <a:ext uri="{FF2B5EF4-FFF2-40B4-BE49-F238E27FC236}">
                <a16:creationId xmlns:a16="http://schemas.microsoft.com/office/drawing/2014/main" id="{7850A03C-0CE2-4632-A880-907EE8954C69}"/>
              </a:ext>
            </a:extLst>
          </p:cNvPr>
          <p:cNvSpPr txBox="1"/>
          <p:nvPr/>
        </p:nvSpPr>
        <p:spPr>
          <a:xfrm>
            <a:off x="456754" y="4304684"/>
            <a:ext cx="2738834" cy="872034"/>
          </a:xfrm>
          <a:prstGeom prst="rect">
            <a:avLst/>
          </a:prstGeom>
        </p:spPr>
        <p:txBody>
          <a:bodyPr vert="horz" wrap="square" lIns="0" tIns="15240" rIns="0" bIns="0" rtlCol="0">
            <a:spAutoFit/>
          </a:bodyPr>
          <a:lstStyle/>
          <a:p>
            <a:pPr marL="12700">
              <a:lnSpc>
                <a:spcPct val="100000"/>
              </a:lnSpc>
              <a:spcBef>
                <a:spcPts val="120"/>
              </a:spcBef>
            </a:pPr>
            <a:r>
              <a:rPr b="1" dirty="0">
                <a:solidFill>
                  <a:schemeClr val="tx2"/>
                </a:solidFill>
              </a:rPr>
              <a:t>Note :</a:t>
            </a:r>
            <a:r>
              <a:rPr lang="en-IN" b="1" dirty="0">
                <a:solidFill>
                  <a:schemeClr val="tx2"/>
                </a:solidFill>
              </a:rPr>
              <a:t>  </a:t>
            </a:r>
          </a:p>
          <a:p>
            <a:pPr marL="12700">
              <a:lnSpc>
                <a:spcPct val="100000"/>
              </a:lnSpc>
              <a:spcBef>
                <a:spcPts val="120"/>
              </a:spcBef>
            </a:pPr>
            <a:r>
              <a:rPr b="1" dirty="0">
                <a:solidFill>
                  <a:schemeClr val="tx2"/>
                </a:solidFill>
              </a:rPr>
              <a:t>SSID - “PESU-Element Block”  </a:t>
            </a:r>
            <a:endParaRPr lang="en-IN" b="1" dirty="0">
              <a:solidFill>
                <a:schemeClr val="tx2"/>
              </a:solidFill>
            </a:endParaRPr>
          </a:p>
          <a:p>
            <a:pPr marL="12700">
              <a:lnSpc>
                <a:spcPct val="100000"/>
              </a:lnSpc>
              <a:spcBef>
                <a:spcPts val="120"/>
              </a:spcBef>
            </a:pPr>
            <a:r>
              <a:rPr b="1" dirty="0">
                <a:solidFill>
                  <a:schemeClr val="tx2"/>
                </a:solidFill>
              </a:rPr>
              <a:t>Password - “”</a:t>
            </a:r>
          </a:p>
        </p:txBody>
      </p:sp>
      <p:sp>
        <p:nvSpPr>
          <p:cNvPr id="28" name="object 7">
            <a:extLst>
              <a:ext uri="{FF2B5EF4-FFF2-40B4-BE49-F238E27FC236}">
                <a16:creationId xmlns:a16="http://schemas.microsoft.com/office/drawing/2014/main" id="{79963D32-A9FD-458B-8B36-2F52E46D8585}"/>
              </a:ext>
            </a:extLst>
          </p:cNvPr>
          <p:cNvSpPr/>
          <p:nvPr/>
        </p:nvSpPr>
        <p:spPr>
          <a:xfrm>
            <a:off x="400486" y="4250361"/>
            <a:ext cx="3006859" cy="976154"/>
          </a:xfrm>
          <a:custGeom>
            <a:avLst/>
            <a:gdLst/>
            <a:ahLst/>
            <a:cxnLst/>
            <a:rect l="l" t="t" r="r" b="b"/>
            <a:pathLst>
              <a:path w="8243569" h="2387600">
                <a:moveTo>
                  <a:pt x="547458" y="0"/>
                </a:moveTo>
                <a:lnTo>
                  <a:pt x="7695671" y="0"/>
                </a:lnTo>
                <a:lnTo>
                  <a:pt x="7768092" y="124"/>
                </a:lnTo>
                <a:lnTo>
                  <a:pt x="7829920" y="993"/>
                </a:lnTo>
                <a:lnTo>
                  <a:pt x="7883439" y="3353"/>
                </a:lnTo>
                <a:lnTo>
                  <a:pt x="7930932" y="7948"/>
                </a:lnTo>
                <a:lnTo>
                  <a:pt x="7974685" y="15525"/>
                </a:lnTo>
                <a:lnTo>
                  <a:pt x="8016981" y="26827"/>
                </a:lnTo>
                <a:lnTo>
                  <a:pt x="8061569" y="46867"/>
                </a:lnTo>
                <a:lnTo>
                  <a:pt x="8102336" y="72904"/>
                </a:lnTo>
                <a:lnTo>
                  <a:pt x="8138737" y="104396"/>
                </a:lnTo>
                <a:lnTo>
                  <a:pt x="8170229" y="140798"/>
                </a:lnTo>
                <a:lnTo>
                  <a:pt x="8196266" y="181566"/>
                </a:lnTo>
                <a:lnTo>
                  <a:pt x="8216304" y="226155"/>
                </a:lnTo>
                <a:lnTo>
                  <a:pt x="8227606" y="268460"/>
                </a:lnTo>
                <a:lnTo>
                  <a:pt x="8235182" y="312290"/>
                </a:lnTo>
                <a:lnTo>
                  <a:pt x="8239777" y="359997"/>
                </a:lnTo>
                <a:lnTo>
                  <a:pt x="8242137" y="413932"/>
                </a:lnTo>
                <a:lnTo>
                  <a:pt x="8243007" y="476446"/>
                </a:lnTo>
                <a:lnTo>
                  <a:pt x="8243131" y="549892"/>
                </a:lnTo>
                <a:lnTo>
                  <a:pt x="8243131" y="1840059"/>
                </a:lnTo>
                <a:lnTo>
                  <a:pt x="8243007" y="1912480"/>
                </a:lnTo>
                <a:lnTo>
                  <a:pt x="8242137" y="1974308"/>
                </a:lnTo>
                <a:lnTo>
                  <a:pt x="8239777" y="2027826"/>
                </a:lnTo>
                <a:lnTo>
                  <a:pt x="8235182" y="2075320"/>
                </a:lnTo>
                <a:lnTo>
                  <a:pt x="8227606" y="2119073"/>
                </a:lnTo>
                <a:lnTo>
                  <a:pt x="8216304" y="2161368"/>
                </a:lnTo>
                <a:lnTo>
                  <a:pt x="8196266" y="2205957"/>
                </a:lnTo>
                <a:lnTo>
                  <a:pt x="8170229" y="2246724"/>
                </a:lnTo>
                <a:lnTo>
                  <a:pt x="8138737" y="2283125"/>
                </a:lnTo>
                <a:lnTo>
                  <a:pt x="8102336" y="2314616"/>
                </a:lnTo>
                <a:lnTo>
                  <a:pt x="8061569" y="2340653"/>
                </a:lnTo>
                <a:lnTo>
                  <a:pt x="8016981" y="2360692"/>
                </a:lnTo>
                <a:lnTo>
                  <a:pt x="7974674" y="2371994"/>
                </a:lnTo>
                <a:lnTo>
                  <a:pt x="7930842" y="2379570"/>
                </a:lnTo>
                <a:lnTo>
                  <a:pt x="7883135" y="2384165"/>
                </a:lnTo>
                <a:lnTo>
                  <a:pt x="7829200" y="2386525"/>
                </a:lnTo>
                <a:lnTo>
                  <a:pt x="7766686" y="2387394"/>
                </a:lnTo>
                <a:lnTo>
                  <a:pt x="7693242" y="2387518"/>
                </a:lnTo>
                <a:lnTo>
                  <a:pt x="547458" y="2387518"/>
                </a:lnTo>
                <a:lnTo>
                  <a:pt x="475038" y="2387394"/>
                </a:lnTo>
                <a:lnTo>
                  <a:pt x="413211" y="2386525"/>
                </a:lnTo>
                <a:lnTo>
                  <a:pt x="359693" y="2384165"/>
                </a:lnTo>
                <a:lnTo>
                  <a:pt x="312200" y="2379570"/>
                </a:lnTo>
                <a:lnTo>
                  <a:pt x="268449" y="2371994"/>
                </a:lnTo>
                <a:lnTo>
                  <a:pt x="226155" y="2360692"/>
                </a:lnTo>
                <a:lnTo>
                  <a:pt x="181566" y="2340653"/>
                </a:lnTo>
                <a:lnTo>
                  <a:pt x="140798" y="2314616"/>
                </a:lnTo>
                <a:lnTo>
                  <a:pt x="104396" y="2283125"/>
                </a:lnTo>
                <a:lnTo>
                  <a:pt x="72904" y="2246724"/>
                </a:lnTo>
                <a:lnTo>
                  <a:pt x="46867" y="2205957"/>
                </a:lnTo>
                <a:lnTo>
                  <a:pt x="26827" y="2161368"/>
                </a:lnTo>
                <a:lnTo>
                  <a:pt x="15525" y="2119061"/>
                </a:lnTo>
                <a:lnTo>
                  <a:pt x="7948" y="2075230"/>
                </a:lnTo>
                <a:lnTo>
                  <a:pt x="3353" y="2027523"/>
                </a:lnTo>
                <a:lnTo>
                  <a:pt x="993" y="1973588"/>
                </a:lnTo>
                <a:lnTo>
                  <a:pt x="124" y="1911074"/>
                </a:lnTo>
                <a:lnTo>
                  <a:pt x="0" y="1837629"/>
                </a:lnTo>
                <a:lnTo>
                  <a:pt x="0" y="547458"/>
                </a:lnTo>
                <a:lnTo>
                  <a:pt x="124" y="475038"/>
                </a:lnTo>
                <a:lnTo>
                  <a:pt x="993" y="413211"/>
                </a:lnTo>
                <a:lnTo>
                  <a:pt x="3353" y="359693"/>
                </a:lnTo>
                <a:lnTo>
                  <a:pt x="7948" y="312200"/>
                </a:lnTo>
                <a:lnTo>
                  <a:pt x="15525" y="268449"/>
                </a:lnTo>
                <a:lnTo>
                  <a:pt x="26827" y="226155"/>
                </a:lnTo>
                <a:lnTo>
                  <a:pt x="46867" y="181566"/>
                </a:lnTo>
                <a:lnTo>
                  <a:pt x="72904" y="140798"/>
                </a:lnTo>
                <a:lnTo>
                  <a:pt x="104396" y="104396"/>
                </a:lnTo>
                <a:lnTo>
                  <a:pt x="140798" y="72904"/>
                </a:lnTo>
                <a:lnTo>
                  <a:pt x="181566" y="46867"/>
                </a:lnTo>
                <a:lnTo>
                  <a:pt x="226155" y="26827"/>
                </a:lnTo>
                <a:lnTo>
                  <a:pt x="268460" y="15525"/>
                </a:lnTo>
                <a:lnTo>
                  <a:pt x="312290" y="7948"/>
                </a:lnTo>
                <a:lnTo>
                  <a:pt x="359997" y="3353"/>
                </a:lnTo>
                <a:lnTo>
                  <a:pt x="413932" y="993"/>
                </a:lnTo>
                <a:lnTo>
                  <a:pt x="476446" y="124"/>
                </a:lnTo>
                <a:lnTo>
                  <a:pt x="549892" y="0"/>
                </a:lnTo>
                <a:lnTo>
                  <a:pt x="547458" y="0"/>
                </a:lnTo>
                <a:close/>
              </a:path>
            </a:pathLst>
          </a:custGeom>
          <a:ln w="52354">
            <a:solidFill>
              <a:srgbClr val="FF9300"/>
            </a:solidFill>
          </a:ln>
        </p:spPr>
        <p:txBody>
          <a:bodyPr wrap="square" lIns="0" tIns="0" rIns="0" bIns="0" rtlCol="0"/>
          <a:lstStyle/>
          <a:p>
            <a:endParaRPr/>
          </a:p>
        </p:txBody>
      </p:sp>
    </p:spTree>
    <p:extLst>
      <p:ext uri="{BB962C8B-B14F-4D97-AF65-F5344CB8AC3E}">
        <p14:creationId xmlns:p14="http://schemas.microsoft.com/office/powerpoint/2010/main" val="6650010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21BFCC91-E505-4C82-9D3D-F4CA549F2C2B}"/>
              </a:ext>
            </a:extLst>
          </p:cNvPr>
          <p:cNvSpPr/>
          <p:nvPr/>
        </p:nvSpPr>
        <p:spPr>
          <a:xfrm>
            <a:off x="247750" y="641189"/>
            <a:ext cx="8653112" cy="872034"/>
          </a:xfrm>
          <a:prstGeom prst="rect">
            <a:avLst/>
          </a:prstGeom>
        </p:spPr>
        <p:txBody>
          <a:bodyPr wrap="square">
            <a:spAutoFit/>
          </a:bodyPr>
          <a:lstStyle/>
          <a:p>
            <a:pPr marL="12700" marR="5080" algn="ctr">
              <a:lnSpc>
                <a:spcPts val="3220"/>
              </a:lnSpc>
              <a:spcBef>
                <a:spcPts val="244"/>
              </a:spcBef>
            </a:pPr>
            <a:r>
              <a:rPr lang="en-IN" sz="2400" b="1" dirty="0">
                <a:solidFill>
                  <a:schemeClr val="accent2">
                    <a:lumMod val="75000"/>
                  </a:schemeClr>
                </a:solidFill>
              </a:rPr>
              <a:t>Step 3 - Build the setup function  to connect to the Wi-Fi network</a:t>
            </a:r>
          </a:p>
          <a:p>
            <a:endParaRPr lang="en-IN" sz="2400" b="1" dirty="0">
              <a:solidFill>
                <a:schemeClr val="accent2">
                  <a:lumMod val="75000"/>
                </a:schemeClr>
              </a:solidFill>
            </a:endParaRPr>
          </a:p>
        </p:txBody>
      </p:sp>
      <p:pic>
        <p:nvPicPr>
          <p:cNvPr id="7" name="Picture 6">
            <a:extLst>
              <a:ext uri="{FF2B5EF4-FFF2-40B4-BE49-F238E27FC236}">
                <a16:creationId xmlns:a16="http://schemas.microsoft.com/office/drawing/2014/main" id="{FFFC17A8-A452-4FC0-8EC7-61F8B164FE4F}"/>
              </a:ext>
            </a:extLst>
          </p:cNvPr>
          <p:cNvPicPr>
            <a:picLocks noChangeAspect="1"/>
          </p:cNvPicPr>
          <p:nvPr/>
        </p:nvPicPr>
        <p:blipFill>
          <a:blip r:embed="rId3"/>
          <a:stretch>
            <a:fillRect/>
          </a:stretch>
        </p:blipFill>
        <p:spPr>
          <a:xfrm>
            <a:off x="499812" y="1513223"/>
            <a:ext cx="8401050" cy="4524375"/>
          </a:xfrm>
          <a:prstGeom prst="rect">
            <a:avLst/>
          </a:prstGeom>
        </p:spPr>
      </p:pic>
    </p:spTree>
    <p:extLst>
      <p:ext uri="{BB962C8B-B14F-4D97-AF65-F5344CB8AC3E}">
        <p14:creationId xmlns:p14="http://schemas.microsoft.com/office/powerpoint/2010/main" val="23696039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21BFCC91-E505-4C82-9D3D-F4CA549F2C2B}"/>
              </a:ext>
            </a:extLst>
          </p:cNvPr>
          <p:cNvSpPr/>
          <p:nvPr/>
        </p:nvSpPr>
        <p:spPr>
          <a:xfrm>
            <a:off x="247750" y="641189"/>
            <a:ext cx="8653112" cy="872034"/>
          </a:xfrm>
          <a:prstGeom prst="rect">
            <a:avLst/>
          </a:prstGeom>
        </p:spPr>
        <p:txBody>
          <a:bodyPr wrap="square">
            <a:spAutoFit/>
          </a:bodyPr>
          <a:lstStyle/>
          <a:p>
            <a:pPr marL="12700" marR="5080" algn="ctr">
              <a:lnSpc>
                <a:spcPts val="3220"/>
              </a:lnSpc>
              <a:spcBef>
                <a:spcPts val="244"/>
              </a:spcBef>
            </a:pPr>
            <a:r>
              <a:rPr lang="en-IN" sz="2400" b="1" dirty="0">
                <a:solidFill>
                  <a:schemeClr val="accent2">
                    <a:lumMod val="75000"/>
                  </a:schemeClr>
                </a:solidFill>
              </a:rPr>
              <a:t>Step 3 - Build the setup function  to connect to the Wi-Fi network</a:t>
            </a:r>
          </a:p>
          <a:p>
            <a:endParaRPr lang="en-IN" sz="2400" b="1" dirty="0">
              <a:solidFill>
                <a:schemeClr val="accent2">
                  <a:lumMod val="75000"/>
                </a:schemeClr>
              </a:solidFill>
            </a:endParaRPr>
          </a:p>
        </p:txBody>
      </p:sp>
      <p:pic>
        <p:nvPicPr>
          <p:cNvPr id="3" name="Picture 2">
            <a:extLst>
              <a:ext uri="{FF2B5EF4-FFF2-40B4-BE49-F238E27FC236}">
                <a16:creationId xmlns:a16="http://schemas.microsoft.com/office/drawing/2014/main" id="{DEA30BB9-E2BE-41F9-AF88-86E8942B9A99}"/>
              </a:ext>
            </a:extLst>
          </p:cNvPr>
          <p:cNvPicPr>
            <a:picLocks noChangeAspect="1"/>
          </p:cNvPicPr>
          <p:nvPr/>
        </p:nvPicPr>
        <p:blipFill>
          <a:blip r:embed="rId3"/>
          <a:stretch>
            <a:fillRect/>
          </a:stretch>
        </p:blipFill>
        <p:spPr>
          <a:xfrm>
            <a:off x="393111" y="1607717"/>
            <a:ext cx="7781925" cy="3933825"/>
          </a:xfrm>
          <a:prstGeom prst="rect">
            <a:avLst/>
          </a:prstGeom>
        </p:spPr>
      </p:pic>
    </p:spTree>
    <p:extLst>
      <p:ext uri="{BB962C8B-B14F-4D97-AF65-F5344CB8AC3E}">
        <p14:creationId xmlns:p14="http://schemas.microsoft.com/office/powerpoint/2010/main" val="12922240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21BFCC91-E505-4C82-9D3D-F4CA549F2C2B}"/>
              </a:ext>
            </a:extLst>
          </p:cNvPr>
          <p:cNvSpPr/>
          <p:nvPr/>
        </p:nvSpPr>
        <p:spPr>
          <a:xfrm>
            <a:off x="393111" y="713905"/>
            <a:ext cx="8653112" cy="872034"/>
          </a:xfrm>
          <a:prstGeom prst="rect">
            <a:avLst/>
          </a:prstGeom>
        </p:spPr>
        <p:txBody>
          <a:bodyPr wrap="square">
            <a:spAutoFit/>
          </a:bodyPr>
          <a:lstStyle/>
          <a:p>
            <a:pPr marL="12700" marR="5080">
              <a:lnSpc>
                <a:spcPts val="3220"/>
              </a:lnSpc>
              <a:spcBef>
                <a:spcPts val="244"/>
              </a:spcBef>
            </a:pPr>
            <a:r>
              <a:rPr lang="en-IN" sz="2400" b="1" dirty="0">
                <a:solidFill>
                  <a:schemeClr val="accent2">
                    <a:lumMod val="75000"/>
                  </a:schemeClr>
                </a:solidFill>
              </a:rPr>
              <a:t>Step 3 - Build the setup function  to connect to the Wi-Fi network</a:t>
            </a:r>
          </a:p>
          <a:p>
            <a:endParaRPr lang="en-IN" sz="2400" b="1" dirty="0">
              <a:solidFill>
                <a:schemeClr val="accent2">
                  <a:lumMod val="75000"/>
                </a:schemeClr>
              </a:solidFill>
            </a:endParaRPr>
          </a:p>
        </p:txBody>
      </p:sp>
      <p:pic>
        <p:nvPicPr>
          <p:cNvPr id="3" name="Picture 2">
            <a:extLst>
              <a:ext uri="{FF2B5EF4-FFF2-40B4-BE49-F238E27FC236}">
                <a16:creationId xmlns:a16="http://schemas.microsoft.com/office/drawing/2014/main" id="{0C4B9AF9-7B52-48ED-994B-D45257E21D1F}"/>
              </a:ext>
            </a:extLst>
          </p:cNvPr>
          <p:cNvPicPr>
            <a:picLocks noChangeAspect="1"/>
          </p:cNvPicPr>
          <p:nvPr/>
        </p:nvPicPr>
        <p:blipFill>
          <a:blip r:embed="rId3"/>
          <a:stretch>
            <a:fillRect/>
          </a:stretch>
        </p:blipFill>
        <p:spPr>
          <a:xfrm>
            <a:off x="393111" y="1513223"/>
            <a:ext cx="8105775" cy="3857625"/>
          </a:xfrm>
          <a:prstGeom prst="rect">
            <a:avLst/>
          </a:prstGeom>
        </p:spPr>
      </p:pic>
    </p:spTree>
    <p:extLst>
      <p:ext uri="{BB962C8B-B14F-4D97-AF65-F5344CB8AC3E}">
        <p14:creationId xmlns:p14="http://schemas.microsoft.com/office/powerpoint/2010/main" val="17192117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21BFCC91-E505-4C82-9D3D-F4CA549F2C2B}"/>
              </a:ext>
            </a:extLst>
          </p:cNvPr>
          <p:cNvSpPr/>
          <p:nvPr/>
        </p:nvSpPr>
        <p:spPr>
          <a:xfrm>
            <a:off x="393111" y="641189"/>
            <a:ext cx="8653112" cy="872034"/>
          </a:xfrm>
          <a:prstGeom prst="rect">
            <a:avLst/>
          </a:prstGeom>
        </p:spPr>
        <p:txBody>
          <a:bodyPr wrap="square">
            <a:spAutoFit/>
          </a:bodyPr>
          <a:lstStyle/>
          <a:p>
            <a:pPr marL="12700" marR="5080">
              <a:lnSpc>
                <a:spcPts val="3220"/>
              </a:lnSpc>
              <a:spcBef>
                <a:spcPts val="244"/>
              </a:spcBef>
            </a:pPr>
            <a:r>
              <a:rPr lang="en-IN" sz="2400" b="1" dirty="0">
                <a:solidFill>
                  <a:schemeClr val="accent2">
                    <a:lumMod val="75000"/>
                  </a:schemeClr>
                </a:solidFill>
              </a:rPr>
              <a:t>Step 4 – Test your code</a:t>
            </a:r>
          </a:p>
          <a:p>
            <a:endParaRPr lang="en-IN" sz="2400" b="1" dirty="0">
              <a:solidFill>
                <a:schemeClr val="accent2">
                  <a:lumMod val="75000"/>
                </a:schemeClr>
              </a:solidFill>
            </a:endParaRPr>
          </a:p>
        </p:txBody>
      </p:sp>
      <p:sp>
        <p:nvSpPr>
          <p:cNvPr id="12" name="TextBox 11">
            <a:extLst>
              <a:ext uri="{FF2B5EF4-FFF2-40B4-BE49-F238E27FC236}">
                <a16:creationId xmlns:a16="http://schemas.microsoft.com/office/drawing/2014/main" id="{F476B31F-BC72-42EA-AF04-1E45860C4BD6}"/>
              </a:ext>
            </a:extLst>
          </p:cNvPr>
          <p:cNvSpPr txBox="1"/>
          <p:nvPr/>
        </p:nvSpPr>
        <p:spPr>
          <a:xfrm>
            <a:off x="393111" y="1513223"/>
            <a:ext cx="9540162" cy="2234458"/>
          </a:xfrm>
          <a:prstGeom prst="rect">
            <a:avLst/>
          </a:prstGeom>
          <a:noFill/>
        </p:spPr>
        <p:txBody>
          <a:bodyPr wrap="square">
            <a:spAutoFit/>
          </a:bodyPr>
          <a:lstStyle/>
          <a:p>
            <a:pPr marL="457200" indent="-457200">
              <a:spcBef>
                <a:spcPct val="20000"/>
              </a:spcBef>
              <a:buFont typeface="+mj-lt"/>
              <a:buAutoNum type="arabicPeriod"/>
            </a:pPr>
            <a:r>
              <a:rPr lang="en-IN" sz="2400" dirty="0"/>
              <a:t>Compile and Upload your code (press the ‘boot’ when upload starts)</a:t>
            </a:r>
          </a:p>
          <a:p>
            <a:pPr marL="457200" indent="-457200">
              <a:lnSpc>
                <a:spcPct val="100000"/>
              </a:lnSpc>
              <a:spcBef>
                <a:spcPct val="20000"/>
              </a:spcBef>
              <a:buFont typeface="+mj-lt"/>
              <a:buAutoNum type="arabicPeriod"/>
            </a:pPr>
            <a:r>
              <a:rPr lang="en-IN" sz="2400" dirty="0"/>
              <a:t>Open Serial Monitor</a:t>
            </a:r>
          </a:p>
          <a:p>
            <a:pPr marL="457200" indent="-457200">
              <a:lnSpc>
                <a:spcPct val="100000"/>
              </a:lnSpc>
              <a:spcBef>
                <a:spcPct val="20000"/>
              </a:spcBef>
              <a:buFont typeface="+mj-lt"/>
              <a:buAutoNum type="arabicPeriod"/>
            </a:pPr>
            <a:r>
              <a:rPr lang="en-IN" sz="2400" dirty="0"/>
              <a:t>Set baudrate to 115200</a:t>
            </a:r>
          </a:p>
          <a:p>
            <a:pPr marL="457200" indent="-457200">
              <a:lnSpc>
                <a:spcPct val="100000"/>
              </a:lnSpc>
              <a:spcBef>
                <a:spcPct val="20000"/>
              </a:spcBef>
              <a:buFont typeface="+mj-lt"/>
              <a:buAutoNum type="arabicPeriod"/>
            </a:pPr>
            <a:r>
              <a:rPr lang="en-IN" sz="2400" dirty="0"/>
              <a:t>Press the ‘en’ button  on the board</a:t>
            </a:r>
          </a:p>
          <a:p>
            <a:pPr marL="457200" indent="-457200">
              <a:lnSpc>
                <a:spcPct val="100000"/>
              </a:lnSpc>
              <a:spcBef>
                <a:spcPct val="20000"/>
              </a:spcBef>
              <a:buFont typeface="+mj-lt"/>
              <a:buAutoNum type="arabicPeriod"/>
            </a:pPr>
            <a:r>
              <a:rPr lang="en-IN" sz="2400" dirty="0"/>
              <a:t> You must see the following,</a:t>
            </a:r>
          </a:p>
        </p:txBody>
      </p:sp>
      <p:sp>
        <p:nvSpPr>
          <p:cNvPr id="14" name="object 7">
            <a:extLst>
              <a:ext uri="{FF2B5EF4-FFF2-40B4-BE49-F238E27FC236}">
                <a16:creationId xmlns:a16="http://schemas.microsoft.com/office/drawing/2014/main" id="{E9160207-942F-4104-9BC9-3D5A09D55141}"/>
              </a:ext>
            </a:extLst>
          </p:cNvPr>
          <p:cNvSpPr/>
          <p:nvPr/>
        </p:nvSpPr>
        <p:spPr>
          <a:xfrm>
            <a:off x="980111" y="3945814"/>
            <a:ext cx="6323213" cy="139896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711941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21BFCC91-E505-4C82-9D3D-F4CA549F2C2B}"/>
              </a:ext>
            </a:extLst>
          </p:cNvPr>
          <p:cNvSpPr/>
          <p:nvPr/>
        </p:nvSpPr>
        <p:spPr>
          <a:xfrm>
            <a:off x="393111" y="641189"/>
            <a:ext cx="8653112" cy="872034"/>
          </a:xfrm>
          <a:prstGeom prst="rect">
            <a:avLst/>
          </a:prstGeom>
        </p:spPr>
        <p:txBody>
          <a:bodyPr wrap="square">
            <a:spAutoFit/>
          </a:bodyPr>
          <a:lstStyle/>
          <a:p>
            <a:pPr marL="12700" marR="5080">
              <a:lnSpc>
                <a:spcPts val="3220"/>
              </a:lnSpc>
              <a:spcBef>
                <a:spcPts val="244"/>
              </a:spcBef>
            </a:pPr>
            <a:r>
              <a:rPr lang="en-IN" sz="2400" b="1" dirty="0">
                <a:solidFill>
                  <a:schemeClr val="accent2">
                    <a:lumMod val="75000"/>
                  </a:schemeClr>
                </a:solidFill>
              </a:rPr>
              <a:t>Step 5 – Getting the IP address  of the ESP32</a:t>
            </a:r>
          </a:p>
          <a:p>
            <a:endParaRPr lang="en-IN" sz="2400" b="1" dirty="0">
              <a:solidFill>
                <a:schemeClr val="accent2">
                  <a:lumMod val="75000"/>
                </a:schemeClr>
              </a:solidFill>
            </a:endParaRPr>
          </a:p>
        </p:txBody>
      </p:sp>
      <p:pic>
        <p:nvPicPr>
          <p:cNvPr id="3" name="Picture 2">
            <a:extLst>
              <a:ext uri="{FF2B5EF4-FFF2-40B4-BE49-F238E27FC236}">
                <a16:creationId xmlns:a16="http://schemas.microsoft.com/office/drawing/2014/main" id="{BC1FFD6C-367D-4C81-8134-C4F4C07BCBC0}"/>
              </a:ext>
            </a:extLst>
          </p:cNvPr>
          <p:cNvPicPr>
            <a:picLocks noChangeAspect="1"/>
          </p:cNvPicPr>
          <p:nvPr/>
        </p:nvPicPr>
        <p:blipFill>
          <a:blip r:embed="rId3"/>
          <a:stretch>
            <a:fillRect/>
          </a:stretch>
        </p:blipFill>
        <p:spPr>
          <a:xfrm>
            <a:off x="393111" y="1513223"/>
            <a:ext cx="7877175" cy="3457575"/>
          </a:xfrm>
          <a:prstGeom prst="rect">
            <a:avLst/>
          </a:prstGeom>
        </p:spPr>
      </p:pic>
    </p:spTree>
    <p:extLst>
      <p:ext uri="{BB962C8B-B14F-4D97-AF65-F5344CB8AC3E}">
        <p14:creationId xmlns:p14="http://schemas.microsoft.com/office/powerpoint/2010/main" val="26423743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INTERNET OF THINGS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Introduction to ESP32 Dev Board </a:t>
            </a:r>
          </a:p>
          <a:p>
            <a:r>
              <a:rPr lang="en-US" sz="3600" b="1" dirty="0">
                <a:solidFill>
                  <a:schemeClr val="accent1">
                    <a:lumMod val="75000"/>
                  </a:schemeClr>
                </a:solidFill>
              </a:rPr>
              <a:t>Hands-on </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Charanraj B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&amp;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21BFCC91-E505-4C82-9D3D-F4CA549F2C2B}"/>
              </a:ext>
            </a:extLst>
          </p:cNvPr>
          <p:cNvSpPr/>
          <p:nvPr/>
        </p:nvSpPr>
        <p:spPr>
          <a:xfrm>
            <a:off x="393111" y="641189"/>
            <a:ext cx="4409895" cy="481350"/>
          </a:xfrm>
          <a:prstGeom prst="rect">
            <a:avLst/>
          </a:prstGeom>
        </p:spPr>
        <p:txBody>
          <a:bodyPr wrap="square">
            <a:spAutoFit/>
          </a:bodyPr>
          <a:lstStyle/>
          <a:p>
            <a:pPr marL="12700" marR="5080">
              <a:lnSpc>
                <a:spcPts val="3220"/>
              </a:lnSpc>
              <a:spcBef>
                <a:spcPts val="244"/>
              </a:spcBef>
            </a:pPr>
            <a:r>
              <a:rPr lang="en-IN" sz="2400" b="1" dirty="0">
                <a:solidFill>
                  <a:schemeClr val="accent2">
                    <a:lumMod val="75000"/>
                  </a:schemeClr>
                </a:solidFill>
              </a:rPr>
              <a:t>Step 6 – Testing the  connection</a:t>
            </a:r>
          </a:p>
        </p:txBody>
      </p:sp>
      <p:sp>
        <p:nvSpPr>
          <p:cNvPr id="9" name="TextBox 8">
            <a:extLst>
              <a:ext uri="{FF2B5EF4-FFF2-40B4-BE49-F238E27FC236}">
                <a16:creationId xmlns:a16="http://schemas.microsoft.com/office/drawing/2014/main" id="{85D48179-C4A5-4E7B-8A09-38A12963BB90}"/>
              </a:ext>
            </a:extLst>
          </p:cNvPr>
          <p:cNvSpPr txBox="1"/>
          <p:nvPr/>
        </p:nvSpPr>
        <p:spPr>
          <a:xfrm>
            <a:off x="393111" y="1510378"/>
            <a:ext cx="6102416" cy="1791260"/>
          </a:xfrm>
          <a:prstGeom prst="rect">
            <a:avLst/>
          </a:prstGeom>
          <a:noFill/>
        </p:spPr>
        <p:txBody>
          <a:bodyPr wrap="square">
            <a:spAutoFit/>
          </a:bodyPr>
          <a:lstStyle/>
          <a:p>
            <a:pPr marL="457200" indent="-457200">
              <a:lnSpc>
                <a:spcPct val="100000"/>
              </a:lnSpc>
              <a:spcBef>
                <a:spcPct val="20000"/>
              </a:spcBef>
              <a:buFont typeface="+mj-lt"/>
              <a:buAutoNum type="arabicPeriod"/>
            </a:pPr>
            <a:r>
              <a:rPr lang="en-IN" sz="2400" dirty="0"/>
              <a:t>Connect another laptop to the network</a:t>
            </a:r>
          </a:p>
          <a:p>
            <a:pPr marL="457200" indent="-457200">
              <a:spcBef>
                <a:spcPct val="20000"/>
              </a:spcBef>
              <a:buFont typeface="+mj-lt"/>
              <a:buAutoNum type="arabicPeriod"/>
            </a:pPr>
            <a:r>
              <a:rPr lang="en-IN" sz="2400" dirty="0"/>
              <a:t>Open Terminal</a:t>
            </a:r>
          </a:p>
          <a:p>
            <a:pPr marL="457200" indent="-457200">
              <a:spcBef>
                <a:spcPct val="20000"/>
              </a:spcBef>
              <a:buFont typeface="+mj-lt"/>
              <a:buAutoNum type="arabicPeriod"/>
            </a:pPr>
            <a:r>
              <a:rPr lang="en-IN" sz="2400" dirty="0"/>
              <a:t>Ping the ESPs IP Address</a:t>
            </a:r>
          </a:p>
          <a:p>
            <a:pPr marL="457200" indent="-457200">
              <a:spcBef>
                <a:spcPct val="20000"/>
              </a:spcBef>
              <a:buFont typeface="+mj-lt"/>
              <a:buAutoNum type="arabicPeriod"/>
            </a:pPr>
            <a:r>
              <a:rPr lang="en-IN" sz="2400" dirty="0"/>
              <a:t>You should be able to see the following</a:t>
            </a:r>
            <a:r>
              <a:rPr lang="en-IN" dirty="0">
                <a:latin typeface="Arial"/>
                <a:cs typeface="Arial"/>
              </a:rPr>
              <a:t>,</a:t>
            </a:r>
            <a:endParaRPr lang="en-IN" sz="2400" dirty="0"/>
          </a:p>
        </p:txBody>
      </p:sp>
      <p:sp>
        <p:nvSpPr>
          <p:cNvPr id="5" name="object 10">
            <a:extLst>
              <a:ext uri="{FF2B5EF4-FFF2-40B4-BE49-F238E27FC236}">
                <a16:creationId xmlns:a16="http://schemas.microsoft.com/office/drawing/2014/main" id="{25F986C5-AD97-4B3F-9EDB-6F472BDD407A}"/>
              </a:ext>
            </a:extLst>
          </p:cNvPr>
          <p:cNvSpPr/>
          <p:nvPr/>
        </p:nvSpPr>
        <p:spPr>
          <a:xfrm>
            <a:off x="873490" y="3556363"/>
            <a:ext cx="6151426" cy="1926563"/>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6732294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8" y="4049738"/>
            <a:ext cx="3481332" cy="461665"/>
          </a:xfrm>
          <a:prstGeom prst="rect">
            <a:avLst/>
          </a:prstGeom>
        </p:spPr>
        <p:txBody>
          <a:bodyPr wrap="square">
            <a:spAutoFit/>
          </a:bodyPr>
          <a:lstStyle/>
          <a:p>
            <a:r>
              <a:rPr lang="en-US" sz="2400" b="1" dirty="0"/>
              <a:t>charanrajbr@pes.edu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Charanraj B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&amp; Engineering</a:t>
            </a:r>
            <a:endParaRPr lang="en-IN" sz="2400" dirty="0"/>
          </a:p>
        </p:txBody>
      </p:sp>
    </p:spTree>
    <p:extLst>
      <p:ext uri="{BB962C8B-B14F-4D97-AF65-F5344CB8AC3E}">
        <p14:creationId xmlns:p14="http://schemas.microsoft.com/office/powerpoint/2010/main" val="14595037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ESP32 Overview</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9" name="Rectangle 8"/>
          <p:cNvSpPr/>
          <p:nvPr/>
        </p:nvSpPr>
        <p:spPr>
          <a:xfrm>
            <a:off x="514661" y="1663908"/>
            <a:ext cx="8329535" cy="3334246"/>
          </a:xfrm>
          <a:prstGeom prst="rect">
            <a:avLst/>
          </a:prstGeom>
        </p:spPr>
        <p:txBody>
          <a:bodyPr wrap="square">
            <a:spAutoFit/>
          </a:bodyPr>
          <a:lstStyle/>
          <a:p>
            <a:pPr indent="-342900">
              <a:buFont typeface="Wingdings" pitchFamily="2" charset="2"/>
              <a:buChar char="Ø"/>
            </a:pPr>
            <a:r>
              <a:rPr lang="en-IN" sz="2400" dirty="0"/>
              <a:t>Developed by ESPRESSIF Systems in 2016</a:t>
            </a:r>
          </a:p>
          <a:p>
            <a:pPr indent="-342900">
              <a:lnSpc>
                <a:spcPct val="100000"/>
              </a:lnSpc>
              <a:spcBef>
                <a:spcPts val="1645"/>
              </a:spcBef>
              <a:buSzPct val="124242"/>
              <a:buFont typeface="Wingdings" pitchFamily="2" charset="2"/>
              <a:buChar char="Ø"/>
              <a:tabLst>
                <a:tab pos="492125" algn="l"/>
              </a:tabLst>
            </a:pPr>
            <a:r>
              <a:rPr lang="en-IN" sz="2400" dirty="0"/>
              <a:t>Hybrid Bluetooth and Wi-Fi built on the board</a:t>
            </a:r>
          </a:p>
          <a:p>
            <a:pPr indent="-342900">
              <a:lnSpc>
                <a:spcPct val="100000"/>
              </a:lnSpc>
              <a:spcBef>
                <a:spcPts val="1645"/>
              </a:spcBef>
              <a:buSzPct val="124242"/>
              <a:buFont typeface="Wingdings" pitchFamily="2" charset="2"/>
              <a:buChar char="Ø"/>
              <a:tabLst>
                <a:tab pos="492125" algn="l"/>
              </a:tabLst>
            </a:pPr>
            <a:r>
              <a:rPr lang="en-IN" sz="2400" dirty="0"/>
              <a:t>Memory : 520KiB SRAM</a:t>
            </a:r>
          </a:p>
          <a:p>
            <a:pPr indent="-342900">
              <a:lnSpc>
                <a:spcPct val="100000"/>
              </a:lnSpc>
              <a:spcBef>
                <a:spcPts val="1645"/>
              </a:spcBef>
              <a:buSzPct val="124242"/>
              <a:buFont typeface="Wingdings" pitchFamily="2" charset="2"/>
              <a:buChar char="Ø"/>
              <a:tabLst>
                <a:tab pos="492125" algn="l"/>
              </a:tabLst>
            </a:pPr>
            <a:r>
              <a:rPr lang="en-IN" sz="2400" dirty="0"/>
              <a:t>Processor : Tensilica Xtensa LX6 microprocessor</a:t>
            </a:r>
          </a:p>
          <a:p>
            <a:pPr indent="-342900">
              <a:lnSpc>
                <a:spcPct val="100000"/>
              </a:lnSpc>
              <a:spcBef>
                <a:spcPts val="1645"/>
              </a:spcBef>
              <a:buSzPct val="124242"/>
              <a:buFont typeface="Wingdings" pitchFamily="2" charset="2"/>
              <a:buChar char="Ø"/>
              <a:tabLst>
                <a:tab pos="492125" algn="l"/>
              </a:tabLst>
            </a:pPr>
            <a:r>
              <a:rPr lang="en-IN" sz="2400" dirty="0"/>
              <a:t>Operating Frequency : 160 or 240 MHz</a:t>
            </a:r>
          </a:p>
          <a:p>
            <a:pPr indent="-342900">
              <a:lnSpc>
                <a:spcPct val="100000"/>
              </a:lnSpc>
              <a:spcBef>
                <a:spcPts val="1645"/>
              </a:spcBef>
              <a:buSzPct val="124242"/>
              <a:buFont typeface="Wingdings" pitchFamily="2" charset="2"/>
              <a:buChar char="Ø"/>
              <a:tabLst>
                <a:tab pos="492125" algn="l"/>
              </a:tabLst>
            </a:pPr>
            <a:r>
              <a:rPr lang="en-IN" sz="2400" dirty="0"/>
              <a:t>Ultra Low Power Consumption</a:t>
            </a:r>
          </a:p>
        </p:txBody>
      </p:sp>
      <p:sp>
        <p:nvSpPr>
          <p:cNvPr id="3" name="object 3">
            <a:extLst>
              <a:ext uri="{FF2B5EF4-FFF2-40B4-BE49-F238E27FC236}">
                <a16:creationId xmlns:a16="http://schemas.microsoft.com/office/drawing/2014/main" id="{1E001B7B-0273-4F99-8652-28C9722C7B59}"/>
              </a:ext>
            </a:extLst>
          </p:cNvPr>
          <p:cNvSpPr/>
          <p:nvPr/>
        </p:nvSpPr>
        <p:spPr>
          <a:xfrm>
            <a:off x="6970380" y="1513221"/>
            <a:ext cx="1839890" cy="341491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650010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Powering the ESP32</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2" name="object 3">
            <a:extLst>
              <a:ext uri="{FF2B5EF4-FFF2-40B4-BE49-F238E27FC236}">
                <a16:creationId xmlns:a16="http://schemas.microsoft.com/office/drawing/2014/main" id="{CE3E975E-1EEE-4A08-B1DF-931ECC2BDE85}"/>
              </a:ext>
            </a:extLst>
          </p:cNvPr>
          <p:cNvSpPr/>
          <p:nvPr/>
        </p:nvSpPr>
        <p:spPr>
          <a:xfrm>
            <a:off x="221958" y="1742177"/>
            <a:ext cx="2694498" cy="2646938"/>
          </a:xfrm>
          <a:prstGeom prst="rect">
            <a:avLst/>
          </a:prstGeom>
          <a:blipFill>
            <a:blip r:embed="rId3" cstate="print"/>
            <a:stretch>
              <a:fillRect/>
            </a:stretch>
          </a:blipFill>
        </p:spPr>
        <p:txBody>
          <a:bodyPr wrap="square" lIns="0" tIns="0" rIns="0" bIns="0" rtlCol="0"/>
          <a:lstStyle/>
          <a:p>
            <a:endParaRPr/>
          </a:p>
        </p:txBody>
      </p:sp>
      <p:sp>
        <p:nvSpPr>
          <p:cNvPr id="3" name="object 5">
            <a:extLst>
              <a:ext uri="{FF2B5EF4-FFF2-40B4-BE49-F238E27FC236}">
                <a16:creationId xmlns:a16="http://schemas.microsoft.com/office/drawing/2014/main" id="{94F2566B-1089-4174-A0C3-DBC26B2755E1}"/>
              </a:ext>
            </a:extLst>
          </p:cNvPr>
          <p:cNvSpPr/>
          <p:nvPr/>
        </p:nvSpPr>
        <p:spPr>
          <a:xfrm>
            <a:off x="4371759" y="1742177"/>
            <a:ext cx="2884841" cy="2577100"/>
          </a:xfrm>
          <a:prstGeom prst="rect">
            <a:avLst/>
          </a:prstGeom>
          <a:blipFill>
            <a:blip r:embed="rId4" cstate="print"/>
            <a:stretch>
              <a:fillRect/>
            </a:stretch>
          </a:blipFill>
        </p:spPr>
        <p:txBody>
          <a:bodyPr wrap="square" lIns="0" tIns="0" rIns="0" bIns="0" rtlCol="0"/>
          <a:lstStyle/>
          <a:p>
            <a:endParaRPr/>
          </a:p>
        </p:txBody>
      </p:sp>
      <p:sp>
        <p:nvSpPr>
          <p:cNvPr id="4" name="object 4">
            <a:extLst>
              <a:ext uri="{FF2B5EF4-FFF2-40B4-BE49-F238E27FC236}">
                <a16:creationId xmlns:a16="http://schemas.microsoft.com/office/drawing/2014/main" id="{ABF543F0-7A79-4334-9C50-9D0E174CEFA1}"/>
              </a:ext>
            </a:extLst>
          </p:cNvPr>
          <p:cNvSpPr txBox="1"/>
          <p:nvPr/>
        </p:nvSpPr>
        <p:spPr>
          <a:xfrm>
            <a:off x="1168355" y="4523723"/>
            <a:ext cx="1141708" cy="291105"/>
          </a:xfrm>
          <a:prstGeom prst="rect">
            <a:avLst/>
          </a:prstGeom>
        </p:spPr>
        <p:txBody>
          <a:bodyPr vert="horz" wrap="square" lIns="0" tIns="13970" rIns="0" bIns="0" rtlCol="0">
            <a:spAutoFit/>
          </a:bodyPr>
          <a:lstStyle/>
          <a:p>
            <a:pPr marL="12700">
              <a:lnSpc>
                <a:spcPct val="100000"/>
              </a:lnSpc>
              <a:spcBef>
                <a:spcPts val="110"/>
              </a:spcBef>
            </a:pPr>
            <a:r>
              <a:rPr b="1" dirty="0">
                <a:solidFill>
                  <a:schemeClr val="tx2"/>
                </a:solidFill>
              </a:rPr>
              <a:t>Micro USB</a:t>
            </a:r>
          </a:p>
        </p:txBody>
      </p:sp>
      <p:sp>
        <p:nvSpPr>
          <p:cNvPr id="5" name="object 6">
            <a:extLst>
              <a:ext uri="{FF2B5EF4-FFF2-40B4-BE49-F238E27FC236}">
                <a16:creationId xmlns:a16="http://schemas.microsoft.com/office/drawing/2014/main" id="{66325ACE-B0EE-40FE-A735-B8C29D3C0283}"/>
              </a:ext>
            </a:extLst>
          </p:cNvPr>
          <p:cNvSpPr txBox="1"/>
          <p:nvPr/>
        </p:nvSpPr>
        <p:spPr>
          <a:xfrm>
            <a:off x="5077475" y="4523723"/>
            <a:ext cx="1717961" cy="291105"/>
          </a:xfrm>
          <a:prstGeom prst="rect">
            <a:avLst/>
          </a:prstGeom>
        </p:spPr>
        <p:txBody>
          <a:bodyPr vert="horz" wrap="square" lIns="0" tIns="13970" rIns="0" bIns="0" rtlCol="0">
            <a:spAutoFit/>
          </a:bodyPr>
          <a:lstStyle/>
          <a:p>
            <a:pPr marL="12700">
              <a:spcBef>
                <a:spcPts val="110"/>
              </a:spcBef>
            </a:pPr>
            <a:r>
              <a:rPr b="1" dirty="0">
                <a:solidFill>
                  <a:schemeClr val="tx2"/>
                </a:solidFill>
              </a:rPr>
              <a:t>5V to the Vin Pin</a:t>
            </a:r>
          </a:p>
        </p:txBody>
      </p:sp>
    </p:spTree>
    <p:extLst>
      <p:ext uri="{BB962C8B-B14F-4D97-AF65-F5344CB8AC3E}">
        <p14:creationId xmlns:p14="http://schemas.microsoft.com/office/powerpoint/2010/main" val="665001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17460BDB-A7D0-4ABF-AF1B-CB4D4EC3406B}"/>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ESP32 Pinout Diagram</a:t>
            </a:r>
          </a:p>
        </p:txBody>
      </p:sp>
      <p:sp>
        <p:nvSpPr>
          <p:cNvPr id="5" name="object 3">
            <a:extLst>
              <a:ext uri="{FF2B5EF4-FFF2-40B4-BE49-F238E27FC236}">
                <a16:creationId xmlns:a16="http://schemas.microsoft.com/office/drawing/2014/main" id="{DE4A06BC-B654-498E-943D-BF94F4F4B0AA}"/>
              </a:ext>
            </a:extLst>
          </p:cNvPr>
          <p:cNvSpPr/>
          <p:nvPr/>
        </p:nvSpPr>
        <p:spPr>
          <a:xfrm>
            <a:off x="154916" y="1462778"/>
            <a:ext cx="8433685" cy="3932443"/>
          </a:xfrm>
          <a:prstGeom prst="rect">
            <a:avLst/>
          </a:prstGeom>
          <a:blipFill>
            <a:blip r:embed="rId3"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B5962CBE-D935-454B-8C0B-AB79D03442E3}"/>
              </a:ext>
            </a:extLst>
          </p:cNvPr>
          <p:cNvSpPr txBox="1"/>
          <p:nvPr/>
        </p:nvSpPr>
        <p:spPr>
          <a:xfrm>
            <a:off x="154915" y="5421270"/>
            <a:ext cx="7641547" cy="369332"/>
          </a:xfrm>
          <a:prstGeom prst="rect">
            <a:avLst/>
          </a:prstGeom>
          <a:noFill/>
        </p:spPr>
        <p:txBody>
          <a:bodyPr wrap="square">
            <a:spAutoFit/>
          </a:bodyPr>
          <a:lstStyle/>
          <a:p>
            <a:r>
              <a:rPr lang="en-IN" dirty="0">
                <a:hlinkClick r:id="rId4"/>
              </a:rPr>
              <a:t>https://randomnerdtutorials.com/esp32-pinout-reference-gpios/</a:t>
            </a:r>
            <a:endParaRPr lang="en-IN" dirty="0"/>
          </a:p>
        </p:txBody>
      </p:sp>
    </p:spTree>
    <p:extLst>
      <p:ext uri="{BB962C8B-B14F-4D97-AF65-F5344CB8AC3E}">
        <p14:creationId xmlns:p14="http://schemas.microsoft.com/office/powerpoint/2010/main" val="6650010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19" name="Rectangle 18">
            <a:extLst>
              <a:ext uri="{FF2B5EF4-FFF2-40B4-BE49-F238E27FC236}">
                <a16:creationId xmlns:a16="http://schemas.microsoft.com/office/drawing/2014/main" id="{1A179D39-F83F-4FD9-82AD-DCAB81031E29}"/>
              </a:ext>
            </a:extLst>
          </p:cNvPr>
          <p:cNvSpPr/>
          <p:nvPr/>
        </p:nvSpPr>
        <p:spPr>
          <a:xfrm>
            <a:off x="371880" y="651898"/>
            <a:ext cx="3295345" cy="461665"/>
          </a:xfrm>
          <a:prstGeom prst="rect">
            <a:avLst/>
          </a:prstGeom>
        </p:spPr>
        <p:txBody>
          <a:bodyPr wrap="square">
            <a:spAutoFit/>
          </a:bodyPr>
          <a:lstStyle/>
          <a:p>
            <a:r>
              <a:rPr lang="en-IN" sz="2400" b="1" dirty="0">
                <a:solidFill>
                  <a:schemeClr val="accent2">
                    <a:lumMod val="75000"/>
                  </a:schemeClr>
                </a:solidFill>
              </a:rPr>
              <a:t>Brushing up Arduino IDE</a:t>
            </a:r>
          </a:p>
        </p:txBody>
      </p:sp>
      <p:sp>
        <p:nvSpPr>
          <p:cNvPr id="21" name="object 3">
            <a:extLst>
              <a:ext uri="{FF2B5EF4-FFF2-40B4-BE49-F238E27FC236}">
                <a16:creationId xmlns:a16="http://schemas.microsoft.com/office/drawing/2014/main" id="{693B3EAB-3A8E-4CF3-B360-0BDBC5BDF4D9}"/>
              </a:ext>
            </a:extLst>
          </p:cNvPr>
          <p:cNvSpPr/>
          <p:nvPr/>
        </p:nvSpPr>
        <p:spPr>
          <a:xfrm>
            <a:off x="3688456" y="571143"/>
            <a:ext cx="600200" cy="643868"/>
          </a:xfrm>
          <a:prstGeom prst="rect">
            <a:avLst/>
          </a:prstGeom>
          <a:blipFill>
            <a:blip r:embed="rId3" cstate="print"/>
            <a:stretch>
              <a:fillRect/>
            </a:stretch>
          </a:blipFill>
        </p:spPr>
        <p:txBody>
          <a:bodyPr wrap="square" lIns="0" tIns="0" rIns="0" bIns="0" rtlCol="0"/>
          <a:lstStyle/>
          <a:p>
            <a:endParaRPr dirty="0"/>
          </a:p>
        </p:txBody>
      </p:sp>
      <p:sp>
        <p:nvSpPr>
          <p:cNvPr id="31" name="object 4">
            <a:extLst>
              <a:ext uri="{FF2B5EF4-FFF2-40B4-BE49-F238E27FC236}">
                <a16:creationId xmlns:a16="http://schemas.microsoft.com/office/drawing/2014/main" id="{0C5754FB-0BF1-4F52-9603-33F190132082}"/>
              </a:ext>
            </a:extLst>
          </p:cNvPr>
          <p:cNvSpPr/>
          <p:nvPr/>
        </p:nvSpPr>
        <p:spPr>
          <a:xfrm>
            <a:off x="371880" y="1513221"/>
            <a:ext cx="2945986" cy="3197779"/>
          </a:xfrm>
          <a:prstGeom prst="rect">
            <a:avLst/>
          </a:prstGeom>
          <a:blipFill>
            <a:blip r:embed="rId4" cstate="print"/>
            <a:stretch>
              <a:fillRect/>
            </a:stretch>
          </a:blipFill>
        </p:spPr>
        <p:txBody>
          <a:bodyPr wrap="square" lIns="0" tIns="0" rIns="0" bIns="0" rtlCol="0"/>
          <a:lstStyle/>
          <a:p>
            <a:endParaRPr dirty="0"/>
          </a:p>
        </p:txBody>
      </p:sp>
      <p:sp>
        <p:nvSpPr>
          <p:cNvPr id="33" name="object 5">
            <a:extLst>
              <a:ext uri="{FF2B5EF4-FFF2-40B4-BE49-F238E27FC236}">
                <a16:creationId xmlns:a16="http://schemas.microsoft.com/office/drawing/2014/main" id="{D4BE7259-7067-42FF-B815-C90F506E4D9C}"/>
              </a:ext>
            </a:extLst>
          </p:cNvPr>
          <p:cNvSpPr/>
          <p:nvPr/>
        </p:nvSpPr>
        <p:spPr>
          <a:xfrm>
            <a:off x="3698054" y="1513221"/>
            <a:ext cx="5176082" cy="2355135"/>
          </a:xfrm>
          <a:prstGeom prst="rect">
            <a:avLst/>
          </a:prstGeom>
          <a:blipFill>
            <a:blip r:embed="rId5" cstate="print"/>
            <a:stretch>
              <a:fillRect/>
            </a:stretch>
          </a:blipFill>
        </p:spPr>
        <p:txBody>
          <a:bodyPr wrap="square" lIns="0" tIns="0" rIns="0" bIns="0" rtlCol="0"/>
          <a:lstStyle/>
          <a:p>
            <a:endParaRPr/>
          </a:p>
        </p:txBody>
      </p:sp>
      <p:sp>
        <p:nvSpPr>
          <p:cNvPr id="35" name="object 7">
            <a:extLst>
              <a:ext uri="{FF2B5EF4-FFF2-40B4-BE49-F238E27FC236}">
                <a16:creationId xmlns:a16="http://schemas.microsoft.com/office/drawing/2014/main" id="{A3FEB891-2780-4722-99EC-0D0BC3847125}"/>
              </a:ext>
            </a:extLst>
          </p:cNvPr>
          <p:cNvSpPr txBox="1"/>
          <p:nvPr/>
        </p:nvSpPr>
        <p:spPr>
          <a:xfrm>
            <a:off x="643018" y="4907762"/>
            <a:ext cx="1724796" cy="292388"/>
          </a:xfrm>
          <a:prstGeom prst="rect">
            <a:avLst/>
          </a:prstGeom>
        </p:spPr>
        <p:txBody>
          <a:bodyPr vert="horz" wrap="square" lIns="0" tIns="15240" rIns="0" bIns="0" rtlCol="0">
            <a:spAutoFit/>
          </a:bodyPr>
          <a:lstStyle/>
          <a:p>
            <a:pPr marL="12700">
              <a:spcBef>
                <a:spcPts val="110"/>
              </a:spcBef>
            </a:pPr>
            <a:r>
              <a:rPr b="1" dirty="0">
                <a:solidFill>
                  <a:schemeClr val="tx2"/>
                </a:solidFill>
              </a:rPr>
              <a:t>Step 1 : Open IDE</a:t>
            </a:r>
          </a:p>
        </p:txBody>
      </p:sp>
      <p:sp>
        <p:nvSpPr>
          <p:cNvPr id="37" name="object 6">
            <a:extLst>
              <a:ext uri="{FF2B5EF4-FFF2-40B4-BE49-F238E27FC236}">
                <a16:creationId xmlns:a16="http://schemas.microsoft.com/office/drawing/2014/main" id="{1D291BE4-5C04-41D7-8A33-4621427CC936}"/>
              </a:ext>
            </a:extLst>
          </p:cNvPr>
          <p:cNvSpPr txBox="1"/>
          <p:nvPr/>
        </p:nvSpPr>
        <p:spPr>
          <a:xfrm>
            <a:off x="-8308" y="5144054"/>
            <a:ext cx="7236245" cy="819648"/>
          </a:xfrm>
          <a:prstGeom prst="rect">
            <a:avLst/>
          </a:prstGeom>
        </p:spPr>
        <p:txBody>
          <a:bodyPr vert="horz" wrap="square" lIns="0" tIns="12065" rIns="0" bIns="0" rtlCol="0">
            <a:spAutoFit/>
          </a:bodyPr>
          <a:lstStyle/>
          <a:p>
            <a:pPr marL="12700" marR="5080" indent="628015">
              <a:lnSpc>
                <a:spcPct val="154200"/>
              </a:lnSpc>
              <a:spcBef>
                <a:spcPts val="110"/>
              </a:spcBef>
            </a:pPr>
            <a:r>
              <a:rPr lang="en-IN" b="1" dirty="0">
                <a:solidFill>
                  <a:schemeClr val="tx2"/>
                </a:solidFill>
              </a:rPr>
              <a:t>Step 2</a:t>
            </a:r>
            <a:r>
              <a:rPr b="1" dirty="0">
                <a:solidFill>
                  <a:schemeClr val="tx2"/>
                </a:solidFill>
              </a:rPr>
              <a:t> : Import required libraries under ‘Sketch’ Tab  Libraries Link : </a:t>
            </a:r>
            <a:r>
              <a:rPr lang="en-IN" b="1" dirty="0">
                <a:solidFill>
                  <a:schemeClr val="tx2"/>
                </a:solidFill>
              </a:rPr>
              <a:t>                                                 		</a:t>
            </a:r>
            <a:r>
              <a:rPr b="1" dirty="0">
                <a:solidFill>
                  <a:schemeClr val="tx2"/>
                </a:solidFill>
              </a:rPr>
              <a:t>https://github.com/espressif/arduino-esp32</a:t>
            </a:r>
          </a:p>
        </p:txBody>
      </p:sp>
      <p:sp>
        <p:nvSpPr>
          <p:cNvPr id="39" name="object 8">
            <a:extLst>
              <a:ext uri="{FF2B5EF4-FFF2-40B4-BE49-F238E27FC236}">
                <a16:creationId xmlns:a16="http://schemas.microsoft.com/office/drawing/2014/main" id="{51FC8046-B637-484E-97BC-B7751367332C}"/>
              </a:ext>
            </a:extLst>
          </p:cNvPr>
          <p:cNvSpPr txBox="1"/>
          <p:nvPr/>
        </p:nvSpPr>
        <p:spPr>
          <a:xfrm>
            <a:off x="-8308" y="5898047"/>
            <a:ext cx="4367015" cy="393056"/>
          </a:xfrm>
          <a:prstGeom prst="rect">
            <a:avLst/>
          </a:prstGeom>
        </p:spPr>
        <p:txBody>
          <a:bodyPr vert="horz" wrap="square" lIns="0" tIns="12065" rIns="0" bIns="0" rtlCol="0">
            <a:spAutoFit/>
          </a:bodyPr>
          <a:lstStyle/>
          <a:p>
            <a:pPr marL="12700" marR="5080" indent="628015">
              <a:lnSpc>
                <a:spcPct val="154200"/>
              </a:lnSpc>
              <a:spcBef>
                <a:spcPts val="110"/>
              </a:spcBef>
            </a:pPr>
            <a:r>
              <a:rPr b="1" dirty="0">
                <a:solidFill>
                  <a:schemeClr val="tx2"/>
                </a:solidFill>
              </a:rPr>
              <a:t>Step 3 : Add the .zip file</a:t>
            </a:r>
            <a:r>
              <a:rPr lang="en-IN" b="1" dirty="0">
                <a:solidFill>
                  <a:schemeClr val="tx2"/>
                </a:solidFill>
              </a:rPr>
              <a:t>  </a:t>
            </a:r>
            <a:r>
              <a:rPr b="1" dirty="0">
                <a:solidFill>
                  <a:schemeClr val="tx2"/>
                </a:solidFill>
              </a:rPr>
              <a:t>Library Added</a:t>
            </a:r>
          </a:p>
        </p:txBody>
      </p:sp>
    </p:spTree>
    <p:extLst>
      <p:ext uri="{BB962C8B-B14F-4D97-AF65-F5344CB8AC3E}">
        <p14:creationId xmlns:p14="http://schemas.microsoft.com/office/powerpoint/2010/main" val="6650010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2" name="Rectangle 1">
            <a:extLst>
              <a:ext uri="{FF2B5EF4-FFF2-40B4-BE49-F238E27FC236}">
                <a16:creationId xmlns:a16="http://schemas.microsoft.com/office/drawing/2014/main" id="{9102C484-66E6-4355-BFE8-4B0A949F7E54}"/>
              </a:ext>
            </a:extLst>
          </p:cNvPr>
          <p:cNvSpPr/>
          <p:nvPr/>
        </p:nvSpPr>
        <p:spPr>
          <a:xfrm>
            <a:off x="371880" y="651899"/>
            <a:ext cx="4142368" cy="461665"/>
          </a:xfrm>
          <a:prstGeom prst="rect">
            <a:avLst/>
          </a:prstGeom>
        </p:spPr>
        <p:txBody>
          <a:bodyPr wrap="square">
            <a:spAutoFit/>
          </a:bodyPr>
          <a:lstStyle/>
          <a:p>
            <a:r>
              <a:rPr lang="en-IN" sz="2400" b="1" dirty="0">
                <a:solidFill>
                  <a:schemeClr val="accent2">
                    <a:lumMod val="75000"/>
                  </a:schemeClr>
                </a:solidFill>
              </a:rPr>
              <a:t>Adding ESP32 Board in the IDE</a:t>
            </a:r>
          </a:p>
        </p:txBody>
      </p:sp>
      <p:sp>
        <p:nvSpPr>
          <p:cNvPr id="3" name="object 3">
            <a:extLst>
              <a:ext uri="{FF2B5EF4-FFF2-40B4-BE49-F238E27FC236}">
                <a16:creationId xmlns:a16="http://schemas.microsoft.com/office/drawing/2014/main" id="{E2425EA0-0DC2-43BC-8B66-353F51743411}"/>
              </a:ext>
            </a:extLst>
          </p:cNvPr>
          <p:cNvSpPr/>
          <p:nvPr/>
        </p:nvSpPr>
        <p:spPr>
          <a:xfrm>
            <a:off x="393111" y="1513224"/>
            <a:ext cx="1907327" cy="2558262"/>
          </a:xfrm>
          <a:prstGeom prst="rect">
            <a:avLst/>
          </a:prstGeom>
          <a:blipFill>
            <a:blip r:embed="rId3" cstate="print"/>
            <a:stretch>
              <a:fillRect/>
            </a:stretch>
          </a:blipFill>
        </p:spPr>
        <p:txBody>
          <a:bodyPr wrap="square" lIns="0" tIns="0" rIns="0" bIns="0" rtlCol="0"/>
          <a:lstStyle/>
          <a:p>
            <a:endParaRPr/>
          </a:p>
        </p:txBody>
      </p:sp>
      <p:pic>
        <p:nvPicPr>
          <p:cNvPr id="17" name="Picture 16">
            <a:extLst>
              <a:ext uri="{FF2B5EF4-FFF2-40B4-BE49-F238E27FC236}">
                <a16:creationId xmlns:a16="http://schemas.microsoft.com/office/drawing/2014/main" id="{61B2F774-2FA2-49EE-BD9C-95EA95E990CB}"/>
              </a:ext>
            </a:extLst>
          </p:cNvPr>
          <p:cNvPicPr>
            <a:picLocks noChangeAspect="1"/>
          </p:cNvPicPr>
          <p:nvPr/>
        </p:nvPicPr>
        <p:blipFill>
          <a:blip r:embed="rId4"/>
          <a:stretch>
            <a:fillRect/>
          </a:stretch>
        </p:blipFill>
        <p:spPr>
          <a:xfrm>
            <a:off x="2713724" y="1513223"/>
            <a:ext cx="5176602" cy="3782901"/>
          </a:xfrm>
          <a:prstGeom prst="rect">
            <a:avLst/>
          </a:prstGeom>
        </p:spPr>
      </p:pic>
      <p:sp>
        <p:nvSpPr>
          <p:cNvPr id="19" name="object 4">
            <a:extLst>
              <a:ext uri="{FF2B5EF4-FFF2-40B4-BE49-F238E27FC236}">
                <a16:creationId xmlns:a16="http://schemas.microsoft.com/office/drawing/2014/main" id="{1CAE5D83-EFA6-494A-97E5-A783FDCC38B6}"/>
              </a:ext>
            </a:extLst>
          </p:cNvPr>
          <p:cNvSpPr txBox="1"/>
          <p:nvPr/>
        </p:nvSpPr>
        <p:spPr>
          <a:xfrm>
            <a:off x="371880" y="5346694"/>
            <a:ext cx="2722032" cy="292388"/>
          </a:xfrm>
          <a:prstGeom prst="rect">
            <a:avLst/>
          </a:prstGeom>
        </p:spPr>
        <p:txBody>
          <a:bodyPr vert="horz" wrap="square" lIns="0" tIns="15240" rIns="0" bIns="0" rtlCol="0">
            <a:spAutoFit/>
          </a:bodyPr>
          <a:lstStyle/>
          <a:p>
            <a:pPr marL="12700">
              <a:lnSpc>
                <a:spcPct val="100000"/>
              </a:lnSpc>
              <a:spcBef>
                <a:spcPts val="120"/>
              </a:spcBef>
            </a:pPr>
            <a:r>
              <a:rPr b="1" dirty="0">
                <a:solidFill>
                  <a:schemeClr val="tx2"/>
                </a:solidFill>
              </a:rPr>
              <a:t>Step 1 : Click on Preferences</a:t>
            </a:r>
          </a:p>
        </p:txBody>
      </p:sp>
      <p:sp>
        <p:nvSpPr>
          <p:cNvPr id="21" name="object 8">
            <a:extLst>
              <a:ext uri="{FF2B5EF4-FFF2-40B4-BE49-F238E27FC236}">
                <a16:creationId xmlns:a16="http://schemas.microsoft.com/office/drawing/2014/main" id="{2B07F7C0-D175-4C45-A35A-E8F9FE6B5737}"/>
              </a:ext>
            </a:extLst>
          </p:cNvPr>
          <p:cNvSpPr txBox="1"/>
          <p:nvPr/>
        </p:nvSpPr>
        <p:spPr>
          <a:xfrm>
            <a:off x="393111" y="5689652"/>
            <a:ext cx="8639810" cy="730328"/>
          </a:xfrm>
          <a:prstGeom prst="rect">
            <a:avLst/>
          </a:prstGeom>
        </p:spPr>
        <p:txBody>
          <a:bodyPr vert="horz" wrap="square" lIns="0" tIns="161925" rIns="0" bIns="0" rtlCol="0">
            <a:spAutoFit/>
          </a:bodyPr>
          <a:lstStyle/>
          <a:p>
            <a:pPr marL="12700">
              <a:spcBef>
                <a:spcPts val="120"/>
              </a:spcBef>
            </a:pPr>
            <a:r>
              <a:rPr b="1" dirty="0">
                <a:solidFill>
                  <a:schemeClr val="tx2"/>
                </a:solidFill>
              </a:rPr>
              <a:t>Step 2 : Add the following link in the field</a:t>
            </a:r>
          </a:p>
          <a:p>
            <a:pPr marL="12700">
              <a:spcBef>
                <a:spcPts val="120"/>
              </a:spcBef>
            </a:pPr>
            <a:r>
              <a:rPr b="1" dirty="0">
                <a:solidFill>
                  <a:schemeClr val="tx2"/>
                </a:solidFill>
              </a:rPr>
              <a:t>Link : https://dl.espressif.com/dl/package_esp32_index.json</a:t>
            </a:r>
          </a:p>
        </p:txBody>
      </p:sp>
    </p:spTree>
    <p:extLst>
      <p:ext uri="{BB962C8B-B14F-4D97-AF65-F5344CB8AC3E}">
        <p14:creationId xmlns:p14="http://schemas.microsoft.com/office/powerpoint/2010/main" val="6650010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4" name="Rectangle 3">
            <a:extLst>
              <a:ext uri="{FF2B5EF4-FFF2-40B4-BE49-F238E27FC236}">
                <a16:creationId xmlns:a16="http://schemas.microsoft.com/office/drawing/2014/main" id="{CE1D2E82-1DBD-4B00-9424-E9B726C29531}"/>
              </a:ext>
            </a:extLst>
          </p:cNvPr>
          <p:cNvSpPr/>
          <p:nvPr/>
        </p:nvSpPr>
        <p:spPr>
          <a:xfrm>
            <a:off x="371880" y="651899"/>
            <a:ext cx="4142368" cy="461665"/>
          </a:xfrm>
          <a:prstGeom prst="rect">
            <a:avLst/>
          </a:prstGeom>
        </p:spPr>
        <p:txBody>
          <a:bodyPr wrap="square">
            <a:spAutoFit/>
          </a:bodyPr>
          <a:lstStyle/>
          <a:p>
            <a:r>
              <a:rPr lang="en-IN" sz="2400" b="1" dirty="0">
                <a:solidFill>
                  <a:schemeClr val="accent2">
                    <a:lumMod val="75000"/>
                  </a:schemeClr>
                </a:solidFill>
              </a:rPr>
              <a:t>Adding ESP32 Board in the IDE</a:t>
            </a:r>
          </a:p>
        </p:txBody>
      </p:sp>
      <p:grpSp>
        <p:nvGrpSpPr>
          <p:cNvPr id="13" name="object 3">
            <a:extLst>
              <a:ext uri="{FF2B5EF4-FFF2-40B4-BE49-F238E27FC236}">
                <a16:creationId xmlns:a16="http://schemas.microsoft.com/office/drawing/2014/main" id="{7C25AD9B-E1A3-4E17-BB01-E85EF4AB4EF8}"/>
              </a:ext>
            </a:extLst>
          </p:cNvPr>
          <p:cNvGrpSpPr/>
          <p:nvPr/>
        </p:nvGrpSpPr>
        <p:grpSpPr>
          <a:xfrm>
            <a:off x="371880" y="1513223"/>
            <a:ext cx="7057930" cy="2225102"/>
            <a:chOff x="1450803" y="2443150"/>
            <a:chExt cx="12176125" cy="3326129"/>
          </a:xfrm>
        </p:grpSpPr>
        <p:sp>
          <p:nvSpPr>
            <p:cNvPr id="14" name="object 4">
              <a:extLst>
                <a:ext uri="{FF2B5EF4-FFF2-40B4-BE49-F238E27FC236}">
                  <a16:creationId xmlns:a16="http://schemas.microsoft.com/office/drawing/2014/main" id="{11FB0486-D0BC-4A82-9EE6-4711381C6BF8}"/>
                </a:ext>
              </a:extLst>
            </p:cNvPr>
            <p:cNvSpPr/>
            <p:nvPr/>
          </p:nvSpPr>
          <p:spPr>
            <a:xfrm>
              <a:off x="1450803" y="2443150"/>
              <a:ext cx="12175859" cy="3325825"/>
            </a:xfrm>
            <a:prstGeom prst="rect">
              <a:avLst/>
            </a:prstGeom>
            <a:blipFill>
              <a:blip r:embed="rId3" cstate="print"/>
              <a:stretch>
                <a:fillRect/>
              </a:stretch>
            </a:blipFill>
          </p:spPr>
          <p:txBody>
            <a:bodyPr wrap="square" lIns="0" tIns="0" rIns="0" bIns="0" rtlCol="0"/>
            <a:lstStyle/>
            <a:p>
              <a:endParaRPr/>
            </a:p>
          </p:txBody>
        </p:sp>
        <p:sp>
          <p:nvSpPr>
            <p:cNvPr id="15" name="object 5">
              <a:extLst>
                <a:ext uri="{FF2B5EF4-FFF2-40B4-BE49-F238E27FC236}">
                  <a16:creationId xmlns:a16="http://schemas.microsoft.com/office/drawing/2014/main" id="{F5D545F0-3B67-4B28-A160-730905A25021}"/>
                </a:ext>
              </a:extLst>
            </p:cNvPr>
            <p:cNvSpPr/>
            <p:nvPr/>
          </p:nvSpPr>
          <p:spPr>
            <a:xfrm>
              <a:off x="9605675" y="2835997"/>
              <a:ext cx="3830320" cy="450850"/>
            </a:xfrm>
            <a:custGeom>
              <a:avLst/>
              <a:gdLst/>
              <a:ahLst/>
              <a:cxnLst/>
              <a:rect l="l" t="t" r="r" b="b"/>
              <a:pathLst>
                <a:path w="3830319" h="450850">
                  <a:moveTo>
                    <a:pt x="0" y="0"/>
                  </a:moveTo>
                  <a:lnTo>
                    <a:pt x="3830291" y="0"/>
                  </a:lnTo>
                  <a:lnTo>
                    <a:pt x="3830291" y="450248"/>
                  </a:lnTo>
                  <a:lnTo>
                    <a:pt x="0" y="450248"/>
                  </a:lnTo>
                  <a:lnTo>
                    <a:pt x="0" y="0"/>
                  </a:lnTo>
                  <a:close/>
                </a:path>
              </a:pathLst>
            </a:custGeom>
            <a:ln w="31412">
              <a:solidFill>
                <a:srgbClr val="EE220C"/>
              </a:solidFill>
            </a:ln>
          </p:spPr>
          <p:txBody>
            <a:bodyPr wrap="square" lIns="0" tIns="0" rIns="0" bIns="0" rtlCol="0"/>
            <a:lstStyle/>
            <a:p>
              <a:endParaRPr/>
            </a:p>
          </p:txBody>
        </p:sp>
      </p:grpSp>
      <p:sp>
        <p:nvSpPr>
          <p:cNvPr id="5" name="object 7">
            <a:extLst>
              <a:ext uri="{FF2B5EF4-FFF2-40B4-BE49-F238E27FC236}">
                <a16:creationId xmlns:a16="http://schemas.microsoft.com/office/drawing/2014/main" id="{5E6543DC-38A1-404A-B2A4-165DE400867A}"/>
              </a:ext>
            </a:extLst>
          </p:cNvPr>
          <p:cNvSpPr/>
          <p:nvPr/>
        </p:nvSpPr>
        <p:spPr>
          <a:xfrm>
            <a:off x="393111" y="4038641"/>
            <a:ext cx="5384559" cy="2612271"/>
          </a:xfrm>
          <a:prstGeom prst="rect">
            <a:avLst/>
          </a:prstGeom>
          <a:blipFill>
            <a:blip r:embed="rId4"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BCBAB868-A765-4B04-9323-9E3D79E5B821}"/>
              </a:ext>
            </a:extLst>
          </p:cNvPr>
          <p:cNvSpPr txBox="1"/>
          <p:nvPr/>
        </p:nvSpPr>
        <p:spPr>
          <a:xfrm>
            <a:off x="7581832" y="1780638"/>
            <a:ext cx="3208087" cy="292388"/>
          </a:xfrm>
          <a:prstGeom prst="rect">
            <a:avLst/>
          </a:prstGeom>
        </p:spPr>
        <p:txBody>
          <a:bodyPr vert="horz" wrap="square" lIns="0" tIns="15240" rIns="0" bIns="0" rtlCol="0">
            <a:spAutoFit/>
          </a:bodyPr>
          <a:lstStyle/>
          <a:p>
            <a:pPr marL="12700">
              <a:spcBef>
                <a:spcPts val="120"/>
              </a:spcBef>
            </a:pPr>
            <a:r>
              <a:rPr b="1" dirty="0">
                <a:solidFill>
                  <a:schemeClr val="tx2"/>
                </a:solidFill>
              </a:rPr>
              <a:t>Step 3 : Click on Board Manager</a:t>
            </a:r>
          </a:p>
        </p:txBody>
      </p:sp>
      <p:sp>
        <p:nvSpPr>
          <p:cNvPr id="19" name="object 8">
            <a:extLst>
              <a:ext uri="{FF2B5EF4-FFF2-40B4-BE49-F238E27FC236}">
                <a16:creationId xmlns:a16="http://schemas.microsoft.com/office/drawing/2014/main" id="{5095887A-B114-409A-92E2-6187B891A581}"/>
              </a:ext>
            </a:extLst>
          </p:cNvPr>
          <p:cNvSpPr txBox="1"/>
          <p:nvPr/>
        </p:nvSpPr>
        <p:spPr>
          <a:xfrm>
            <a:off x="6026126" y="4038641"/>
            <a:ext cx="3525721" cy="292388"/>
          </a:xfrm>
          <a:prstGeom prst="rect">
            <a:avLst/>
          </a:prstGeom>
        </p:spPr>
        <p:txBody>
          <a:bodyPr vert="horz" wrap="square" lIns="0" tIns="15240" rIns="0" bIns="0" rtlCol="0">
            <a:spAutoFit/>
          </a:bodyPr>
          <a:lstStyle/>
          <a:p>
            <a:pPr marL="12700">
              <a:lnSpc>
                <a:spcPct val="100000"/>
              </a:lnSpc>
              <a:spcBef>
                <a:spcPts val="120"/>
              </a:spcBef>
            </a:pPr>
            <a:r>
              <a:rPr b="1" dirty="0">
                <a:solidFill>
                  <a:schemeClr val="tx2"/>
                </a:solidFill>
              </a:rPr>
              <a:t>Step 4 : Search for esp32 and install</a:t>
            </a:r>
          </a:p>
        </p:txBody>
      </p:sp>
      <p:sp>
        <p:nvSpPr>
          <p:cNvPr id="21" name="object 9">
            <a:extLst>
              <a:ext uri="{FF2B5EF4-FFF2-40B4-BE49-F238E27FC236}">
                <a16:creationId xmlns:a16="http://schemas.microsoft.com/office/drawing/2014/main" id="{87153DA6-43FB-49B5-86D1-030E2F627741}"/>
              </a:ext>
            </a:extLst>
          </p:cNvPr>
          <p:cNvSpPr txBox="1"/>
          <p:nvPr/>
        </p:nvSpPr>
        <p:spPr>
          <a:xfrm>
            <a:off x="6026126" y="5052388"/>
            <a:ext cx="1476417" cy="292388"/>
          </a:xfrm>
          <a:prstGeom prst="rect">
            <a:avLst/>
          </a:prstGeom>
        </p:spPr>
        <p:txBody>
          <a:bodyPr vert="horz" wrap="square" lIns="0" tIns="15240" rIns="0" bIns="0" rtlCol="0">
            <a:spAutoFit/>
          </a:bodyPr>
          <a:lstStyle/>
          <a:p>
            <a:pPr marL="12700">
              <a:spcBef>
                <a:spcPts val="120"/>
              </a:spcBef>
            </a:pPr>
            <a:r>
              <a:rPr b="1" dirty="0">
                <a:solidFill>
                  <a:schemeClr val="tx2"/>
                </a:solidFill>
              </a:rPr>
              <a:t>You are all set!</a:t>
            </a:r>
          </a:p>
        </p:txBody>
      </p:sp>
    </p:spTree>
    <p:extLst>
      <p:ext uri="{BB962C8B-B14F-4D97-AF65-F5344CB8AC3E}">
        <p14:creationId xmlns:p14="http://schemas.microsoft.com/office/powerpoint/2010/main" val="6650010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INTERNET OF THINGS</a:t>
            </a:r>
          </a:p>
        </p:txBody>
      </p:sp>
      <p:sp>
        <p:nvSpPr>
          <p:cNvPr id="2" name="Rectangle 1">
            <a:extLst>
              <a:ext uri="{FF2B5EF4-FFF2-40B4-BE49-F238E27FC236}">
                <a16:creationId xmlns:a16="http://schemas.microsoft.com/office/drawing/2014/main" id="{F07BCC4D-3013-4020-A47E-437A70C51C56}"/>
              </a:ext>
            </a:extLst>
          </p:cNvPr>
          <p:cNvSpPr/>
          <p:nvPr/>
        </p:nvSpPr>
        <p:spPr>
          <a:xfrm>
            <a:off x="371880" y="651899"/>
            <a:ext cx="4142368" cy="461665"/>
          </a:xfrm>
          <a:prstGeom prst="rect">
            <a:avLst/>
          </a:prstGeom>
        </p:spPr>
        <p:txBody>
          <a:bodyPr wrap="square">
            <a:spAutoFit/>
          </a:bodyPr>
          <a:lstStyle/>
          <a:p>
            <a:r>
              <a:rPr lang="en-IN" sz="2400" b="1" dirty="0">
                <a:solidFill>
                  <a:schemeClr val="accent2">
                    <a:lumMod val="75000"/>
                  </a:schemeClr>
                </a:solidFill>
              </a:rPr>
              <a:t>Basics of Arduino Programming</a:t>
            </a:r>
          </a:p>
        </p:txBody>
      </p:sp>
      <p:pic>
        <p:nvPicPr>
          <p:cNvPr id="5" name="Picture 4">
            <a:extLst>
              <a:ext uri="{FF2B5EF4-FFF2-40B4-BE49-F238E27FC236}">
                <a16:creationId xmlns:a16="http://schemas.microsoft.com/office/drawing/2014/main" id="{D680F773-3D40-4CFF-B111-2002A9D4E6DB}"/>
              </a:ext>
            </a:extLst>
          </p:cNvPr>
          <p:cNvPicPr>
            <a:picLocks noChangeAspect="1"/>
          </p:cNvPicPr>
          <p:nvPr/>
        </p:nvPicPr>
        <p:blipFill>
          <a:blip r:embed="rId3"/>
          <a:stretch>
            <a:fillRect/>
          </a:stretch>
        </p:blipFill>
        <p:spPr>
          <a:xfrm>
            <a:off x="392903" y="1513223"/>
            <a:ext cx="1484024" cy="3568909"/>
          </a:xfrm>
          <a:prstGeom prst="rect">
            <a:avLst/>
          </a:prstGeom>
        </p:spPr>
      </p:pic>
      <p:pic>
        <p:nvPicPr>
          <p:cNvPr id="12" name="Picture 11">
            <a:extLst>
              <a:ext uri="{FF2B5EF4-FFF2-40B4-BE49-F238E27FC236}">
                <a16:creationId xmlns:a16="http://schemas.microsoft.com/office/drawing/2014/main" id="{25629C4D-E839-462E-9549-000DC8F58222}"/>
              </a:ext>
            </a:extLst>
          </p:cNvPr>
          <p:cNvPicPr>
            <a:picLocks noChangeAspect="1"/>
          </p:cNvPicPr>
          <p:nvPr/>
        </p:nvPicPr>
        <p:blipFill>
          <a:blip r:embed="rId4"/>
          <a:stretch>
            <a:fillRect/>
          </a:stretch>
        </p:blipFill>
        <p:spPr>
          <a:xfrm>
            <a:off x="2023964" y="1410782"/>
            <a:ext cx="838200" cy="3671343"/>
          </a:xfrm>
          <a:prstGeom prst="rect">
            <a:avLst/>
          </a:prstGeom>
        </p:spPr>
      </p:pic>
      <p:sp>
        <p:nvSpPr>
          <p:cNvPr id="14" name="object 5">
            <a:extLst>
              <a:ext uri="{FF2B5EF4-FFF2-40B4-BE49-F238E27FC236}">
                <a16:creationId xmlns:a16="http://schemas.microsoft.com/office/drawing/2014/main" id="{65AC6EA8-C36A-4993-BEC0-215566F588AA}"/>
              </a:ext>
            </a:extLst>
          </p:cNvPr>
          <p:cNvSpPr txBox="1"/>
          <p:nvPr/>
        </p:nvSpPr>
        <p:spPr>
          <a:xfrm>
            <a:off x="2792172" y="1422464"/>
            <a:ext cx="6448081" cy="1486303"/>
          </a:xfrm>
          <a:prstGeom prst="rect">
            <a:avLst/>
          </a:prstGeom>
        </p:spPr>
        <p:txBody>
          <a:bodyPr vert="horz" wrap="square" lIns="0" tIns="14604" rIns="0" bIns="0" rtlCol="0">
            <a:spAutoFit/>
          </a:bodyPr>
          <a:lstStyle/>
          <a:p>
            <a:pPr marR="5080">
              <a:lnSpc>
                <a:spcPts val="4000"/>
              </a:lnSpc>
              <a:spcBef>
                <a:spcPct val="0"/>
              </a:spcBef>
            </a:pPr>
            <a:r>
              <a:rPr b="1" dirty="0">
                <a:solidFill>
                  <a:schemeClr val="tx2"/>
                </a:solidFill>
              </a:rPr>
              <a:t>The setup function is the first to execute when  the program is executed, and this function is  called only once. The setup function is used to  initialize the pin modes and start serial  communication.</a:t>
            </a:r>
          </a:p>
        </p:txBody>
      </p:sp>
      <p:sp>
        <p:nvSpPr>
          <p:cNvPr id="16" name="object 6">
            <a:extLst>
              <a:ext uri="{FF2B5EF4-FFF2-40B4-BE49-F238E27FC236}">
                <a16:creationId xmlns:a16="http://schemas.microsoft.com/office/drawing/2014/main" id="{86DDE3F6-01F0-4403-80A5-0505DFFD9365}"/>
              </a:ext>
            </a:extLst>
          </p:cNvPr>
          <p:cNvSpPr txBox="1"/>
          <p:nvPr/>
        </p:nvSpPr>
        <p:spPr>
          <a:xfrm>
            <a:off x="2792173" y="3347648"/>
            <a:ext cx="4571154" cy="1999264"/>
          </a:xfrm>
          <a:prstGeom prst="rect">
            <a:avLst/>
          </a:prstGeom>
        </p:spPr>
        <p:txBody>
          <a:bodyPr vert="horz" wrap="square" lIns="0" tIns="14604" rIns="0" bIns="0" rtlCol="0">
            <a:spAutoFit/>
          </a:bodyPr>
          <a:lstStyle/>
          <a:p>
            <a:pPr marR="5080">
              <a:lnSpc>
                <a:spcPts val="4000"/>
              </a:lnSpc>
              <a:spcBef>
                <a:spcPct val="0"/>
              </a:spcBef>
            </a:pPr>
            <a:r>
              <a:rPr b="1" dirty="0">
                <a:solidFill>
                  <a:schemeClr val="tx2"/>
                </a:solidFill>
              </a:rPr>
              <a:t>After the setup ( ) function is executed, the  execution block runs next. The execution block  hosts statements like reading inputs, triggering  outputs, checking conditions</a:t>
            </a:r>
          </a:p>
        </p:txBody>
      </p:sp>
    </p:spTree>
    <p:extLst>
      <p:ext uri="{BB962C8B-B14F-4D97-AF65-F5344CB8AC3E}">
        <p14:creationId xmlns:p14="http://schemas.microsoft.com/office/powerpoint/2010/main" val="66500106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734</TotalTime>
  <Words>609</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charanrajbr@pes.edu</cp:lastModifiedBy>
  <cp:revision>49</cp:revision>
  <dcterms:created xsi:type="dcterms:W3CDTF">2020-06-03T14:19:11Z</dcterms:created>
  <dcterms:modified xsi:type="dcterms:W3CDTF">2020-08-20T10:19:31Z</dcterms:modified>
</cp:coreProperties>
</file>