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7" r:id="rId2"/>
    <p:sldId id="358" r:id="rId3"/>
    <p:sldId id="1156" r:id="rId4"/>
    <p:sldId id="1198" r:id="rId5"/>
    <p:sldId id="1200" r:id="rId6"/>
    <p:sldId id="1226" r:id="rId7"/>
    <p:sldId id="1227" r:id="rId8"/>
    <p:sldId id="1221" r:id="rId9"/>
    <p:sldId id="1222" r:id="rId10"/>
    <p:sldId id="1223" r:id="rId11"/>
    <p:sldId id="1224" r:id="rId12"/>
    <p:sldId id="1225" r:id="rId13"/>
    <p:sldId id="1228" r:id="rId14"/>
    <p:sldId id="1202" r:id="rId15"/>
    <p:sldId id="1220" r:id="rId16"/>
    <p:sldId id="1229" r:id="rId17"/>
    <p:sldId id="1204" r:id="rId18"/>
    <p:sldId id="1230" r:id="rId19"/>
    <p:sldId id="1205" r:id="rId20"/>
    <p:sldId id="1232" r:id="rId21"/>
    <p:sldId id="1206" r:id="rId22"/>
    <p:sldId id="1208" r:id="rId23"/>
    <p:sldId id="1207" r:id="rId24"/>
    <p:sldId id="1209" r:id="rId25"/>
    <p:sldId id="3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767" autoAdjust="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3BFC1-CB42-476F-A2F7-819840C71367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1B1-1637-4064-8921-AC725E4B0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6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3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3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8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9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08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8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1B1-1637-4064-8921-AC725E4B0D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geni.us/wHQNTeD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ni.us/igEQJ9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geni.us/dWT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ni.us/kbyKk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geni.us/kzC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geni.us/SDGK0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ni.us/BojdS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geni.us/xfAq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634023" y="210424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3634023" y="27505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IoT Physical Devices &amp; Endpoints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3634023" y="388315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3634023" y="4280755"/>
            <a:ext cx="6274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634023" y="365168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" y="1493752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Top 10 IoT Devices Examples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D46CC-0B60-4217-8F8A-27D2BABC51ED}"/>
              </a:ext>
            </a:extLst>
          </p:cNvPr>
          <p:cNvSpPr txBox="1"/>
          <p:nvPr/>
        </p:nvSpPr>
        <p:spPr>
          <a:xfrm>
            <a:off x="371879" y="3975684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6)  Flow by Plume Labs Air Pollution Monitor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38F5-9B93-49D0-96BD-4AABDED266F8}"/>
              </a:ext>
            </a:extLst>
          </p:cNvPr>
          <p:cNvSpPr txBox="1"/>
          <p:nvPr/>
        </p:nvSpPr>
        <p:spPr>
          <a:xfrm>
            <a:off x="393111" y="1460845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5) August Smart Lock</a:t>
            </a:r>
          </a:p>
        </p:txBody>
      </p:sp>
      <p:pic>
        <p:nvPicPr>
          <p:cNvPr id="13" name="Picture 12" descr="Flow by Plume Labs Air Pollution Monitor">
            <a:extLst>
              <a:ext uri="{FF2B5EF4-FFF2-40B4-BE49-F238E27FC236}">
                <a16:creationId xmlns:a16="http://schemas.microsoft.com/office/drawing/2014/main" id="{F6964882-1847-46FC-8AB5-91E5AB2742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08" y="4611038"/>
            <a:ext cx="2323532" cy="222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ugust Smart Lock">
            <a:hlinkClick r:id="rId5" tgtFrame="&quot;_blank&quot;"/>
            <a:extLst>
              <a:ext uri="{FF2B5EF4-FFF2-40B4-BE49-F238E27FC236}">
                <a16:creationId xmlns:a16="http://schemas.microsoft.com/office/drawing/2014/main" id="{919D6AC5-751C-49F1-A477-E4F775D7A1B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09" y="1868852"/>
            <a:ext cx="2225380" cy="196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72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Top 10 IoT Devices Examples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D46CC-0B60-4217-8F8A-27D2BABC51ED}"/>
              </a:ext>
            </a:extLst>
          </p:cNvPr>
          <p:cNvSpPr txBox="1"/>
          <p:nvPr/>
        </p:nvSpPr>
        <p:spPr>
          <a:xfrm>
            <a:off x="371879" y="3975684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8) Philips Bulbs and Lighting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38F5-9B93-49D0-96BD-4AABDED266F8}"/>
              </a:ext>
            </a:extLst>
          </p:cNvPr>
          <p:cNvSpPr txBox="1"/>
          <p:nvPr/>
        </p:nvSpPr>
        <p:spPr>
          <a:xfrm>
            <a:off x="402736" y="1460845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7)  Nest Smoke Alarm</a:t>
            </a:r>
          </a:p>
        </p:txBody>
      </p:sp>
      <p:pic>
        <p:nvPicPr>
          <p:cNvPr id="10" name="Picture 9" descr="Nest Smoke Alarm">
            <a:hlinkClick r:id="rId4" tgtFrame="&quot;_blank&quot;"/>
            <a:extLst>
              <a:ext uri="{FF2B5EF4-FFF2-40B4-BE49-F238E27FC236}">
                <a16:creationId xmlns:a16="http://schemas.microsoft.com/office/drawing/2014/main" id="{3D171770-A7C2-41DF-A6E9-63DDDB5E32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57" y="1944594"/>
            <a:ext cx="2156061" cy="197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Philips Hue Bulbs and Lighting System">
            <a:hlinkClick r:id="rId6" tgtFrame="&quot;_blank&quot;"/>
            <a:extLst>
              <a:ext uri="{FF2B5EF4-FFF2-40B4-BE49-F238E27FC236}">
                <a16:creationId xmlns:a16="http://schemas.microsoft.com/office/drawing/2014/main" id="{0AE546D7-B621-4206-8944-6E9A3369DB8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70" y="4728742"/>
            <a:ext cx="3902710" cy="16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48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Top 10 IoT Devices Examples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D46CC-0B60-4217-8F8A-27D2BABC51ED}"/>
              </a:ext>
            </a:extLst>
          </p:cNvPr>
          <p:cNvSpPr txBox="1"/>
          <p:nvPr/>
        </p:nvSpPr>
        <p:spPr>
          <a:xfrm>
            <a:off x="393111" y="1496274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9) Ring Doorbell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38F5-9B93-49D0-96BD-4AABDED266F8}"/>
              </a:ext>
            </a:extLst>
          </p:cNvPr>
          <p:cNvSpPr txBox="1"/>
          <p:nvPr/>
        </p:nvSpPr>
        <p:spPr>
          <a:xfrm>
            <a:off x="371879" y="3962793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10) Logitech Universal Remote</a:t>
            </a:r>
          </a:p>
        </p:txBody>
      </p:sp>
      <p:pic>
        <p:nvPicPr>
          <p:cNvPr id="12" name="Picture 11" descr="Logitech Universal Remote">
            <a:hlinkClick r:id="rId4" tgtFrame="&quot;_blank&quot;"/>
            <a:extLst>
              <a:ext uri="{FF2B5EF4-FFF2-40B4-BE49-F238E27FC236}">
                <a16:creationId xmlns:a16="http://schemas.microsoft.com/office/drawing/2014/main" id="{F1F2A8D1-1F94-48F2-87D8-A83F409C410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30" y="4879867"/>
            <a:ext cx="2156912" cy="154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Ring Doorbells">
            <a:hlinkClick r:id="rId6" tgtFrame="&quot;_blank&quot;"/>
            <a:extLst>
              <a:ext uri="{FF2B5EF4-FFF2-40B4-BE49-F238E27FC236}">
                <a16:creationId xmlns:a16="http://schemas.microsoft.com/office/drawing/2014/main" id="{58B8007A-E4FD-4E4E-8B3D-E68CA3100DA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27" y="2124276"/>
            <a:ext cx="1267076" cy="1701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68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Simpliefied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building blocks of an IoT Device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DF9B1-677F-434A-B6BF-D6A6DFF67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703" y="1513221"/>
            <a:ext cx="3288030" cy="49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Block diagram of an IoT Device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160C589-16DC-4F36-AB62-BE4F56C2A0E1}"/>
              </a:ext>
            </a:extLst>
          </p:cNvPr>
          <p:cNvSpPr/>
          <p:nvPr/>
        </p:nvSpPr>
        <p:spPr>
          <a:xfrm>
            <a:off x="669773" y="1595386"/>
            <a:ext cx="7366518" cy="4696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34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Exemplary Device: Raspberry Pi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B2ADD9-95D5-4DD2-A1B9-EB637F1AB891}"/>
              </a:ext>
            </a:extLst>
          </p:cNvPr>
          <p:cNvSpPr txBox="1"/>
          <p:nvPr/>
        </p:nvSpPr>
        <p:spPr>
          <a:xfrm>
            <a:off x="371879" y="1513221"/>
            <a:ext cx="10135235" cy="318978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206375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Raspberry Pi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low-cost mini-computer </a:t>
            </a: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206375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206375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Raspberry Pi runs various favours </a:t>
            </a:r>
          </a:p>
          <a:p>
            <a:pPr marL="241300" marR="206375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206375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Through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the general purpose I/O pins.</a:t>
            </a: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206375">
              <a:lnSpc>
                <a:spcPts val="3020"/>
              </a:lnSpc>
              <a:spcBef>
                <a:spcPts val="490"/>
              </a:spcBef>
              <a:tabLst>
                <a:tab pos="241300" algn="l"/>
              </a:tabLst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274955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supports Python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1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2" descr="Image result for about raspberry pi hardware">
            <a:extLst>
              <a:ext uri="{FF2B5EF4-FFF2-40B4-BE49-F238E27FC236}">
                <a16:creationId xmlns:a16="http://schemas.microsoft.com/office/drawing/2014/main" id="{9F219C73-A90C-4510-9D78-9845FC3B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2" y="1443366"/>
            <a:ext cx="8673441" cy="54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61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 Versions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A49878-B040-4C3B-BBFC-070EFC62A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9" y="1573690"/>
            <a:ext cx="9608820" cy="50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5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Pi- Raspbian OS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53FED8-1B3A-4BD7-A3CA-DC460156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52" y="1513221"/>
            <a:ext cx="10129283" cy="5520906"/>
          </a:xfrm>
        </p:spPr>
        <p:txBody>
          <a:bodyPr>
            <a:normAutofit/>
          </a:bodyPr>
          <a:lstStyle/>
          <a:p>
            <a:r>
              <a:rPr lang="en-IN" sz="2400" b="1" dirty="0"/>
              <a:t>Raspbian</a:t>
            </a:r>
            <a:r>
              <a:rPr lang="en-IN" sz="2400" dirty="0"/>
              <a:t> is a 32 bit. </a:t>
            </a:r>
          </a:p>
          <a:p>
            <a:r>
              <a:rPr lang="en-IN" sz="2400" dirty="0"/>
              <a:t>Raspbian Buster and Raspbian Stretch.</a:t>
            </a:r>
          </a:p>
          <a:p>
            <a:r>
              <a:rPr lang="en-IN" sz="2400" dirty="0"/>
              <a:t>Raspbian is a free OS</a:t>
            </a:r>
          </a:p>
          <a:p>
            <a:r>
              <a:rPr lang="en-IN" sz="2400" dirty="0"/>
              <a:t>It comes with over 35,000 packages</a:t>
            </a:r>
          </a:p>
          <a:p>
            <a:r>
              <a:rPr lang="en-IN" sz="2400" dirty="0"/>
              <a:t>Unofficial port of Debian Wheezy </a:t>
            </a:r>
            <a:r>
              <a:rPr lang="en-IN" sz="2400" dirty="0" err="1"/>
              <a:t>armhf</a:t>
            </a:r>
            <a:r>
              <a:rPr lang="en-IN" sz="2400" dirty="0"/>
              <a:t> with compilation settings adjusted to produce optimized "hard float" </a:t>
            </a:r>
          </a:p>
          <a:p>
            <a:r>
              <a:rPr lang="en-IN" sz="2400" dirty="0"/>
              <a:t>Floating point arithmetic operations.</a:t>
            </a:r>
          </a:p>
          <a:p>
            <a:r>
              <a:rPr lang="en-IN" sz="2400" b="1" dirty="0"/>
              <a:t>Raspbian uses PIXEL, Pi </a:t>
            </a:r>
            <a:r>
              <a:rPr lang="en-IN" sz="2400" dirty="0"/>
              <a:t>Improved</a:t>
            </a:r>
            <a:r>
              <a:rPr lang="en-IN" sz="2400" b="1" dirty="0"/>
              <a:t> X-</a:t>
            </a:r>
            <a:r>
              <a:rPr lang="en-IN" sz="2400" dirty="0"/>
              <a:t>Window</a:t>
            </a:r>
            <a:r>
              <a:rPr lang="en-IN" sz="2400" b="1" dirty="0"/>
              <a:t> E</a:t>
            </a:r>
            <a:r>
              <a:rPr lang="en-IN" sz="2400" dirty="0"/>
              <a:t>nvironment, </a:t>
            </a:r>
            <a:r>
              <a:rPr lang="en-IN" sz="2400" b="1" dirty="0"/>
              <a:t>L</a:t>
            </a:r>
            <a:r>
              <a:rPr lang="en-IN" sz="2400" dirty="0"/>
              <a:t>ightweight</a:t>
            </a:r>
          </a:p>
          <a:p>
            <a:r>
              <a:rPr lang="en-IN" sz="2400" dirty="0"/>
              <a:t> </a:t>
            </a:r>
            <a:r>
              <a:rPr lang="en-IN" sz="2400" b="1" dirty="0"/>
              <a:t>ARM</a:t>
            </a:r>
            <a:r>
              <a:rPr lang="en-IN" sz="2400" dirty="0"/>
              <a:t> instruction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27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Linux on Raspberry Pi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0F3EE96-332C-4808-B2E2-0EF5132E69F0}"/>
              </a:ext>
            </a:extLst>
          </p:cNvPr>
          <p:cNvSpPr txBox="1"/>
          <p:nvPr/>
        </p:nvSpPr>
        <p:spPr>
          <a:xfrm>
            <a:off x="393111" y="1513221"/>
            <a:ext cx="10454561" cy="4356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6230" indent="-303530">
              <a:lnSpc>
                <a:spcPts val="2975"/>
              </a:lnSpc>
              <a:spcBef>
                <a:spcPts val="90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Raspbian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5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5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Arch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5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5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Pidora</a:t>
            </a: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975"/>
              </a:lnSpc>
              <a:spcBef>
                <a:spcPts val="60"/>
              </a:spcBef>
              <a:tabLst>
                <a:tab pos="2413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RaspBMC</a:t>
            </a:r>
            <a:endParaRPr lang="en-I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OpenELEC</a:t>
            </a:r>
            <a:endParaRPr lang="en-IN" sz="2400" spc="-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ts val="297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RISC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2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Designing of Iot solutions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IoT Devices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440E0E-F9FA-49F9-81D1-492F3C32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" y="1645925"/>
            <a:ext cx="10227334" cy="50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E27E4A-4ECC-46FA-A4EA-3B88EECC611C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Pi- Raspbian OS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6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 GPIO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 descr="Image result for raspberry pi 4 pins">
            <a:extLst>
              <a:ext uri="{FF2B5EF4-FFF2-40B4-BE49-F238E27FC236}">
                <a16:creationId xmlns:a16="http://schemas.microsoft.com/office/drawing/2014/main" id="{4B8101D2-6420-44F2-A548-6438FBC6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59" y="1513221"/>
            <a:ext cx="76581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1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 Interfaces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DDC4057-A92F-4F38-A730-0B6B29BADF8E}"/>
              </a:ext>
            </a:extLst>
          </p:cNvPr>
          <p:cNvSpPr txBox="1"/>
          <p:nvPr/>
        </p:nvSpPr>
        <p:spPr>
          <a:xfrm>
            <a:off x="393111" y="1538502"/>
            <a:ext cx="10100310" cy="49305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000" b="1" spc="-5" dirty="0">
                <a:cs typeface="Calibri" panose="020F0502020204030204" pitchFamily="34" charset="0"/>
              </a:rPr>
              <a:t>Serial</a:t>
            </a:r>
            <a:endParaRPr sz="2000" b="1" dirty="0">
              <a:cs typeface="Calibri" panose="020F0502020204030204" pitchFamily="34" charset="0"/>
            </a:endParaRPr>
          </a:p>
          <a:p>
            <a:pPr marL="469900" marR="233045" lvl="1">
              <a:lnSpc>
                <a:spcPts val="2590"/>
              </a:lnSpc>
              <a:spcBef>
                <a:spcPts val="555"/>
              </a:spcBef>
              <a:tabLst>
                <a:tab pos="698500" algn="l"/>
              </a:tabLst>
            </a:pPr>
            <a:r>
              <a:rPr sz="2000" spc="-5" dirty="0">
                <a:cs typeface="Calibri" panose="020F0502020204030204" pitchFamily="34" charset="0"/>
              </a:rPr>
              <a:t>Raspberry </a:t>
            </a:r>
            <a:r>
              <a:rPr sz="2000" dirty="0">
                <a:cs typeface="Calibri" panose="020F0502020204030204" pitchFamily="34" charset="0"/>
              </a:rPr>
              <a:t>Pi </a:t>
            </a:r>
            <a:r>
              <a:rPr sz="2000" spc="-5" dirty="0">
                <a:cs typeface="Calibri" panose="020F0502020204030204" pitchFamily="34" charset="0"/>
              </a:rPr>
              <a:t>has </a:t>
            </a:r>
            <a:r>
              <a:rPr sz="2000" dirty="0">
                <a:cs typeface="Calibri" panose="020F0502020204030204" pitchFamily="34" charset="0"/>
              </a:rPr>
              <a:t>(Rx) </a:t>
            </a:r>
            <a:r>
              <a:rPr sz="2000" spc="-5" dirty="0">
                <a:cs typeface="Calibri" panose="020F0502020204030204" pitchFamily="34" charset="0"/>
              </a:rPr>
              <a:t>and </a:t>
            </a:r>
            <a:r>
              <a:rPr sz="2000" dirty="0">
                <a:cs typeface="Calibri" panose="020F0502020204030204" pitchFamily="34" charset="0"/>
              </a:rPr>
              <a:t>(Tx) </a:t>
            </a:r>
            <a:r>
              <a:rPr sz="2000" spc="-5" dirty="0">
                <a:cs typeface="Calibri" panose="020F0502020204030204" pitchFamily="34" charset="0"/>
              </a:rPr>
              <a:t>pins</a:t>
            </a:r>
            <a:endParaRPr lang="en-IN" sz="2000" spc="-5" dirty="0">
              <a:cs typeface="Calibri" panose="020F0502020204030204" pitchFamily="34" charset="0"/>
            </a:endParaRPr>
          </a:p>
          <a:p>
            <a:pPr marL="469900" marR="233045" lvl="1">
              <a:lnSpc>
                <a:spcPts val="2590"/>
              </a:lnSpc>
              <a:spcBef>
                <a:spcPts val="555"/>
              </a:spcBef>
              <a:tabLst>
                <a:tab pos="698500" algn="l"/>
              </a:tabLst>
            </a:pPr>
            <a:endParaRPr sz="2000" dirty="0"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5" dirty="0">
                <a:cs typeface="Calibri" panose="020F0502020204030204" pitchFamily="34" charset="0"/>
              </a:rPr>
              <a:t>SPI</a:t>
            </a:r>
            <a:endParaRPr sz="2000" b="1" dirty="0">
              <a:cs typeface="Calibri" panose="020F0502020204030204" pitchFamily="34" charset="0"/>
            </a:endParaRPr>
          </a:p>
          <a:p>
            <a:pPr marL="469900" marR="296545" lvl="1">
              <a:lnSpc>
                <a:spcPts val="2590"/>
              </a:lnSpc>
              <a:spcBef>
                <a:spcPts val="555"/>
              </a:spcBef>
              <a:tabLst>
                <a:tab pos="698500" algn="l"/>
              </a:tabLst>
            </a:pPr>
            <a:r>
              <a:rPr lang="en-IN" sz="2000" spc="-5" dirty="0">
                <a:cs typeface="Calibri" panose="020F0502020204030204" pitchFamily="34" charset="0"/>
              </a:rPr>
              <a:t>Used </a:t>
            </a:r>
            <a:r>
              <a:rPr sz="2000" spc="-5" dirty="0">
                <a:cs typeface="Calibri" panose="020F0502020204030204" pitchFamily="34" charset="0"/>
              </a:rPr>
              <a:t>for communicating with one or more peripheral</a:t>
            </a:r>
            <a:r>
              <a:rPr sz="2000" spc="30" dirty="0">
                <a:cs typeface="Calibri" panose="020F0502020204030204" pitchFamily="34" charset="0"/>
              </a:rPr>
              <a:t> </a:t>
            </a:r>
            <a:r>
              <a:rPr sz="2000" spc="-5" dirty="0">
                <a:cs typeface="Calibri" panose="020F0502020204030204" pitchFamily="34" charset="0"/>
              </a:rPr>
              <a:t>devices.</a:t>
            </a:r>
            <a:endParaRPr lang="en-IN" sz="2000" spc="-5" dirty="0">
              <a:cs typeface="Calibri" panose="020F0502020204030204" pitchFamily="34" charset="0"/>
            </a:endParaRPr>
          </a:p>
          <a:p>
            <a:pPr marL="469900" marR="296545" lvl="1" indent="-342900" fontAlgn="base">
              <a:lnSpc>
                <a:spcPts val="2590"/>
              </a:lnSpc>
              <a:spcBef>
                <a:spcPts val="555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698500" algn="l"/>
              </a:tabLst>
            </a:pPr>
            <a:r>
              <a:rPr lang="en-IN" sz="2000" b="1" spc="-5" dirty="0">
                <a:cs typeface="Calibri" panose="020F0502020204030204" pitchFamily="34" charset="0"/>
              </a:rPr>
              <a:t>MISO</a:t>
            </a:r>
            <a:r>
              <a:rPr lang="en-IN" sz="2000" spc="-5" dirty="0">
                <a:cs typeface="Calibri" panose="020F0502020204030204" pitchFamily="34" charset="0"/>
              </a:rPr>
              <a:t> (Master in slave out) ,</a:t>
            </a:r>
            <a:r>
              <a:rPr lang="en-IN" sz="2000" b="1" spc="-5" dirty="0">
                <a:cs typeface="Calibri" panose="020F0502020204030204" pitchFamily="34" charset="0"/>
              </a:rPr>
              <a:t>MOSI</a:t>
            </a:r>
            <a:r>
              <a:rPr lang="en-IN" sz="2000" spc="-5" dirty="0">
                <a:cs typeface="Calibri" panose="020F0502020204030204" pitchFamily="34" charset="0"/>
              </a:rPr>
              <a:t> (Master out slave in) , </a:t>
            </a:r>
            <a:r>
              <a:rPr lang="en-IN" sz="2000" b="1" spc="-5" dirty="0">
                <a:cs typeface="Calibri" panose="020F0502020204030204" pitchFamily="34" charset="0"/>
              </a:rPr>
              <a:t>SCK</a:t>
            </a:r>
            <a:r>
              <a:rPr lang="en-IN" sz="2000" spc="-5" dirty="0">
                <a:cs typeface="Calibri" panose="020F0502020204030204" pitchFamily="34" charset="0"/>
              </a:rPr>
              <a:t> (Serial Clock) ,</a:t>
            </a:r>
            <a:r>
              <a:rPr lang="en-IN" sz="2000" b="1" spc="-5" dirty="0">
                <a:cs typeface="Calibri" panose="020F0502020204030204" pitchFamily="34" charset="0"/>
              </a:rPr>
              <a:t>CE0</a:t>
            </a:r>
            <a:r>
              <a:rPr lang="en-IN" sz="2000" spc="-5" dirty="0">
                <a:cs typeface="Calibri" panose="020F0502020204030204" pitchFamily="34" charset="0"/>
              </a:rPr>
              <a:t> (Chip Enable 0) , </a:t>
            </a:r>
            <a:r>
              <a:rPr lang="en-IN" sz="2000" b="1" spc="-5" dirty="0">
                <a:cs typeface="Calibri" panose="020F0502020204030204" pitchFamily="34" charset="0"/>
              </a:rPr>
              <a:t>CE0 </a:t>
            </a:r>
            <a:r>
              <a:rPr lang="en-IN" sz="2000" spc="-5" dirty="0">
                <a:cs typeface="Calibri" panose="020F0502020204030204" pitchFamily="34" charset="0"/>
              </a:rPr>
              <a:t>(Chip Enable 1) </a:t>
            </a:r>
          </a:p>
          <a:p>
            <a:pPr marL="469900" marR="296545" lvl="1" indent="-342900" fontAlgn="base">
              <a:lnSpc>
                <a:spcPts val="2590"/>
              </a:lnSpc>
              <a:spcBef>
                <a:spcPts val="555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698500" algn="l"/>
              </a:tabLst>
            </a:pPr>
            <a:endParaRPr sz="2000" dirty="0">
              <a:cs typeface="Calibri" panose="020F0502020204030204" pitchFamily="34" charset="0"/>
            </a:endParaRPr>
          </a:p>
          <a:p>
            <a:pPr marL="321945" indent="-30924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000" b="1" dirty="0">
                <a:cs typeface="Calibri" panose="020F0502020204030204" pitchFamily="34" charset="0"/>
              </a:rPr>
              <a:t>I2C</a:t>
            </a:r>
          </a:p>
          <a:p>
            <a:pPr marL="469900" marR="5080" lvl="1">
              <a:lnSpc>
                <a:spcPts val="2590"/>
              </a:lnSpc>
              <a:spcBef>
                <a:spcPts val="555"/>
              </a:spcBef>
              <a:tabLst>
                <a:tab pos="698500" algn="l"/>
              </a:tabLst>
            </a:pPr>
            <a:r>
              <a:rPr lang="en-IN" sz="2000" spc="-5" dirty="0">
                <a:cs typeface="Calibri" panose="020F0502020204030204" pitchFamily="34" charset="0"/>
              </a:rPr>
              <a:t>A</a:t>
            </a:r>
            <a:r>
              <a:rPr sz="2000" spc="-5" dirty="0" err="1">
                <a:cs typeface="Calibri" panose="020F0502020204030204" pitchFamily="34" charset="0"/>
              </a:rPr>
              <a:t>llow</a:t>
            </a:r>
            <a:r>
              <a:rPr sz="2000" spc="-5" dirty="0">
                <a:cs typeface="Calibri" panose="020F0502020204030204" pitchFamily="34" charset="0"/>
              </a:rPr>
              <a:t> you </a:t>
            </a:r>
            <a:r>
              <a:rPr sz="2000" dirty="0">
                <a:cs typeface="Calibri" panose="020F0502020204030204" pitchFamily="34" charset="0"/>
              </a:rPr>
              <a:t>to </a:t>
            </a:r>
            <a:r>
              <a:rPr sz="2000" spc="-5" dirty="0">
                <a:cs typeface="Calibri" panose="020F0502020204030204" pitchFamily="34" charset="0"/>
              </a:rPr>
              <a:t>connect hardware  modules. </a:t>
            </a:r>
            <a:endParaRPr lang="en-IN" sz="2000" spc="-5" dirty="0">
              <a:cs typeface="Calibri" panose="020F0502020204030204" pitchFamily="34" charset="0"/>
            </a:endParaRPr>
          </a:p>
          <a:p>
            <a:pPr marL="469900" marR="5080" lvl="1">
              <a:lnSpc>
                <a:spcPts val="2590"/>
              </a:lnSpc>
              <a:spcBef>
                <a:spcPts val="555"/>
              </a:spcBef>
              <a:tabLst>
                <a:tab pos="698500" algn="l"/>
              </a:tabLst>
            </a:pPr>
            <a:r>
              <a:rPr sz="2000" spc="-15" dirty="0">
                <a:cs typeface="Calibri" panose="020F0502020204030204" pitchFamily="34" charset="0"/>
              </a:rPr>
              <a:t>SDA </a:t>
            </a:r>
            <a:r>
              <a:rPr sz="2000" spc="-5" dirty="0">
                <a:cs typeface="Calibri" panose="020F0502020204030204" pitchFamily="34" charset="0"/>
              </a:rPr>
              <a:t>(data line)</a:t>
            </a:r>
            <a:endParaRPr lang="en-IN" sz="2000" spc="-5" dirty="0">
              <a:cs typeface="Calibri" panose="020F0502020204030204" pitchFamily="34" charset="0"/>
            </a:endParaRPr>
          </a:p>
          <a:p>
            <a:pPr marL="469900" marR="5080" lvl="1">
              <a:lnSpc>
                <a:spcPts val="2590"/>
              </a:lnSpc>
              <a:spcBef>
                <a:spcPts val="555"/>
              </a:spcBef>
              <a:tabLst>
                <a:tab pos="698500" algn="l"/>
              </a:tabLst>
            </a:pPr>
            <a:r>
              <a:rPr sz="2000" dirty="0">
                <a:cs typeface="Calibri" panose="020F0502020204030204" pitchFamily="34" charset="0"/>
              </a:rPr>
              <a:t>SCL </a:t>
            </a:r>
            <a:r>
              <a:rPr sz="2000" spc="-5" dirty="0">
                <a:cs typeface="Calibri" panose="020F0502020204030204" pitchFamily="34" charset="0"/>
              </a:rPr>
              <a:t>(clock</a:t>
            </a:r>
            <a:r>
              <a:rPr sz="2000" spc="25" dirty="0">
                <a:cs typeface="Calibri" panose="020F0502020204030204" pitchFamily="34" charset="0"/>
              </a:rPr>
              <a:t> </a:t>
            </a:r>
            <a:r>
              <a:rPr sz="2000" spc="-5" dirty="0">
                <a:cs typeface="Calibri" panose="020F0502020204030204" pitchFamily="34" charset="0"/>
              </a:rPr>
              <a:t>line)</a:t>
            </a:r>
            <a:endParaRPr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8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9291885" cy="61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4560"/>
              </a:lnSpc>
              <a:spcBef>
                <a:spcPts val="110"/>
              </a:spcBef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Raspberry Pi Example : Interfacing LED and switch with Raspberry Pi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08070BE-D366-4EA1-BB28-5AFBB879DD0A}"/>
              </a:ext>
            </a:extLst>
          </p:cNvPr>
          <p:cNvSpPr txBox="1"/>
          <p:nvPr/>
        </p:nvSpPr>
        <p:spPr>
          <a:xfrm>
            <a:off x="624840" y="1629410"/>
            <a:ext cx="3014345" cy="450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8966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rlito"/>
                <a:cs typeface="Carlito"/>
              </a:rPr>
              <a:t>from time import sleep  import RPi.GPIO as GPIO  </a:t>
            </a:r>
            <a:r>
              <a:rPr sz="1400" spc="-10" dirty="0">
                <a:latin typeface="Carlito"/>
                <a:cs typeface="Carlito"/>
              </a:rPr>
              <a:t>GPIO.setmode(GPIO.BCM)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119888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#Switch Pin  GPIO.setup(25, </a:t>
            </a:r>
            <a:r>
              <a:rPr sz="1400" spc="-10" dirty="0">
                <a:latin typeface="Carlito"/>
                <a:cs typeface="Carlito"/>
              </a:rPr>
              <a:t>GPIO.IN)  </a:t>
            </a:r>
            <a:r>
              <a:rPr sz="1400" spc="-5" dirty="0">
                <a:latin typeface="Carlito"/>
                <a:cs typeface="Carlito"/>
              </a:rPr>
              <a:t>#LED Pin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GPIO.setup(18,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GPIO.OUT)</a:t>
            </a:r>
            <a:endParaRPr sz="1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state=false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def toggleLED(pin):</a:t>
            </a:r>
            <a:endParaRPr sz="1400" dirty="0">
              <a:latin typeface="Carlito"/>
              <a:cs typeface="Carlito"/>
            </a:endParaRPr>
          </a:p>
          <a:p>
            <a:pPr marL="469900" marR="81216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state = not state  GPIO.output(pin,</a:t>
            </a:r>
            <a:r>
              <a:rPr sz="1400" spc="2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state)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while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True:</a:t>
            </a:r>
            <a:endParaRPr sz="14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try:</a:t>
            </a:r>
            <a:endParaRPr sz="1400" dirty="0">
              <a:latin typeface="Carlito"/>
              <a:cs typeface="Carlito"/>
            </a:endParaRPr>
          </a:p>
          <a:p>
            <a:pPr marL="1383665" marR="5080" indent="-4572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if (GPIO.input(25) == True):  toggleLED(pin)</a:t>
            </a:r>
            <a:endParaRPr sz="14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sleep(.01)</a:t>
            </a:r>
            <a:endParaRPr sz="1400" dirty="0">
              <a:latin typeface="Carlito"/>
              <a:cs typeface="Carlito"/>
            </a:endParaRPr>
          </a:p>
          <a:p>
            <a:pPr marL="1383665" marR="128905" indent="-4572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except KeyboardInterrupt:  exit()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EA4BB47-82F0-4853-879F-67A0871EE6CE}"/>
              </a:ext>
            </a:extLst>
          </p:cNvPr>
          <p:cNvSpPr/>
          <p:nvPr/>
        </p:nvSpPr>
        <p:spPr>
          <a:xfrm>
            <a:off x="4141718" y="1760726"/>
            <a:ext cx="6207732" cy="4242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190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Other Devices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036E557-B403-41F6-A1EA-BB52E7B91A7F}"/>
              </a:ext>
            </a:extLst>
          </p:cNvPr>
          <p:cNvSpPr txBox="1"/>
          <p:nvPr/>
        </p:nvSpPr>
        <p:spPr>
          <a:xfrm>
            <a:off x="916939" y="1719199"/>
            <a:ext cx="2806065" cy="139717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Arduino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ESP32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Cubieboard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E164C352-12C0-4892-853B-A0F74863EA6A}"/>
              </a:ext>
            </a:extLst>
          </p:cNvPr>
          <p:cNvSpPr/>
          <p:nvPr/>
        </p:nvSpPr>
        <p:spPr>
          <a:xfrm>
            <a:off x="9051425" y="3821229"/>
            <a:ext cx="2225505" cy="1760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7AF1E-75BC-4F18-BCD2-7ADDA619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72" y="3429000"/>
            <a:ext cx="2554432" cy="2554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42875-FBF9-4BFB-9A88-F56C82AB0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524" y="3725007"/>
            <a:ext cx="2225505" cy="18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charanarajbr@pes.edu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65572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721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Charanraj B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Outline of Presentation</a:t>
            </a:r>
          </a:p>
          <a:p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4ADF7FB-1685-4E45-A9D0-F172EE0B8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09" y="45490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B9AAF5-AE63-440C-8179-F68F39D8CE9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C5486-FD16-49AD-99A8-E9AE1807EF7D}"/>
              </a:ext>
            </a:extLst>
          </p:cNvPr>
          <p:cNvSpPr txBox="1"/>
          <p:nvPr/>
        </p:nvSpPr>
        <p:spPr>
          <a:xfrm>
            <a:off x="616450" y="2504538"/>
            <a:ext cx="7887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IoT Deices</a:t>
            </a:r>
          </a:p>
        </p:txBody>
      </p:sp>
    </p:spTree>
    <p:extLst>
      <p:ext uri="{BB962C8B-B14F-4D97-AF65-F5344CB8AC3E}">
        <p14:creationId xmlns:p14="http://schemas.microsoft.com/office/powerpoint/2010/main" val="33802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an IoT Device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31F64DF-FFF6-46B1-A2F6-CA0D9A679F84}"/>
              </a:ext>
            </a:extLst>
          </p:cNvPr>
          <p:cNvSpPr txBox="1"/>
          <p:nvPr/>
        </p:nvSpPr>
        <p:spPr>
          <a:xfrm>
            <a:off x="336324" y="1589739"/>
            <a:ext cx="10323195" cy="31102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622935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321310" algn="l"/>
                <a:tab pos="321945" algn="l"/>
                <a:tab pos="5146040" algn="l"/>
              </a:tabLst>
            </a:pPr>
            <a:r>
              <a:rPr sz="2400" dirty="0"/>
              <a:t>	</a:t>
            </a:r>
            <a:r>
              <a:rPr sz="2400" spc="5" dirty="0">
                <a:cs typeface="Carlito"/>
              </a:rPr>
              <a:t>A </a:t>
            </a:r>
            <a:r>
              <a:rPr sz="2400" spc="-5" dirty="0">
                <a:cs typeface="Carlito"/>
              </a:rPr>
              <a:t>"Thing" </a:t>
            </a:r>
            <a:r>
              <a:rPr sz="2400" dirty="0">
                <a:cs typeface="Carlito"/>
              </a:rPr>
              <a:t>in </a:t>
            </a:r>
            <a:r>
              <a:rPr sz="2400" spc="-5" dirty="0">
                <a:cs typeface="Carlito"/>
              </a:rPr>
              <a:t>Internet of Things  (IoT) can </a:t>
            </a:r>
            <a:r>
              <a:rPr sz="2400" dirty="0">
                <a:cs typeface="Carlito"/>
              </a:rPr>
              <a:t>be </a:t>
            </a:r>
            <a:r>
              <a:rPr sz="2400" spc="-5" dirty="0">
                <a:cs typeface="Carlito"/>
              </a:rPr>
              <a:t>any object that has </a:t>
            </a:r>
            <a:r>
              <a:rPr sz="2400" dirty="0">
                <a:cs typeface="Carlito"/>
              </a:rPr>
              <a:t>a </a:t>
            </a:r>
            <a:r>
              <a:rPr sz="2400" spc="-5" dirty="0">
                <a:cs typeface="Carlito"/>
              </a:rPr>
              <a:t>unique identiﬁer and which can  send/receive data (including user data) over </a:t>
            </a:r>
            <a:r>
              <a:rPr sz="2400" dirty="0">
                <a:cs typeface="Carlito"/>
              </a:rPr>
              <a:t>a </a:t>
            </a:r>
            <a:r>
              <a:rPr sz="2400" spc="-5" dirty="0">
                <a:cs typeface="Carlito"/>
              </a:rPr>
              <a:t>network (e.g.,  smart</a:t>
            </a:r>
            <a:r>
              <a:rPr lang="en-IN" sz="2400" spc="-5" dirty="0">
                <a:cs typeface="Carlito"/>
              </a:rPr>
              <a:t> </a:t>
            </a:r>
            <a:r>
              <a:rPr sz="2400" spc="-5" dirty="0">
                <a:cs typeface="Carlito"/>
              </a:rPr>
              <a:t>phone, smart </a:t>
            </a:r>
            <a:r>
              <a:rPr sz="2400" dirty="0">
                <a:cs typeface="Carlito"/>
              </a:rPr>
              <a:t>TV, </a:t>
            </a:r>
            <a:r>
              <a:rPr sz="2400" spc="-5" dirty="0">
                <a:cs typeface="Carlito"/>
              </a:rPr>
              <a:t>computer,  refrigerator, car, </a:t>
            </a:r>
            <a:r>
              <a:rPr sz="2400" dirty="0">
                <a:cs typeface="Carlito"/>
              </a:rPr>
              <a:t>etc. ).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400" dirty="0"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400" dirty="0"/>
              <a:t>	</a:t>
            </a:r>
            <a:r>
              <a:rPr sz="2400" spc="-5" dirty="0">
                <a:cs typeface="Carlito"/>
              </a:rPr>
              <a:t>IoT </a:t>
            </a:r>
            <a:r>
              <a:rPr sz="2400" dirty="0">
                <a:cs typeface="Carlito"/>
              </a:rPr>
              <a:t>devices </a:t>
            </a:r>
            <a:r>
              <a:rPr sz="2400" spc="-5" dirty="0">
                <a:cs typeface="Carlito"/>
              </a:rPr>
              <a:t>are connected </a:t>
            </a:r>
            <a:r>
              <a:rPr sz="2400" dirty="0">
                <a:cs typeface="Carlito"/>
              </a:rPr>
              <a:t>to </a:t>
            </a:r>
            <a:r>
              <a:rPr sz="2400" spc="-5" dirty="0">
                <a:cs typeface="Carlito"/>
              </a:rPr>
              <a:t>the Internet and send information  about themselves or about their surroundings (e.g. information  sensed by the connected sensors) over </a:t>
            </a:r>
            <a:r>
              <a:rPr sz="2400" dirty="0">
                <a:cs typeface="Carlito"/>
              </a:rPr>
              <a:t>a </a:t>
            </a:r>
            <a:r>
              <a:rPr sz="2400" spc="-5" dirty="0">
                <a:cs typeface="Carlito"/>
              </a:rPr>
              <a:t>network </a:t>
            </a:r>
            <a:r>
              <a:rPr sz="2400" dirty="0">
                <a:cs typeface="Carlito"/>
              </a:rPr>
              <a:t>(to </a:t>
            </a:r>
            <a:r>
              <a:rPr sz="2400" spc="-5" dirty="0">
                <a:cs typeface="Carlito"/>
              </a:rPr>
              <a:t>other </a:t>
            </a:r>
            <a:r>
              <a:rPr sz="2400" dirty="0">
                <a:cs typeface="Carlito"/>
              </a:rPr>
              <a:t>devices </a:t>
            </a:r>
            <a:r>
              <a:rPr sz="2400" spc="-5" dirty="0">
                <a:cs typeface="Carlito"/>
              </a:rPr>
              <a:t>or  servers/storage) or </a:t>
            </a:r>
            <a:r>
              <a:rPr sz="2400" dirty="0">
                <a:cs typeface="Carlito"/>
              </a:rPr>
              <a:t>allow </a:t>
            </a:r>
            <a:r>
              <a:rPr sz="2400" spc="-5" dirty="0">
                <a:cs typeface="Carlito"/>
              </a:rPr>
              <a:t>actuation upon the physical  entities/environment around </a:t>
            </a:r>
            <a:r>
              <a:rPr sz="2400" dirty="0">
                <a:cs typeface="Carlito"/>
              </a:rPr>
              <a:t>them</a:t>
            </a:r>
            <a:r>
              <a:rPr sz="2400" spc="-5" dirty="0">
                <a:cs typeface="Carlito"/>
              </a:rPr>
              <a:t> remotely.</a:t>
            </a:r>
            <a:endParaRPr sz="24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7886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IoT Device Examples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C63495-28BA-4CA5-9283-A8296CF057A4}"/>
              </a:ext>
            </a:extLst>
          </p:cNvPr>
          <p:cNvSpPr txBox="1"/>
          <p:nvPr/>
        </p:nvSpPr>
        <p:spPr>
          <a:xfrm>
            <a:off x="371879" y="1513221"/>
            <a:ext cx="10044430" cy="312566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489584" indent="-228600">
              <a:lnSpc>
                <a:spcPts val="3020"/>
              </a:lnSpc>
              <a:spcBef>
                <a:spcPts val="490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2400" dirty="0"/>
              <a:t>	</a:t>
            </a:r>
            <a:r>
              <a:rPr sz="2400" spc="5" dirty="0">
                <a:cs typeface="Carlito"/>
              </a:rPr>
              <a:t>A </a:t>
            </a:r>
            <a:r>
              <a:rPr sz="2400" spc="-5" dirty="0">
                <a:cs typeface="Carlito"/>
              </a:rPr>
              <a:t>home automation </a:t>
            </a:r>
            <a:r>
              <a:rPr sz="2400" dirty="0">
                <a:cs typeface="Carlito"/>
              </a:rPr>
              <a:t>device </a:t>
            </a:r>
            <a:r>
              <a:rPr sz="2400" spc="-5" dirty="0">
                <a:cs typeface="Carlito"/>
              </a:rPr>
              <a:t>that allows remotely monitoring the  status of appliances and controlling the</a:t>
            </a:r>
            <a:r>
              <a:rPr sz="2400" spc="5" dirty="0">
                <a:cs typeface="Carlito"/>
              </a:rPr>
              <a:t> </a:t>
            </a:r>
            <a:r>
              <a:rPr sz="2400" spc="-5" dirty="0">
                <a:cs typeface="Carlito"/>
              </a:rPr>
              <a:t>appliances.</a:t>
            </a:r>
            <a:endParaRPr sz="2400" dirty="0"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cs typeface="Carlito"/>
              </a:rPr>
              <a:t>An </a:t>
            </a:r>
            <a:r>
              <a:rPr sz="2400" spc="-5" dirty="0">
                <a:cs typeface="Carlito"/>
              </a:rPr>
              <a:t>industrial machine which sends information abouts </a:t>
            </a:r>
            <a:r>
              <a:rPr sz="2400" dirty="0">
                <a:cs typeface="Carlito"/>
              </a:rPr>
              <a:t>its </a:t>
            </a:r>
            <a:r>
              <a:rPr sz="2400" spc="-5" dirty="0">
                <a:cs typeface="Carlito"/>
              </a:rPr>
              <a:t>operation  and health monitoring data </a:t>
            </a:r>
            <a:r>
              <a:rPr sz="2400" dirty="0">
                <a:cs typeface="Carlito"/>
              </a:rPr>
              <a:t>to a</a:t>
            </a:r>
            <a:r>
              <a:rPr sz="2400" spc="-10" dirty="0">
                <a:cs typeface="Carlito"/>
              </a:rPr>
              <a:t> </a:t>
            </a:r>
            <a:r>
              <a:rPr sz="2400" spc="-5" dirty="0">
                <a:cs typeface="Carlito"/>
              </a:rPr>
              <a:t>server.</a:t>
            </a:r>
            <a:endParaRPr sz="2400" dirty="0">
              <a:cs typeface="Carlito"/>
            </a:endParaRPr>
          </a:p>
          <a:p>
            <a:pPr marL="241300" marR="337820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cs typeface="Carlito"/>
              </a:rPr>
              <a:t>A </a:t>
            </a:r>
            <a:r>
              <a:rPr sz="2400" spc="-5" dirty="0">
                <a:cs typeface="Carlito"/>
              </a:rPr>
              <a:t>car which sends information about </a:t>
            </a:r>
            <a:r>
              <a:rPr sz="2400" dirty="0">
                <a:cs typeface="Carlito"/>
              </a:rPr>
              <a:t>its </a:t>
            </a:r>
            <a:r>
              <a:rPr sz="2400" spc="-5" dirty="0">
                <a:cs typeface="Carlito"/>
              </a:rPr>
              <a:t>location </a:t>
            </a:r>
            <a:r>
              <a:rPr sz="2400" dirty="0">
                <a:cs typeface="Carlito"/>
              </a:rPr>
              <a:t>to a </a:t>
            </a:r>
            <a:r>
              <a:rPr sz="2400" spc="-5" dirty="0">
                <a:cs typeface="Carlito"/>
              </a:rPr>
              <a:t>cloud-based  </a:t>
            </a:r>
            <a:r>
              <a:rPr sz="2400" dirty="0">
                <a:cs typeface="Carlito"/>
              </a:rPr>
              <a:t>service.</a:t>
            </a:r>
          </a:p>
          <a:p>
            <a:pPr marL="241300" marR="76835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cs typeface="Carlito"/>
              </a:rPr>
              <a:t>A </a:t>
            </a:r>
            <a:r>
              <a:rPr sz="2400" spc="-5" dirty="0">
                <a:cs typeface="Carlito"/>
              </a:rPr>
              <a:t>wireless-enabled wearable </a:t>
            </a:r>
            <a:r>
              <a:rPr sz="2400" dirty="0">
                <a:cs typeface="Carlito"/>
              </a:rPr>
              <a:t>device </a:t>
            </a:r>
            <a:r>
              <a:rPr sz="2400" spc="-5" dirty="0">
                <a:cs typeface="Carlito"/>
              </a:rPr>
              <a:t>that measures data about </a:t>
            </a:r>
            <a:r>
              <a:rPr sz="2400" dirty="0">
                <a:cs typeface="Carlito"/>
              </a:rPr>
              <a:t>a  </a:t>
            </a:r>
            <a:r>
              <a:rPr sz="2400" spc="-5" dirty="0">
                <a:cs typeface="Carlito"/>
              </a:rPr>
              <a:t>person such as the number of steps walked and sends the data </a:t>
            </a:r>
            <a:r>
              <a:rPr sz="2400" dirty="0">
                <a:cs typeface="Carlito"/>
              </a:rPr>
              <a:t>to a  </a:t>
            </a:r>
            <a:r>
              <a:rPr sz="2400" spc="-5" dirty="0">
                <a:cs typeface="Carlito"/>
              </a:rPr>
              <a:t>cloud-based</a:t>
            </a:r>
            <a:r>
              <a:rPr sz="2400" spc="-10" dirty="0">
                <a:cs typeface="Carlito"/>
              </a:rPr>
              <a:t> </a:t>
            </a:r>
            <a:r>
              <a:rPr sz="2400" dirty="0">
                <a:cs typeface="Carlito"/>
              </a:rPr>
              <a:t>service.</a:t>
            </a:r>
          </a:p>
        </p:txBody>
      </p:sp>
    </p:spTree>
    <p:extLst>
      <p:ext uri="{BB962C8B-B14F-4D97-AF65-F5344CB8AC3E}">
        <p14:creationId xmlns:p14="http://schemas.microsoft.com/office/powerpoint/2010/main" val="36401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Advantages of IoT Devices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C63495-28BA-4CA5-9283-A8296CF057A4}"/>
              </a:ext>
            </a:extLst>
          </p:cNvPr>
          <p:cNvSpPr txBox="1"/>
          <p:nvPr/>
        </p:nvSpPr>
        <p:spPr>
          <a:xfrm>
            <a:off x="371879" y="1513221"/>
            <a:ext cx="10044430" cy="351359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M2M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utomation and control.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echnical information.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onitoring feature.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ime and Money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onitoring of devices.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quality of life.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1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Dis-advantages of IoT Devices 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C63495-28BA-4CA5-9283-A8296CF057A4}"/>
              </a:ext>
            </a:extLst>
          </p:cNvPr>
          <p:cNvSpPr txBox="1"/>
          <p:nvPr/>
        </p:nvSpPr>
        <p:spPr>
          <a:xfrm>
            <a:off x="371879" y="1513221"/>
            <a:ext cx="10044430" cy="272119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lvl="0">
              <a:lnSpc>
                <a:spcPct val="106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Dis-Advantages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compatibility standard.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complex resulting in failure.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ffected by privacy and security breach.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safety.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 reductions.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ontrol of life in due course of time with increasing AI technology.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07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Top 10 IoT Devices Examples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9E300-0A62-42A7-8D1E-52C5D30246B6}"/>
              </a:ext>
            </a:extLst>
          </p:cNvPr>
          <p:cNvSpPr txBox="1"/>
          <p:nvPr/>
        </p:nvSpPr>
        <p:spPr>
          <a:xfrm>
            <a:off x="371879" y="1513221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1) Google Home Voice Controller</a:t>
            </a:r>
          </a:p>
        </p:txBody>
      </p:sp>
      <p:pic>
        <p:nvPicPr>
          <p:cNvPr id="10" name="Picture 9" descr="Google Home Voice Controller">
            <a:extLst>
              <a:ext uri="{FF2B5EF4-FFF2-40B4-BE49-F238E27FC236}">
                <a16:creationId xmlns:a16="http://schemas.microsoft.com/office/drawing/2014/main" id="{DA4E9936-066B-4953-BBB6-C19E880411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56" y="2221769"/>
            <a:ext cx="2381284" cy="17962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44C3C-6740-446F-A0FD-BEAF308F88A7}"/>
              </a:ext>
            </a:extLst>
          </p:cNvPr>
          <p:cNvSpPr txBox="1"/>
          <p:nvPr/>
        </p:nvSpPr>
        <p:spPr>
          <a:xfrm>
            <a:off x="371879" y="4235566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2) Amazon Echo Plus Voice Controller</a:t>
            </a:r>
          </a:p>
        </p:txBody>
      </p:sp>
      <p:pic>
        <p:nvPicPr>
          <p:cNvPr id="13" name="Picture 12" descr="Amazon Echo Plus voice controller">
            <a:hlinkClick r:id="rId5" tgtFrame="&quot;_blank&quot;"/>
            <a:extLst>
              <a:ext uri="{FF2B5EF4-FFF2-40B4-BE49-F238E27FC236}">
                <a16:creationId xmlns:a16="http://schemas.microsoft.com/office/drawing/2014/main" id="{4F13C369-C865-4507-9561-C33491311EA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08" y="4674535"/>
            <a:ext cx="1564773" cy="218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BC3EBF-D395-4E19-AFE0-A370E503D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D41F77-ECC1-4D47-82FA-D2B39C821D9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Designing of IoT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87421-9B2D-433D-90B6-C23A40E6770D}"/>
              </a:ext>
            </a:extLst>
          </p:cNvPr>
          <p:cNvSpPr/>
          <p:nvPr/>
        </p:nvSpPr>
        <p:spPr>
          <a:xfrm>
            <a:off x="371879" y="651898"/>
            <a:ext cx="8135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Top 10 IoT Devices Examples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9E300-0A62-42A7-8D1E-52C5D30246B6}"/>
              </a:ext>
            </a:extLst>
          </p:cNvPr>
          <p:cNvSpPr txBox="1"/>
          <p:nvPr/>
        </p:nvSpPr>
        <p:spPr>
          <a:xfrm>
            <a:off x="371879" y="1513221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3) Amazon Dash Button</a:t>
            </a:r>
          </a:p>
        </p:txBody>
      </p:sp>
      <p:pic>
        <p:nvPicPr>
          <p:cNvPr id="12" name="Picture 11" descr="Amazon Dash Button">
            <a:hlinkClick r:id="rId4" tgtFrame="&quot;_blank&quot;"/>
            <a:extLst>
              <a:ext uri="{FF2B5EF4-FFF2-40B4-BE49-F238E27FC236}">
                <a16:creationId xmlns:a16="http://schemas.microsoft.com/office/drawing/2014/main" id="{826FDC9A-182C-41FA-B6ED-B7610AB511A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65" y="2115224"/>
            <a:ext cx="2632075" cy="17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D46CC-0B60-4217-8F8A-27D2BABC51ED}"/>
              </a:ext>
            </a:extLst>
          </p:cNvPr>
          <p:cNvSpPr txBox="1"/>
          <p:nvPr/>
        </p:nvSpPr>
        <p:spPr>
          <a:xfrm>
            <a:off x="371879" y="3975684"/>
            <a:ext cx="6102416" cy="49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  <a:tabLst>
                <a:tab pos="241300" algn="l"/>
              </a:tabLst>
            </a:pPr>
            <a:r>
              <a:rPr lang="en-IN" sz="2400" b="1" spc="-5" dirty="0"/>
              <a:t>4) August Doorbell Cam</a:t>
            </a:r>
          </a:p>
        </p:txBody>
      </p:sp>
      <p:pic>
        <p:nvPicPr>
          <p:cNvPr id="14" name="Picture 13" descr="August Doorbell Cam">
            <a:hlinkClick r:id="rId6" tgtFrame="&quot;_blank&quot;"/>
            <a:extLst>
              <a:ext uri="{FF2B5EF4-FFF2-40B4-BE49-F238E27FC236}">
                <a16:creationId xmlns:a16="http://schemas.microsoft.com/office/drawing/2014/main" id="{97F077D4-2EC5-4CAA-93C2-B04A09AB22E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92" y="4466652"/>
            <a:ext cx="2901048" cy="2359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93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11388</TotalTime>
  <Words>831</Words>
  <Application>Microsoft Office PowerPoint</Application>
  <PresentationFormat>Widescreen</PresentationFormat>
  <Paragraphs>166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Carlito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Charanraj B R</cp:lastModifiedBy>
  <cp:revision>87</cp:revision>
  <dcterms:created xsi:type="dcterms:W3CDTF">2020-06-03T14:19:11Z</dcterms:created>
  <dcterms:modified xsi:type="dcterms:W3CDTF">2020-09-22T11:07:02Z</dcterms:modified>
</cp:coreProperties>
</file>