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57" r:id="rId3"/>
    <p:sldId id="358" r:id="rId4"/>
    <p:sldId id="1207" r:id="rId5"/>
    <p:sldId id="1221" r:id="rId6"/>
    <p:sldId id="1222" r:id="rId7"/>
    <p:sldId id="1223" r:id="rId8"/>
    <p:sldId id="1224" r:id="rId9"/>
    <p:sldId id="1225" r:id="rId10"/>
    <p:sldId id="1208" r:id="rId11"/>
    <p:sldId id="1227" r:id="rId12"/>
    <p:sldId id="1228" r:id="rId13"/>
    <p:sldId id="1209" r:id="rId14"/>
    <p:sldId id="122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98" autoAdjust="0"/>
    <p:restoredTop sz="94660"/>
  </p:normalViewPr>
  <p:slideViewPr>
    <p:cSldViewPr snapToGrid="0">
      <p:cViewPr>
        <p:scale>
          <a:sx n="87" d="100"/>
          <a:sy n="87" d="100"/>
        </p:scale>
        <p:origin x="-11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2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828802" y="3886200"/>
            <a:ext cx="8534400"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dirty="0" smtClean="0"/>
              <a:t>Click to edit Master subtitle style</a:t>
            </a:r>
            <a:endParaRPr lang="en-IN" dirty="0"/>
          </a:p>
        </p:txBody>
      </p:sp>
    </p:spTree>
    <p:extLst>
      <p:ext uri="{BB962C8B-B14F-4D97-AF65-F5344CB8AC3E}">
        <p14:creationId xmlns:p14="http://schemas.microsoft.com/office/powerpoint/2010/main" val="426140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56371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0"/>
            <a:ext cx="10363200" cy="1362075"/>
          </a:xfrm>
        </p:spPr>
        <p:txBody>
          <a:bodyPr anchor="t"/>
          <a:lstStyle>
            <a:lvl1pPr algn="l">
              <a:defRPr sz="4800" b="1"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963086" y="2906715"/>
            <a:ext cx="10363200"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2850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662" y="261382"/>
            <a:ext cx="7646920" cy="1143000"/>
          </a:xfrm>
        </p:spPr>
        <p:txBody>
          <a:bodyPr/>
          <a:lstStyle/>
          <a:p>
            <a:r>
              <a:rPr lang="en-US" dirty="0" smtClean="0"/>
              <a:t>Click to edit Master title style</a:t>
            </a:r>
            <a:endParaRPr lang="en-IN" dirty="0"/>
          </a:p>
        </p:txBody>
      </p:sp>
      <p:sp>
        <p:nvSpPr>
          <p:cNvPr id="3" name="Content Placeholder 2"/>
          <p:cNvSpPr>
            <a:spLocks noGrp="1"/>
          </p:cNvSpPr>
          <p:nvPr>
            <p:ph sz="half" idx="1"/>
          </p:nvPr>
        </p:nvSpPr>
        <p:spPr>
          <a:xfrm>
            <a:off x="812801" y="1600200"/>
            <a:ext cx="7211484" cy="452755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295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600" y="2174877"/>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5256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142090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3" name="Footer Placeholder 2"/>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4" name="Slide Number Placeholder 3"/>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99233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400" b="1"/>
            </a:lvl1pPr>
          </a:lstStyle>
          <a:p>
            <a:r>
              <a:rPr lang="en-US" smtClean="0"/>
              <a:t>Click to edit Master title style</a:t>
            </a:r>
            <a:endParaRPr lang="en-IN"/>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6" name="Footer Placeholder 5"/>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7" name="Slide Number Placeholder 6"/>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142296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8644" y="4868828"/>
            <a:ext cx="7315200" cy="566738"/>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550662" y="693330"/>
            <a:ext cx="7315200"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IN"/>
          </a:p>
        </p:txBody>
      </p:sp>
      <p:sp>
        <p:nvSpPr>
          <p:cNvPr id="4" name="Text Placeholder 3"/>
          <p:cNvSpPr>
            <a:spLocks noGrp="1"/>
          </p:cNvSpPr>
          <p:nvPr>
            <p:ph type="body" sz="half" idx="2"/>
          </p:nvPr>
        </p:nvSpPr>
        <p:spPr>
          <a:xfrm>
            <a:off x="406627" y="5444757"/>
            <a:ext cx="7315200" cy="804862"/>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extLst>
      <p:ext uri="{BB962C8B-B14F-4D97-AF65-F5344CB8AC3E}">
        <p14:creationId xmlns:p14="http://schemas.microsoft.com/office/powerpoint/2010/main" val="3647817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2744624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1" y="274640"/>
            <a:ext cx="3655484"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0"/>
            <a:ext cx="107696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2077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8"/>
            <a:ext cx="7646920" cy="1143000"/>
          </a:xfrm>
          <a:prstGeom prst="rect">
            <a:avLst/>
          </a:prstGeom>
        </p:spPr>
        <p:txBody>
          <a:bodyPr vert="horz" lIns="108850" tIns="54425" rIns="108850" bIns="54425"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609602" y="2205147"/>
            <a:ext cx="7682145" cy="4319480"/>
          </a:xfrm>
          <a:prstGeom prst="rect">
            <a:avLst/>
          </a:prstGeom>
        </p:spPr>
        <p:txBody>
          <a:bodyPr vert="horz" lIns="108850" tIns="54425" rIns="108850" bIns="54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7" name="Straight Connector 6">
            <a:extLst>
              <a:ext uri="{FF2B5EF4-FFF2-40B4-BE49-F238E27FC236}">
                <a16:creationId xmlns:a16="http://schemas.microsoft.com/office/drawing/2014/main" xmlns="" id="{A4293697-6E2C-4331-B4E1-C58B355192F4}"/>
              </a:ext>
            </a:extLst>
          </p:cNvPr>
          <p:cNvCxnSpPr>
            <a:cxnSpLocks/>
          </p:cNvCxnSpPr>
          <p:nvPr/>
        </p:nvCxnSpPr>
        <p:spPr>
          <a:xfrm>
            <a:off x="-8307" y="1485234"/>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59521" y="469893"/>
            <a:ext cx="933599" cy="1398963"/>
          </a:xfrm>
          <a:prstGeom prst="rect">
            <a:avLst/>
          </a:prstGeom>
        </p:spPr>
      </p:pic>
    </p:spTree>
    <p:extLst>
      <p:ext uri="{BB962C8B-B14F-4D97-AF65-F5344CB8AC3E}">
        <p14:creationId xmlns:p14="http://schemas.microsoft.com/office/powerpoint/2010/main" val="1913598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3634023" y="2104247"/>
            <a:ext cx="7497214" cy="646331"/>
          </a:xfrm>
          <a:prstGeom prst="rect">
            <a:avLst/>
          </a:prstGeom>
        </p:spPr>
        <p:txBody>
          <a:bodyPr wrap="square">
            <a:spAutoFit/>
          </a:bodyPr>
          <a:lstStyle/>
          <a:p>
            <a:r>
              <a:rPr lang="en-US" sz="3600" b="1" dirty="0" smtClean="0">
                <a:solidFill>
                  <a:schemeClr val="accent2">
                    <a:lumMod val="75000"/>
                  </a:schemeClr>
                </a:solidFill>
              </a:rPr>
              <a:t>Designing of </a:t>
            </a:r>
            <a:r>
              <a:rPr lang="en-US" sz="3600" b="1" dirty="0" err="1" smtClean="0">
                <a:solidFill>
                  <a:schemeClr val="accent2">
                    <a:lumMod val="75000"/>
                  </a:schemeClr>
                </a:solidFill>
              </a:rPr>
              <a:t>IoT</a:t>
            </a:r>
            <a:r>
              <a:rPr lang="en-US" sz="3600" b="1" dirty="0" smtClean="0">
                <a:solidFill>
                  <a:schemeClr val="accent2">
                    <a:lumMod val="75000"/>
                  </a:schemeClr>
                </a:solidFill>
              </a:rPr>
              <a:t> Solutions</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3634023" y="2750578"/>
            <a:ext cx="7497214" cy="646331"/>
          </a:xfrm>
          <a:prstGeom prst="rect">
            <a:avLst/>
          </a:prstGeom>
        </p:spPr>
        <p:txBody>
          <a:bodyPr wrap="square">
            <a:spAutoFit/>
          </a:bodyPr>
          <a:lstStyle/>
          <a:p>
            <a:r>
              <a:rPr lang="en-IN" sz="3600" b="1" dirty="0" err="1" smtClean="0">
                <a:solidFill>
                  <a:schemeClr val="accent1">
                    <a:lumMod val="75000"/>
                  </a:schemeClr>
                </a:solidFill>
              </a:rPr>
              <a:t>IoT</a:t>
            </a:r>
            <a:r>
              <a:rPr lang="en-IN" sz="3600" b="1" dirty="0" smtClean="0">
                <a:solidFill>
                  <a:schemeClr val="accent1">
                    <a:lumMod val="75000"/>
                  </a:schemeClr>
                </a:solidFill>
              </a:rPr>
              <a:t> Physical Servers &amp; cloud offering </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3634023" y="3883150"/>
            <a:ext cx="7497214" cy="461665"/>
          </a:xfrm>
          <a:prstGeom prst="rect">
            <a:avLst/>
          </a:prstGeom>
        </p:spPr>
        <p:txBody>
          <a:bodyPr wrap="square">
            <a:spAutoFit/>
          </a:bodyPr>
          <a:lstStyle/>
          <a:p>
            <a:r>
              <a:rPr lang="en-US" sz="2400" b="1" dirty="0" smtClean="0"/>
              <a:t> </a:t>
            </a:r>
            <a:r>
              <a:rPr lang="en-US" sz="2400" b="1" dirty="0" err="1" smtClean="0"/>
              <a:t>Rashma.B.M</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3634023" y="428075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3634023" y="365168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597290" y="1661746"/>
            <a:ext cx="7212602" cy="4352192"/>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31220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
        <p:nvSpPr>
          <p:cNvPr id="11" name="object 3"/>
          <p:cNvSpPr txBox="1"/>
          <p:nvPr/>
        </p:nvSpPr>
        <p:spPr>
          <a:xfrm>
            <a:off x="916939" y="1757679"/>
            <a:ext cx="6378575" cy="4313555"/>
          </a:xfrm>
          <a:prstGeom prst="rect">
            <a:avLst/>
          </a:prstGeom>
        </p:spPr>
        <p:txBody>
          <a:bodyPr vert="horz" wrap="square" lIns="0" tIns="13970" rIns="0" bIns="0" rtlCol="0">
            <a:spAutoFit/>
          </a:bodyPr>
          <a:lstStyle/>
          <a:p>
            <a:pPr marL="304165" indent="-291465">
              <a:lnSpc>
                <a:spcPts val="2545"/>
              </a:lnSpc>
              <a:spcBef>
                <a:spcPts val="110"/>
              </a:spcBef>
              <a:buFont typeface="Arial"/>
              <a:buChar char="•"/>
              <a:tabLst>
                <a:tab pos="303530" algn="l"/>
                <a:tab pos="304165" algn="l"/>
              </a:tabLst>
            </a:pPr>
            <a:r>
              <a:rPr sz="2200" spc="-5" dirty="0">
                <a:latin typeface="Calibri"/>
                <a:cs typeface="Calibri"/>
              </a:rPr>
              <a:t>MapReduce job consists of </a:t>
            </a:r>
            <a:r>
              <a:rPr sz="2200" dirty="0">
                <a:latin typeface="Calibri"/>
                <a:cs typeface="Calibri"/>
              </a:rPr>
              <a:t>two</a:t>
            </a:r>
            <a:r>
              <a:rPr sz="2200" spc="-30" dirty="0">
                <a:latin typeface="Calibri"/>
                <a:cs typeface="Calibri"/>
              </a:rPr>
              <a:t> </a:t>
            </a:r>
            <a:r>
              <a:rPr sz="2200" spc="-5" dirty="0">
                <a:latin typeface="Calibri"/>
                <a:cs typeface="Calibri"/>
              </a:rPr>
              <a:t>phases:</a:t>
            </a:r>
            <a:endParaRPr sz="2200" dirty="0">
              <a:latin typeface="Calibri"/>
              <a:cs typeface="Calibri"/>
            </a:endParaRPr>
          </a:p>
          <a:p>
            <a:pPr marL="698500" marR="5080" lvl="1" indent="-228600">
              <a:lnSpc>
                <a:spcPct val="70000"/>
              </a:lnSpc>
              <a:spcBef>
                <a:spcPts val="590"/>
              </a:spcBef>
              <a:buFont typeface="Arial"/>
              <a:buChar char="•"/>
              <a:tabLst>
                <a:tab pos="697865" algn="l"/>
                <a:tab pos="698500" algn="l"/>
              </a:tabLst>
            </a:pPr>
            <a:r>
              <a:rPr sz="1900" spc="-5" dirty="0">
                <a:latin typeface="Calibri"/>
                <a:cs typeface="Calibri"/>
              </a:rPr>
              <a:t>Map: In the Map phase, data is read from a distributed  file system and partitioned among a set of computing  nodes in the cluster. The data is sent to the nodes as a set  of key-value pairs. The Map tasks process the input  records independently of each other and produce  intermediate results as key-value pairs. The intermediate  results are stored on the local disk of the node running  the Map</a:t>
            </a:r>
            <a:r>
              <a:rPr sz="1900" dirty="0">
                <a:latin typeface="Calibri"/>
                <a:cs typeface="Calibri"/>
              </a:rPr>
              <a:t> </a:t>
            </a:r>
            <a:r>
              <a:rPr sz="1900" spc="-5" dirty="0">
                <a:latin typeface="Calibri"/>
                <a:cs typeface="Calibri"/>
              </a:rPr>
              <a:t>task.</a:t>
            </a:r>
            <a:endParaRPr sz="1900" dirty="0">
              <a:latin typeface="Calibri"/>
              <a:cs typeface="Calibri"/>
            </a:endParaRPr>
          </a:p>
          <a:p>
            <a:pPr marL="698500" marR="40005" lvl="1" indent="-228600">
              <a:lnSpc>
                <a:spcPct val="70000"/>
              </a:lnSpc>
              <a:spcBef>
                <a:spcPts val="500"/>
              </a:spcBef>
              <a:buFont typeface="Arial"/>
              <a:buChar char="•"/>
              <a:tabLst>
                <a:tab pos="697865" algn="l"/>
                <a:tab pos="698500" algn="l"/>
              </a:tabLst>
            </a:pPr>
            <a:r>
              <a:rPr sz="1900" spc="-5" dirty="0">
                <a:latin typeface="Calibri"/>
                <a:cs typeface="Calibri"/>
              </a:rPr>
              <a:t>Reduce: When all the Map tasks are completed, the  Reduce phase begins in which the intermediate data with  the same key is</a:t>
            </a:r>
            <a:r>
              <a:rPr sz="1900" spc="10" dirty="0">
                <a:latin typeface="Calibri"/>
                <a:cs typeface="Calibri"/>
              </a:rPr>
              <a:t> </a:t>
            </a:r>
            <a:r>
              <a:rPr sz="1900" spc="-5" dirty="0">
                <a:latin typeface="Calibri"/>
                <a:cs typeface="Calibri"/>
              </a:rPr>
              <a:t>aggregated.</a:t>
            </a:r>
            <a:endParaRPr sz="1900" dirty="0">
              <a:latin typeface="Calibri"/>
              <a:cs typeface="Calibri"/>
            </a:endParaRPr>
          </a:p>
          <a:p>
            <a:pPr lvl="1">
              <a:lnSpc>
                <a:spcPct val="100000"/>
              </a:lnSpc>
              <a:spcBef>
                <a:spcPts val="55"/>
              </a:spcBef>
              <a:buFont typeface="Arial"/>
              <a:buChar char="•"/>
            </a:pPr>
            <a:endParaRPr sz="2450" dirty="0">
              <a:latin typeface="Calibri"/>
              <a:cs typeface="Calibri"/>
            </a:endParaRPr>
          </a:p>
          <a:p>
            <a:pPr marL="241300" indent="-228600">
              <a:lnSpc>
                <a:spcPts val="2545"/>
              </a:lnSpc>
              <a:spcBef>
                <a:spcPts val="5"/>
              </a:spcBef>
              <a:buFont typeface="Arial"/>
              <a:buChar char="•"/>
              <a:tabLst>
                <a:tab pos="240665" algn="l"/>
                <a:tab pos="241300" algn="l"/>
              </a:tabLst>
            </a:pPr>
            <a:r>
              <a:rPr sz="2200" spc="-5" dirty="0">
                <a:latin typeface="Calibri"/>
                <a:cs typeface="Calibri"/>
              </a:rPr>
              <a:t>Optional Combine</a:t>
            </a:r>
            <a:r>
              <a:rPr sz="2200" spc="-15" dirty="0">
                <a:latin typeface="Calibri"/>
                <a:cs typeface="Calibri"/>
              </a:rPr>
              <a:t> </a:t>
            </a:r>
            <a:r>
              <a:rPr sz="2200" spc="-5" dirty="0">
                <a:latin typeface="Calibri"/>
                <a:cs typeface="Calibri"/>
              </a:rPr>
              <a:t>Task</a:t>
            </a:r>
            <a:endParaRPr sz="2200" dirty="0">
              <a:latin typeface="Calibri"/>
              <a:cs typeface="Calibri"/>
            </a:endParaRPr>
          </a:p>
          <a:p>
            <a:pPr marL="698500" marR="40640" lvl="1" indent="-228600">
              <a:lnSpc>
                <a:spcPct val="70000"/>
              </a:lnSpc>
              <a:spcBef>
                <a:spcPts val="590"/>
              </a:spcBef>
              <a:buFont typeface="Arial"/>
              <a:buChar char="•"/>
              <a:tabLst>
                <a:tab pos="697865" algn="l"/>
                <a:tab pos="698500" algn="l"/>
              </a:tabLst>
            </a:pPr>
            <a:r>
              <a:rPr sz="1900" spc="-5" dirty="0">
                <a:latin typeface="Calibri"/>
                <a:cs typeface="Calibri"/>
              </a:rPr>
              <a:t>An optional Combine task can be used to perform data  aggregation on the intermediate data of the same key for  the output of the mapper before transferring the output  to the Reduce</a:t>
            </a:r>
            <a:r>
              <a:rPr sz="1900" spc="5" dirty="0">
                <a:latin typeface="Calibri"/>
                <a:cs typeface="Calibri"/>
              </a:rPr>
              <a:t> </a:t>
            </a:r>
            <a:r>
              <a:rPr sz="1900" spc="-5" dirty="0">
                <a:latin typeface="Calibri"/>
                <a:cs typeface="Calibri"/>
              </a:rPr>
              <a:t>task.</a:t>
            </a:r>
            <a:endParaRPr sz="1900" dirty="0">
              <a:latin typeface="Calibri"/>
              <a:cs typeface="Calibri"/>
            </a:endParaRPr>
          </a:p>
        </p:txBody>
      </p:sp>
    </p:spTree>
    <p:extLst>
      <p:ext uri="{BB962C8B-B14F-4D97-AF65-F5344CB8AC3E}">
        <p14:creationId xmlns:p14="http://schemas.microsoft.com/office/powerpoint/2010/main" val="218407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14462" y="1556238"/>
            <a:ext cx="7905283" cy="4686300"/>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a:t>Madisetti, </a:t>
            </a:r>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Apache </a:t>
            </a:r>
            <a:r>
              <a:rPr lang="en-US" sz="2400" b="1" spc="-1" dirty="0" err="1" smtClean="0">
                <a:solidFill>
                  <a:srgbClr val="F79646">
                    <a:lumMod val="75000"/>
                  </a:srgbClr>
                </a:solidFill>
              </a:rPr>
              <a:t>Hadoop</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50491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rashmabm@pes.edu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smtClean="0"/>
              <a:t>Rashma.B.M</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333737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dirty="0">
                <a:solidFill>
                  <a:schemeClr val="accent2">
                    <a:lumMod val="75000"/>
                  </a:schemeClr>
                </a:solidFill>
              </a:rPr>
              <a:t>Designing of </a:t>
            </a:r>
            <a:r>
              <a:rPr lang="en-US" sz="3600" b="1" dirty="0" err="1">
                <a:solidFill>
                  <a:schemeClr val="accent2">
                    <a:lumMod val="75000"/>
                  </a:schemeClr>
                </a:solidFill>
              </a:rPr>
              <a:t>IoT</a:t>
            </a:r>
            <a:r>
              <a:rPr lang="en-US" sz="3600" b="1" dirty="0">
                <a:solidFill>
                  <a:schemeClr val="accent2">
                    <a:lumMod val="75000"/>
                  </a:schemeClr>
                </a:solidFill>
              </a:rPr>
              <a:t> Solutions</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err="1">
                <a:solidFill>
                  <a:schemeClr val="accent1">
                    <a:lumMod val="75000"/>
                  </a:schemeClr>
                </a:solidFill>
              </a:rPr>
              <a:t>IoT</a:t>
            </a:r>
            <a:r>
              <a:rPr lang="en-IN" sz="3600" b="1" dirty="0">
                <a:solidFill>
                  <a:schemeClr val="accent1">
                    <a:lumMod val="75000"/>
                  </a:schemeClr>
                </a:solidFill>
              </a:rPr>
              <a:t> Physical Servers &amp; cloud offering </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smtClean="0"/>
              <a:t>Rashma.B.M</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46" y="1528030"/>
            <a:ext cx="30480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Comparison </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375137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8623" y="1816567"/>
            <a:ext cx="6096000" cy="1754326"/>
          </a:xfrm>
          <a:prstGeom prst="rect">
            <a:avLst/>
          </a:prstGeom>
        </p:spPr>
        <p:txBody>
          <a:bodyPr>
            <a:spAutoFit/>
          </a:bodyPr>
          <a:lstStyle/>
          <a:p>
            <a:pPr marL="285750" indent="-285750">
              <a:buFont typeface="Arial" pitchFamily="34" charset="0"/>
              <a:buChar char="•"/>
            </a:pPr>
            <a:r>
              <a:rPr lang="en-IN" dirty="0"/>
              <a:t>The heterogeneity of </a:t>
            </a:r>
            <a:r>
              <a:rPr lang="en-IN" dirty="0" err="1"/>
              <a:t>IoT</a:t>
            </a:r>
            <a:r>
              <a:rPr lang="en-IN" dirty="0"/>
              <a:t> data </a:t>
            </a:r>
            <a:r>
              <a:rPr lang="en-IN" dirty="0" smtClean="0"/>
              <a:t>streams </a:t>
            </a:r>
          </a:p>
          <a:p>
            <a:r>
              <a:rPr lang="en-IN" dirty="0" smtClean="0"/>
              <a:t>• </a:t>
            </a:r>
            <a:r>
              <a:rPr lang="en-IN" dirty="0"/>
              <a:t>The varying data quality: </a:t>
            </a:r>
            <a:endParaRPr lang="en-IN" dirty="0" smtClean="0"/>
          </a:p>
          <a:p>
            <a:r>
              <a:rPr lang="en-IN" dirty="0" smtClean="0"/>
              <a:t>• </a:t>
            </a:r>
            <a:r>
              <a:rPr lang="en-IN" dirty="0"/>
              <a:t>The real-time nature of </a:t>
            </a:r>
            <a:r>
              <a:rPr lang="en-IN" dirty="0" err="1"/>
              <a:t>IoT</a:t>
            </a:r>
            <a:r>
              <a:rPr lang="en-IN" dirty="0"/>
              <a:t> datasets: </a:t>
            </a:r>
            <a:endParaRPr lang="en-IN" dirty="0" smtClean="0"/>
          </a:p>
          <a:p>
            <a:r>
              <a:rPr lang="en-IN" dirty="0" smtClean="0"/>
              <a:t>• </a:t>
            </a:r>
            <a:r>
              <a:rPr lang="en-IN" dirty="0"/>
              <a:t>The time and location dependencies of </a:t>
            </a:r>
            <a:r>
              <a:rPr lang="en-IN" dirty="0" err="1"/>
              <a:t>IoT</a:t>
            </a:r>
            <a:r>
              <a:rPr lang="en-IN" dirty="0"/>
              <a:t> streams: </a:t>
            </a:r>
            <a:endParaRPr lang="en-IN" dirty="0" smtClean="0"/>
          </a:p>
          <a:p>
            <a:r>
              <a:rPr lang="en-IN" dirty="0" smtClean="0"/>
              <a:t>• </a:t>
            </a:r>
            <a:r>
              <a:rPr lang="en-IN" dirty="0"/>
              <a:t>Privacy and security sensitivity: </a:t>
            </a:r>
            <a:endParaRPr lang="en-IN" dirty="0" smtClean="0"/>
          </a:p>
          <a:p>
            <a:r>
              <a:rPr lang="en-IN" dirty="0" smtClean="0"/>
              <a:t>• </a:t>
            </a:r>
            <a:r>
              <a:rPr lang="en-IN" dirty="0"/>
              <a:t>Data bias</a:t>
            </a:r>
            <a:r>
              <a:rPr lang="en-IN" dirty="0" smtClean="0"/>
              <a:t>:</a:t>
            </a:r>
            <a:endParaRPr lang="en-IN" dirty="0"/>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Challenges of </a:t>
            </a:r>
            <a:r>
              <a:rPr lang="en-US" sz="2400" b="1" spc="-1" dirty="0" err="1" smtClean="0">
                <a:solidFill>
                  <a:srgbClr val="F79646">
                    <a:lumMod val="75000"/>
                  </a:srgbClr>
                </a:solidFill>
              </a:rPr>
              <a:t>IoT</a:t>
            </a:r>
            <a:r>
              <a:rPr lang="en-US" sz="2400" b="1" spc="-1" dirty="0" smtClean="0">
                <a:solidFill>
                  <a:srgbClr val="F79646">
                    <a:lumMod val="75000"/>
                  </a:srgbClr>
                </a:solidFill>
              </a:rPr>
              <a:t> Analytics Application</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74730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96" y="1733917"/>
            <a:ext cx="53816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Challenges of </a:t>
            </a:r>
            <a:r>
              <a:rPr lang="en-US" sz="2400" b="1" spc="-1" dirty="0" err="1" smtClean="0">
                <a:solidFill>
                  <a:srgbClr val="F79646">
                    <a:lumMod val="75000"/>
                  </a:srgbClr>
                </a:solidFill>
              </a:rPr>
              <a:t>IoT</a:t>
            </a:r>
            <a:r>
              <a:rPr lang="en-US" sz="2400" b="1" spc="-1" dirty="0" smtClean="0">
                <a:solidFill>
                  <a:srgbClr val="F79646">
                    <a:lumMod val="75000"/>
                  </a:srgbClr>
                </a:solidFill>
              </a:rPr>
              <a:t> Analytics Application</a:t>
            </a:r>
            <a:endParaRPr lang="en-US" sz="2400" b="1" dirty="0">
              <a:solidFill>
                <a:srgbClr val="F79646">
                  <a:lumMod val="75000"/>
                </a:srgbClr>
              </a:solidFill>
            </a:endParaRPr>
          </a:p>
        </p:txBody>
      </p:sp>
      <p:sp>
        <p:nvSpPr>
          <p:cNvPr id="9" name="Rectangle 8">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48909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822" y="2217318"/>
            <a:ext cx="7265377" cy="2677656"/>
          </a:xfrm>
          <a:prstGeom prst="rect">
            <a:avLst/>
          </a:prstGeom>
        </p:spPr>
        <p:txBody>
          <a:bodyPr wrap="square">
            <a:spAutoFit/>
          </a:bodyPr>
          <a:lstStyle/>
          <a:p>
            <a:r>
              <a:rPr lang="en-IN" sz="2400" dirty="0" err="1" smtClean="0"/>
              <a:t>IoT</a:t>
            </a:r>
            <a:r>
              <a:rPr lang="en-IN" sz="2400" dirty="0" smtClean="0"/>
              <a:t> </a:t>
            </a:r>
            <a:r>
              <a:rPr lang="en-IN" sz="2400" dirty="0"/>
              <a:t>Analytics Lifecycle and </a:t>
            </a:r>
            <a:endParaRPr lang="en-IN" sz="2400" dirty="0" smtClean="0"/>
          </a:p>
          <a:p>
            <a:endParaRPr lang="en-IN" sz="2400" dirty="0"/>
          </a:p>
          <a:p>
            <a:r>
              <a:rPr lang="en-IN" sz="2400" dirty="0" smtClean="0"/>
              <a:t>In </a:t>
            </a:r>
            <a:r>
              <a:rPr lang="en-IN" sz="2400" dirty="0"/>
              <a:t>particular: </a:t>
            </a:r>
            <a:endParaRPr lang="en-IN" sz="2400" dirty="0" smtClean="0"/>
          </a:p>
          <a:p>
            <a:r>
              <a:rPr lang="en-IN" sz="2400" dirty="0" smtClean="0"/>
              <a:t>• </a:t>
            </a:r>
            <a:r>
              <a:rPr lang="en-IN" sz="2400" dirty="0"/>
              <a:t>1st Phase – </a:t>
            </a:r>
            <a:r>
              <a:rPr lang="en-IN" sz="2400" dirty="0" err="1"/>
              <a:t>IoT</a:t>
            </a:r>
            <a:r>
              <a:rPr lang="en-IN" sz="2400" dirty="0"/>
              <a:t> Data </a:t>
            </a:r>
            <a:r>
              <a:rPr lang="en-IN" sz="2400" dirty="0" smtClean="0"/>
              <a:t>Collection</a:t>
            </a:r>
          </a:p>
          <a:p>
            <a:r>
              <a:rPr lang="en-IN" sz="2400" dirty="0" smtClean="0"/>
              <a:t>• </a:t>
            </a:r>
            <a:r>
              <a:rPr lang="en-IN" sz="2400" dirty="0"/>
              <a:t>2nd Phase – </a:t>
            </a:r>
            <a:r>
              <a:rPr lang="en-IN" sz="2400" dirty="0" err="1"/>
              <a:t>IoT</a:t>
            </a:r>
            <a:r>
              <a:rPr lang="en-IN" sz="2400" dirty="0"/>
              <a:t> Data </a:t>
            </a:r>
            <a:r>
              <a:rPr lang="en-IN" sz="2400" dirty="0" smtClean="0"/>
              <a:t>Analysis</a:t>
            </a:r>
          </a:p>
          <a:p>
            <a:r>
              <a:rPr lang="en-IN" sz="2400" dirty="0" smtClean="0"/>
              <a:t>• </a:t>
            </a:r>
            <a:r>
              <a:rPr lang="en-IN" sz="2400" dirty="0"/>
              <a:t>3rd Phase – </a:t>
            </a:r>
            <a:r>
              <a:rPr lang="en-IN" sz="2400" dirty="0" err="1"/>
              <a:t>IoT</a:t>
            </a:r>
            <a:r>
              <a:rPr lang="en-IN" sz="2400" dirty="0"/>
              <a:t> Data Deployment, Operationalization and </a:t>
            </a:r>
            <a:r>
              <a:rPr lang="en-IN" sz="2400" dirty="0" smtClean="0"/>
              <a:t>Reuse</a:t>
            </a:r>
            <a:endParaRPr lang="en-IN" sz="2400" dirty="0"/>
          </a:p>
        </p:txBody>
      </p:sp>
      <p:sp>
        <p:nvSpPr>
          <p:cNvPr id="5"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IoT</a:t>
            </a:r>
            <a:r>
              <a:rPr lang="en-US" sz="2400" b="1" spc="-1" dirty="0" smtClean="0">
                <a:solidFill>
                  <a:srgbClr val="F79646">
                    <a:lumMod val="75000"/>
                  </a:srgbClr>
                </a:solidFill>
              </a:rPr>
              <a:t> Analytics Lifecycle</a:t>
            </a:r>
            <a:endParaRPr lang="en-US" sz="2400" b="1" dirty="0">
              <a:solidFill>
                <a:srgbClr val="F79646">
                  <a:lumMod val="75000"/>
                </a:srgbClr>
              </a:solidFill>
            </a:endParaRPr>
          </a:p>
        </p:txBody>
      </p:sp>
      <p:sp>
        <p:nvSpPr>
          <p:cNvPr id="6" name="Rectangle 5">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56039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177" y="1595021"/>
            <a:ext cx="9609992" cy="4893647"/>
          </a:xfrm>
          <a:prstGeom prst="rect">
            <a:avLst/>
          </a:prstGeom>
        </p:spPr>
        <p:txBody>
          <a:bodyPr wrap="square">
            <a:spAutoFit/>
          </a:bodyPr>
          <a:lstStyle/>
          <a:p>
            <a:r>
              <a:rPr lang="en-IN" sz="2400" dirty="0"/>
              <a:t>The tasks outlined in the above listed phases are supported by a range of data management and analysis disciplines, including: </a:t>
            </a:r>
            <a:endParaRPr lang="en-IN" sz="2400" dirty="0" smtClean="0"/>
          </a:p>
          <a:p>
            <a:r>
              <a:rPr lang="en-IN" sz="2400" dirty="0" smtClean="0"/>
              <a:t>• </a:t>
            </a:r>
            <a:r>
              <a:rPr lang="en-IN" sz="2400" dirty="0" err="1"/>
              <a:t>IoT</a:t>
            </a:r>
            <a:r>
              <a:rPr lang="en-IN" sz="2400" dirty="0"/>
              <a:t> middleware and interoperability technologies, which provide the means for collecting, structuring and unifying </a:t>
            </a:r>
            <a:r>
              <a:rPr lang="en-IN" sz="2400" dirty="0" err="1"/>
              <a:t>IoT</a:t>
            </a:r>
            <a:r>
              <a:rPr lang="en-IN" sz="2400" dirty="0"/>
              <a:t> data streams, thus addressing the variety and veracity challenges of </a:t>
            </a:r>
            <a:r>
              <a:rPr lang="en-IN" sz="2400" dirty="0" err="1"/>
              <a:t>IoT</a:t>
            </a:r>
            <a:r>
              <a:rPr lang="en-IN" sz="2400" dirty="0"/>
              <a:t> data</a:t>
            </a:r>
            <a:r>
              <a:rPr lang="en-IN" sz="2400" dirty="0" smtClean="0"/>
              <a:t>.</a:t>
            </a:r>
          </a:p>
          <a:p>
            <a:r>
              <a:rPr lang="en-IN" sz="2400" dirty="0" smtClean="0"/>
              <a:t> </a:t>
            </a:r>
            <a:r>
              <a:rPr lang="en-IN" sz="2400" dirty="0"/>
              <a:t>• Statistics, which provide the theory for testing hypotheses about various insights stemming from </a:t>
            </a:r>
            <a:r>
              <a:rPr lang="en-IN" sz="2400" dirty="0" err="1"/>
              <a:t>IoT</a:t>
            </a:r>
            <a:r>
              <a:rPr lang="en-IN" sz="2400" dirty="0"/>
              <a:t> data. </a:t>
            </a:r>
            <a:endParaRPr lang="en-IN" sz="2400" dirty="0" smtClean="0"/>
          </a:p>
          <a:p>
            <a:r>
              <a:rPr lang="en-IN" sz="2400" dirty="0" smtClean="0"/>
              <a:t>• </a:t>
            </a:r>
            <a:r>
              <a:rPr lang="en-IN" sz="2400" dirty="0"/>
              <a:t>Machine learning, which enables the implementation of learning agents based on </a:t>
            </a:r>
            <a:r>
              <a:rPr lang="en-IN" sz="2400" dirty="0" err="1"/>
              <a:t>IoT</a:t>
            </a:r>
            <a:r>
              <a:rPr lang="en-IN" sz="2400" dirty="0"/>
              <a:t> data mining. Machine learning includes several heuristic techniques. </a:t>
            </a:r>
            <a:endParaRPr lang="en-IN" sz="2400" dirty="0" smtClean="0"/>
          </a:p>
          <a:p>
            <a:r>
              <a:rPr lang="en-IN" sz="2400" dirty="0" smtClean="0"/>
              <a:t>• </a:t>
            </a:r>
            <a:r>
              <a:rPr lang="en-IN" sz="2400" dirty="0"/>
              <a:t>Data mining and Knowledge Discovery, which combines theory and heuristics towards extracting knowledge. To this end, data cleaning, learning and visualization might be also employed. </a:t>
            </a:r>
            <a:endParaRPr lang="en-IN" sz="2400" dirty="0" smtClean="0"/>
          </a:p>
        </p:txBody>
      </p:sp>
      <p:sp>
        <p:nvSpPr>
          <p:cNvPr id="4"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Data management and analysis disciplines</a:t>
            </a:r>
            <a:endParaRPr lang="en-US" sz="2400" b="1" dirty="0">
              <a:solidFill>
                <a:srgbClr val="F79646">
                  <a:lumMod val="75000"/>
                </a:srgbClr>
              </a:solidFill>
            </a:endParaRPr>
          </a:p>
        </p:txBody>
      </p:sp>
      <p:sp>
        <p:nvSpPr>
          <p:cNvPr id="5" name="Rectangle 4">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77294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745" y="1628480"/>
            <a:ext cx="9627578" cy="3785652"/>
          </a:xfrm>
          <a:prstGeom prst="rect">
            <a:avLst/>
          </a:prstGeom>
        </p:spPr>
        <p:txBody>
          <a:bodyPr wrap="square">
            <a:spAutoFit/>
          </a:bodyPr>
          <a:lstStyle/>
          <a:p>
            <a:pPr algn="just"/>
            <a:r>
              <a:rPr lang="en-IN" sz="2400" dirty="0"/>
              <a:t>• Database management systems, including Relational Database Management Systems (RDMS), </a:t>
            </a:r>
            <a:r>
              <a:rPr lang="en-IN" sz="2400" dirty="0" err="1"/>
              <a:t>NoSQL</a:t>
            </a:r>
            <a:r>
              <a:rPr lang="en-IN" sz="2400" dirty="0"/>
              <a:t> databases, </a:t>
            </a:r>
            <a:r>
              <a:rPr lang="en-IN" sz="2400" dirty="0" err="1"/>
              <a:t>BigData</a:t>
            </a:r>
            <a:r>
              <a:rPr lang="en-IN" sz="2400" dirty="0"/>
              <a:t> databases (such </a:t>
            </a:r>
            <a:r>
              <a:rPr lang="en-IN" sz="2400" dirty="0" smtClean="0"/>
              <a:t>as </a:t>
            </a:r>
            <a:r>
              <a:rPr lang="en-IN" sz="2400" dirty="0"/>
              <a:t>the HDFS (</a:t>
            </a:r>
            <a:r>
              <a:rPr lang="en-IN" sz="2400" dirty="0" err="1"/>
              <a:t>Hadoop</a:t>
            </a:r>
            <a:r>
              <a:rPr lang="en-IN" sz="2400" dirty="0"/>
              <a:t> Distributed File System), which provide the means for data persistence and management</a:t>
            </a:r>
            <a:r>
              <a:rPr lang="en-IN" sz="2400"/>
              <a:t>. </a:t>
            </a:r>
            <a:endParaRPr lang="en-IN" sz="2400" smtClean="0"/>
          </a:p>
          <a:p>
            <a:pPr algn="just"/>
            <a:endParaRPr lang="en-IN" sz="2400" dirty="0" smtClean="0"/>
          </a:p>
          <a:p>
            <a:pPr algn="just"/>
            <a:r>
              <a:rPr lang="en-IN" sz="2400" dirty="0" smtClean="0"/>
              <a:t> </a:t>
            </a:r>
            <a:r>
              <a:rPr lang="en-IN" sz="2400" dirty="0"/>
              <a:t>• Data streams management systems, which handle transient streams, including continuous queries, while being able to handle data with very high ingestion rates, including streams featuring unpredictable arrival times and characteristics. </a:t>
            </a:r>
            <a:r>
              <a:rPr lang="en-IN" sz="2400" dirty="0" err="1"/>
              <a:t>IoT</a:t>
            </a:r>
            <a:r>
              <a:rPr lang="en-IN" sz="2400" dirty="0"/>
              <a:t> streaming systems are also supported by scalable, distributed data management systems.</a:t>
            </a:r>
          </a:p>
        </p:txBody>
      </p:sp>
      <p:sp>
        <p:nvSpPr>
          <p:cNvPr id="4"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Data management and analysis disciplines</a:t>
            </a:r>
            <a:endParaRPr lang="en-US" sz="2400" b="1" dirty="0">
              <a:solidFill>
                <a:srgbClr val="F79646">
                  <a:lumMod val="75000"/>
                </a:srgbClr>
              </a:solidFill>
            </a:endParaRPr>
          </a:p>
        </p:txBody>
      </p:sp>
      <p:sp>
        <p:nvSpPr>
          <p:cNvPr id="5" name="Rectangle 4">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77294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732661"/>
            <a:ext cx="9507855" cy="4129404"/>
          </a:xfrm>
          <a:prstGeom prst="rect">
            <a:avLst/>
          </a:prstGeom>
        </p:spPr>
        <p:txBody>
          <a:bodyPr vert="horz" wrap="square" lIns="0" tIns="48260" rIns="0" bIns="0" rtlCol="0">
            <a:spAutoFit/>
          </a:bodyPr>
          <a:lstStyle/>
          <a:p>
            <a:pPr marL="241300" indent="-228600">
              <a:lnSpc>
                <a:spcPct val="100000"/>
              </a:lnSpc>
              <a:spcBef>
                <a:spcPts val="380"/>
              </a:spcBef>
              <a:buFont typeface="Arial"/>
              <a:buChar char="•"/>
              <a:tabLst>
                <a:tab pos="240665" algn="l"/>
                <a:tab pos="241300" algn="l"/>
              </a:tabLst>
            </a:pPr>
            <a:r>
              <a:rPr sz="2000" spc="-5" dirty="0">
                <a:latin typeface="Calibri"/>
                <a:cs typeface="Calibri"/>
              </a:rPr>
              <a:t>Apache Hadoop is an open source framework for distributed batch processing of big</a:t>
            </a:r>
            <a:r>
              <a:rPr sz="2000" spc="75" dirty="0">
                <a:latin typeface="Calibri"/>
                <a:cs typeface="Calibri"/>
              </a:rPr>
              <a:t> </a:t>
            </a:r>
            <a:r>
              <a:rPr sz="2000" spc="-5" dirty="0">
                <a:latin typeface="Calibri"/>
                <a:cs typeface="Calibri"/>
              </a:rPr>
              <a:t>data.</a:t>
            </a:r>
            <a:endParaRPr sz="2000" dirty="0">
              <a:latin typeface="Calibri"/>
              <a:cs typeface="Calibri"/>
            </a:endParaRPr>
          </a:p>
          <a:p>
            <a:pPr marL="241300" indent="-228600">
              <a:lnSpc>
                <a:spcPts val="2345"/>
              </a:lnSpc>
              <a:spcBef>
                <a:spcPts val="280"/>
              </a:spcBef>
              <a:buFont typeface="Arial"/>
              <a:buChar char="•"/>
              <a:tabLst>
                <a:tab pos="240665" algn="l"/>
                <a:tab pos="241300" algn="l"/>
              </a:tabLst>
            </a:pPr>
            <a:r>
              <a:rPr sz="2000" spc="-5" dirty="0">
                <a:latin typeface="Calibri"/>
                <a:cs typeface="Calibri"/>
              </a:rPr>
              <a:t>Hadoop </a:t>
            </a:r>
            <a:r>
              <a:rPr sz="2000" spc="-10" dirty="0">
                <a:latin typeface="Calibri"/>
                <a:cs typeface="Calibri"/>
              </a:rPr>
              <a:t>Ecosystem</a:t>
            </a:r>
            <a:r>
              <a:rPr sz="2000" spc="5" dirty="0">
                <a:latin typeface="Calibri"/>
                <a:cs typeface="Calibri"/>
              </a:rPr>
              <a:t> </a:t>
            </a:r>
            <a:r>
              <a:rPr sz="2000" spc="-5" dirty="0">
                <a:latin typeface="Calibri"/>
                <a:cs typeface="Calibri"/>
              </a:rPr>
              <a:t>includes:</a:t>
            </a:r>
            <a:endParaRPr sz="20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Hadoop</a:t>
            </a:r>
            <a:r>
              <a:rPr sz="1700" spc="-10" dirty="0">
                <a:latin typeface="Calibri"/>
                <a:cs typeface="Calibri"/>
              </a:rPr>
              <a:t> </a:t>
            </a:r>
            <a:r>
              <a:rPr sz="1700" spc="-5" dirty="0">
                <a:latin typeface="Calibri"/>
                <a:cs typeface="Calibri"/>
              </a:rPr>
              <a:t>MapReduce</a:t>
            </a:r>
            <a:endParaRPr sz="1700" dirty="0">
              <a:latin typeface="Calibri"/>
              <a:cs typeface="Calibri"/>
            </a:endParaRPr>
          </a:p>
          <a:p>
            <a:pPr marL="698500" lvl="1" indent="-228600">
              <a:lnSpc>
                <a:spcPts val="1925"/>
              </a:lnSpc>
              <a:buFont typeface="Arial"/>
              <a:buChar char="•"/>
              <a:tabLst>
                <a:tab pos="697865" algn="l"/>
                <a:tab pos="698500" algn="l"/>
              </a:tabLst>
            </a:pPr>
            <a:r>
              <a:rPr sz="1700" spc="-10" dirty="0">
                <a:latin typeface="Calibri"/>
                <a:cs typeface="Calibri"/>
              </a:rPr>
              <a:t>HDFS</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YARN</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HBase</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Zookeeper</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Pig</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Hive</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Mahout</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Chukwa</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Cassandra</a:t>
            </a:r>
            <a:endParaRPr sz="1700" dirty="0">
              <a:latin typeface="Calibri"/>
              <a:cs typeface="Calibri"/>
            </a:endParaRPr>
          </a:p>
          <a:p>
            <a:pPr marL="698500" lvl="1" indent="-228600">
              <a:lnSpc>
                <a:spcPts val="1925"/>
              </a:lnSpc>
              <a:buFont typeface="Arial"/>
              <a:buChar char="•"/>
              <a:tabLst>
                <a:tab pos="697865" algn="l"/>
                <a:tab pos="698500" algn="l"/>
              </a:tabLst>
            </a:pPr>
            <a:r>
              <a:rPr sz="1700" spc="-10" dirty="0">
                <a:latin typeface="Calibri"/>
                <a:cs typeface="Calibri"/>
              </a:rPr>
              <a:t>Avro</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Oozie</a:t>
            </a:r>
            <a:endParaRPr sz="1700" dirty="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Flume</a:t>
            </a:r>
            <a:endParaRPr sz="1700" dirty="0">
              <a:latin typeface="Calibri"/>
              <a:cs typeface="Calibri"/>
            </a:endParaRPr>
          </a:p>
          <a:p>
            <a:pPr marL="698500" lvl="1" indent="-228600">
              <a:lnSpc>
                <a:spcPts val="1985"/>
              </a:lnSpc>
              <a:buFont typeface="Arial"/>
              <a:buChar char="•"/>
              <a:tabLst>
                <a:tab pos="697865" algn="l"/>
                <a:tab pos="698500" algn="l"/>
              </a:tabLst>
            </a:pPr>
            <a:r>
              <a:rPr sz="1700" spc="-5" dirty="0">
                <a:latin typeface="Calibri"/>
                <a:cs typeface="Calibri"/>
              </a:rPr>
              <a:t>Sqoop</a:t>
            </a:r>
            <a:endParaRPr sz="1700" dirty="0">
              <a:latin typeface="Calibri"/>
              <a:cs typeface="Calibri"/>
            </a:endParaRPr>
          </a:p>
        </p:txBody>
      </p:sp>
      <p:pic>
        <p:nvPicPr>
          <p:cNvPr id="6" name="object 6"/>
          <p:cNvPicPr/>
          <p:nvPr/>
        </p:nvPicPr>
        <p:blipFill>
          <a:blip r:embed="rId2" cstate="print"/>
          <a:stretch>
            <a:fillRect/>
          </a:stretch>
        </p:blipFill>
        <p:spPr>
          <a:xfrm>
            <a:off x="3577415" y="2385528"/>
            <a:ext cx="4811190" cy="3819144"/>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a:t>Madisetti, </a:t>
            </a:r>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Hadoop</a:t>
            </a:r>
            <a:r>
              <a:rPr lang="en-US" sz="2400" b="1" spc="-1" dirty="0" smtClean="0">
                <a:solidFill>
                  <a:srgbClr val="F79646">
                    <a:lumMod val="75000"/>
                  </a:srgbClr>
                </a:solidFill>
              </a:rPr>
              <a:t> Ecosystem</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3045397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SU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8172</TotalTime>
  <Words>612</Words>
  <Application>Microsoft Office PowerPoint</Application>
  <PresentationFormat>Custom</PresentationFormat>
  <Paragraphs>82</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PESU1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Admin</cp:lastModifiedBy>
  <cp:revision>154</cp:revision>
  <dcterms:created xsi:type="dcterms:W3CDTF">2020-06-03T14:19:11Z</dcterms:created>
  <dcterms:modified xsi:type="dcterms:W3CDTF">2020-11-11T03:52:11Z</dcterms:modified>
</cp:coreProperties>
</file>