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357" r:id="rId3"/>
    <p:sldId id="358" r:id="rId4"/>
    <p:sldId id="1209" r:id="rId5"/>
    <p:sldId id="1210" r:id="rId6"/>
    <p:sldId id="1229" r:id="rId7"/>
    <p:sldId id="1212" r:id="rId8"/>
    <p:sldId id="1213" r:id="rId9"/>
    <p:sldId id="1214" r:id="rId10"/>
    <p:sldId id="1230" r:id="rId11"/>
    <p:sldId id="1231" r:id="rId12"/>
    <p:sldId id="1215" r:id="rId13"/>
    <p:sldId id="1216" r:id="rId14"/>
    <p:sldId id="1217" r:id="rId15"/>
    <p:sldId id="1218" r:id="rId16"/>
    <p:sldId id="1219" r:id="rId17"/>
    <p:sldId id="1220" r:id="rId18"/>
    <p:sldId id="12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8" autoAdjust="0"/>
    <p:restoredTop sz="94660"/>
  </p:normalViewPr>
  <p:slideViewPr>
    <p:cSldViewPr snapToGrid="0">
      <p:cViewPr>
        <p:scale>
          <a:sx n="87" d="100"/>
          <a:sy n="87" d="100"/>
        </p:scale>
        <p:origin x="-11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2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828802"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dirty="0" smtClean="0"/>
              <a:t>Click to edit Master subtitle style</a:t>
            </a:r>
            <a:endParaRPr lang="en-IN" dirty="0"/>
          </a:p>
        </p:txBody>
      </p:sp>
    </p:spTree>
    <p:extLst>
      <p:ext uri="{BB962C8B-B14F-4D97-AF65-F5344CB8AC3E}">
        <p14:creationId xmlns:p14="http://schemas.microsoft.com/office/powerpoint/2010/main" val="42614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56371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0"/>
            <a:ext cx="10363200" cy="1362075"/>
          </a:xfrm>
        </p:spPr>
        <p:txBody>
          <a:bodyPr anchor="t"/>
          <a:lstStyle>
            <a:lvl1pPr algn="l">
              <a:defRPr sz="48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963086" y="2906715"/>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2850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662" y="261382"/>
            <a:ext cx="7646920" cy="1143000"/>
          </a:xfrm>
        </p:spPr>
        <p:txBody>
          <a:bodyPr/>
          <a:lstStyle/>
          <a:p>
            <a:r>
              <a:rPr lang="en-US" dirty="0" smtClean="0"/>
              <a:t>Click to edit Master title style</a:t>
            </a:r>
            <a:endParaRPr lang="en-IN" dirty="0"/>
          </a:p>
        </p:txBody>
      </p:sp>
      <p:sp>
        <p:nvSpPr>
          <p:cNvPr id="3" name="Content Placeholder 2"/>
          <p:cNvSpPr>
            <a:spLocks noGrp="1"/>
          </p:cNvSpPr>
          <p:nvPr>
            <p:ph sz="half" idx="1"/>
          </p:nvPr>
        </p:nvSpPr>
        <p:spPr>
          <a:xfrm>
            <a:off x="812801" y="1600200"/>
            <a:ext cx="7211484"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295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600" y="2174877"/>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5256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4209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3" name="Footer Placeholder 2"/>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4" name="Slide Number Placeholder 3"/>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99233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400" b="1"/>
            </a:lvl1pPr>
          </a:lstStyle>
          <a:p>
            <a:r>
              <a:rPr lang="en-US" smtClean="0"/>
              <a:t>Click to edit Master title style</a:t>
            </a:r>
            <a:endParaRPr lang="en-IN"/>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6" name="Footer Placeholder 5"/>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7" name="Slide Number Placeholder 6"/>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14229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644" y="4868828"/>
            <a:ext cx="7315200" cy="566738"/>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550662" y="693330"/>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IN"/>
          </a:p>
        </p:txBody>
      </p:sp>
      <p:sp>
        <p:nvSpPr>
          <p:cNvPr id="4" name="Text Placeholder 3"/>
          <p:cNvSpPr>
            <a:spLocks noGrp="1"/>
          </p:cNvSpPr>
          <p:nvPr>
            <p:ph type="body" sz="half" idx="2"/>
          </p:nvPr>
        </p:nvSpPr>
        <p:spPr>
          <a:xfrm>
            <a:off x="406627" y="5444757"/>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extLst>
      <p:ext uri="{BB962C8B-B14F-4D97-AF65-F5344CB8AC3E}">
        <p14:creationId xmlns:p14="http://schemas.microsoft.com/office/powerpoint/2010/main" val="3647817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2744624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1" y="274640"/>
            <a:ext cx="3655484"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0"/>
            <a:ext cx="107696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207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11-11-2020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8"/>
            <a:ext cx="7646920" cy="1143000"/>
          </a:xfrm>
          <a:prstGeom prst="rect">
            <a:avLst/>
          </a:prstGeom>
        </p:spPr>
        <p:txBody>
          <a:bodyPr vert="horz" lIns="108850" tIns="54425" rIns="108850" bIns="54425"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609602" y="2205147"/>
            <a:ext cx="7682145" cy="4319480"/>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7" name="Straight Connector 6">
            <a:extLst>
              <a:ext uri="{FF2B5EF4-FFF2-40B4-BE49-F238E27FC236}">
                <a16:creationId xmlns:a16="http://schemas.microsoft.com/office/drawing/2014/main" xmlns="" id="{A4293697-6E2C-4331-B4E1-C58B355192F4}"/>
              </a:ext>
            </a:extLst>
          </p:cNvPr>
          <p:cNvCxnSpPr>
            <a:cxnSpLocks/>
          </p:cNvCxnSpPr>
          <p:nvPr/>
        </p:nvCxnSpPr>
        <p:spPr>
          <a:xfrm>
            <a:off x="-8307" y="1485234"/>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59521" y="469893"/>
            <a:ext cx="933599" cy="1398963"/>
          </a:xfrm>
          <a:prstGeom prst="rect">
            <a:avLst/>
          </a:prstGeom>
        </p:spPr>
      </p:pic>
    </p:spTree>
    <p:extLst>
      <p:ext uri="{BB962C8B-B14F-4D97-AF65-F5344CB8AC3E}">
        <p14:creationId xmlns:p14="http://schemas.microsoft.com/office/powerpoint/2010/main" val="191359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avro.apache.org/" TargetMode="External"/><Relationship Id="rId13" Type="http://schemas.openxmlformats.org/officeDocument/2006/relationships/hyperlink" Target="http://mahout.apache.org/" TargetMode="External"/><Relationship Id="rId3" Type="http://schemas.openxmlformats.org/officeDocument/2006/relationships/hyperlink" Target="http://hive.apache.org/" TargetMode="External"/><Relationship Id="rId7" Type="http://schemas.openxmlformats.org/officeDocument/2006/relationships/hyperlink" Target="http://zookeeper.apache.org/" TargetMode="External"/><Relationship Id="rId12" Type="http://schemas.openxmlformats.org/officeDocument/2006/relationships/hyperlink" Target="http://cassandra.apache.org/" TargetMode="External"/><Relationship Id="rId2" Type="http://schemas.openxmlformats.org/officeDocument/2006/relationships/hyperlink" Target="http://hadoop.apache.org/" TargetMode="External"/><Relationship Id="rId16" Type="http://schemas.openxmlformats.org/officeDocument/2006/relationships/hyperlink" Target="http://www.internet-of-things-book.com/" TargetMode="External"/><Relationship Id="rId1" Type="http://schemas.openxmlformats.org/officeDocument/2006/relationships/slideLayout" Target="../slideLayouts/slideLayout13.xml"/><Relationship Id="rId6" Type="http://schemas.openxmlformats.org/officeDocument/2006/relationships/hyperlink" Target="http://flume.apache.org/" TargetMode="External"/><Relationship Id="rId11" Type="http://schemas.openxmlformats.org/officeDocument/2006/relationships/hyperlink" Target="http://tez.incubator.apache.org/" TargetMode="External"/><Relationship Id="rId5" Type="http://schemas.openxmlformats.org/officeDocument/2006/relationships/hyperlink" Target="http://chukwa.apache.org/" TargetMode="External"/><Relationship Id="rId15" Type="http://schemas.openxmlformats.org/officeDocument/2006/relationships/hyperlink" Target="http://sqoop.apache.org/" TargetMode="External"/><Relationship Id="rId10" Type="http://schemas.openxmlformats.org/officeDocument/2006/relationships/hyperlink" Target="http://storm-project.net/" TargetMode="External"/><Relationship Id="rId4" Type="http://schemas.openxmlformats.org/officeDocument/2006/relationships/hyperlink" Target="http://hbase.apache.org/" TargetMode="External"/><Relationship Id="rId9" Type="http://schemas.openxmlformats.org/officeDocument/2006/relationships/hyperlink" Target="http://oozie.apache.org/" TargetMode="External"/><Relationship Id="rId14" Type="http://schemas.openxmlformats.org/officeDocument/2006/relationships/hyperlink" Target="http://pig.apache.or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3634023" y="2104247"/>
            <a:ext cx="7497214" cy="646331"/>
          </a:xfrm>
          <a:prstGeom prst="rect">
            <a:avLst/>
          </a:prstGeom>
        </p:spPr>
        <p:txBody>
          <a:bodyPr wrap="square">
            <a:spAutoFit/>
          </a:bodyPr>
          <a:lstStyle/>
          <a:p>
            <a:r>
              <a:rPr lang="en-US" sz="3600" b="1" dirty="0" smtClean="0">
                <a:solidFill>
                  <a:schemeClr val="accent2">
                    <a:lumMod val="75000"/>
                  </a:schemeClr>
                </a:solidFill>
              </a:rPr>
              <a:t>Designing of </a:t>
            </a:r>
            <a:r>
              <a:rPr lang="en-US" sz="3600" b="1" dirty="0" err="1" smtClean="0">
                <a:solidFill>
                  <a:schemeClr val="accent2">
                    <a:lumMod val="75000"/>
                  </a:schemeClr>
                </a:solidFill>
              </a:rPr>
              <a:t>IoT</a:t>
            </a:r>
            <a:r>
              <a:rPr lang="en-US" sz="3600" b="1" dirty="0" smtClean="0">
                <a:solidFill>
                  <a:schemeClr val="accent2">
                    <a:lumMod val="75000"/>
                  </a:schemeClr>
                </a:solidFill>
              </a:rPr>
              <a:t> Solutions</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3634023" y="2750578"/>
            <a:ext cx="7497214" cy="646331"/>
          </a:xfrm>
          <a:prstGeom prst="rect">
            <a:avLst/>
          </a:prstGeom>
        </p:spPr>
        <p:txBody>
          <a:bodyPr wrap="square">
            <a:spAutoFit/>
          </a:bodyPr>
          <a:lstStyle/>
          <a:p>
            <a:r>
              <a:rPr lang="en-IN" sz="3600" b="1" dirty="0" err="1" smtClean="0">
                <a:solidFill>
                  <a:schemeClr val="accent1">
                    <a:lumMod val="75000"/>
                  </a:schemeClr>
                </a:solidFill>
              </a:rPr>
              <a:t>IoT</a:t>
            </a:r>
            <a:r>
              <a:rPr lang="en-IN" sz="3600" b="1" dirty="0" smtClean="0">
                <a:solidFill>
                  <a:schemeClr val="accent1">
                    <a:lumMod val="75000"/>
                  </a:schemeClr>
                </a:solidFill>
              </a:rPr>
              <a:t> Physical Servers &amp; cloud offering </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3634023" y="3883150"/>
            <a:ext cx="7497214" cy="461665"/>
          </a:xfrm>
          <a:prstGeom prst="rect">
            <a:avLst/>
          </a:prstGeom>
        </p:spPr>
        <p:txBody>
          <a:bodyPr wrap="square">
            <a:spAutoFit/>
          </a:bodyPr>
          <a:lstStyle/>
          <a:p>
            <a:r>
              <a:rPr lang="en-US" sz="2400" b="1" dirty="0" smtClean="0"/>
              <a:t> </a:t>
            </a:r>
            <a:r>
              <a:rPr lang="en-US" sz="2400" b="1" dirty="0" err="1" smtClean="0"/>
              <a:t>Rashma.B.M</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3634023" y="428075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3634023" y="365168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r>
              <a:rPr lang="en-US" sz="2400" b="1" spc="-1" dirty="0" smtClean="0">
                <a:solidFill>
                  <a:srgbClr val="F79646">
                    <a:lumMod val="75000"/>
                  </a:srgbClr>
                </a:solidFill>
              </a:rPr>
              <a:t> 2.0 YARN</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12" name="object 3"/>
          <p:cNvSpPr txBox="1"/>
          <p:nvPr/>
        </p:nvSpPr>
        <p:spPr>
          <a:xfrm>
            <a:off x="916939" y="1825625"/>
            <a:ext cx="8262230" cy="4222310"/>
          </a:xfrm>
          <a:prstGeom prst="rect">
            <a:avLst/>
          </a:prstGeom>
        </p:spPr>
        <p:txBody>
          <a:bodyPr vert="horz" wrap="square" lIns="0" tIns="41275" rIns="0" bIns="0" rtlCol="0">
            <a:spAutoFit/>
          </a:bodyPr>
          <a:lstStyle/>
          <a:p>
            <a:pPr marL="241300" marR="240665" indent="-228600">
              <a:lnSpc>
                <a:spcPts val="1730"/>
              </a:lnSpc>
              <a:spcBef>
                <a:spcPts val="325"/>
              </a:spcBef>
              <a:buFont typeface="Arial"/>
              <a:buChar char="•"/>
              <a:tabLst>
                <a:tab pos="240665" algn="l"/>
                <a:tab pos="241300" algn="l"/>
              </a:tabLst>
            </a:pPr>
            <a:r>
              <a:rPr sz="2400" b="1" spc="-5" dirty="0">
                <a:latin typeface="Calibri"/>
                <a:cs typeface="Calibri"/>
              </a:rPr>
              <a:t>Resource Manager (RM)</a:t>
            </a:r>
            <a:r>
              <a:rPr sz="2400" spc="-5" dirty="0">
                <a:latin typeface="Calibri"/>
                <a:cs typeface="Calibri"/>
              </a:rPr>
              <a:t>: </a:t>
            </a:r>
            <a:r>
              <a:rPr sz="2400" dirty="0">
                <a:latin typeface="Calibri"/>
                <a:cs typeface="Calibri"/>
              </a:rPr>
              <a:t>RM </a:t>
            </a:r>
            <a:r>
              <a:rPr sz="2400" spc="-5" dirty="0">
                <a:latin typeface="Calibri"/>
                <a:cs typeface="Calibri"/>
              </a:rPr>
              <a:t>manages the global assignment </a:t>
            </a:r>
            <a:r>
              <a:rPr sz="2400" dirty="0">
                <a:latin typeface="Calibri"/>
                <a:cs typeface="Calibri"/>
              </a:rPr>
              <a:t>of  </a:t>
            </a:r>
            <a:r>
              <a:rPr sz="2400" spc="-5" dirty="0">
                <a:latin typeface="Calibri"/>
                <a:cs typeface="Calibri"/>
              </a:rPr>
              <a:t>compute resources </a:t>
            </a:r>
            <a:r>
              <a:rPr sz="2400" dirty="0">
                <a:latin typeface="Calibri"/>
                <a:cs typeface="Calibri"/>
              </a:rPr>
              <a:t>to </a:t>
            </a:r>
            <a:r>
              <a:rPr sz="2400" spc="-5" dirty="0">
                <a:latin typeface="Calibri"/>
                <a:cs typeface="Calibri"/>
              </a:rPr>
              <a:t>applications. </a:t>
            </a:r>
            <a:r>
              <a:rPr sz="2400" dirty="0">
                <a:latin typeface="Calibri"/>
                <a:cs typeface="Calibri"/>
              </a:rPr>
              <a:t>RM </a:t>
            </a:r>
            <a:r>
              <a:rPr sz="2400" spc="-5" dirty="0">
                <a:latin typeface="Calibri"/>
                <a:cs typeface="Calibri"/>
              </a:rPr>
              <a:t>consists </a:t>
            </a:r>
            <a:r>
              <a:rPr sz="2400" dirty="0">
                <a:latin typeface="Calibri"/>
                <a:cs typeface="Calibri"/>
              </a:rPr>
              <a:t>of two </a:t>
            </a:r>
            <a:r>
              <a:rPr sz="2400" spc="-5" dirty="0">
                <a:latin typeface="Calibri"/>
                <a:cs typeface="Calibri"/>
              </a:rPr>
              <a:t>main  services:</a:t>
            </a:r>
            <a:endParaRPr sz="2400" dirty="0">
              <a:latin typeface="Calibri"/>
              <a:cs typeface="Calibri"/>
            </a:endParaRPr>
          </a:p>
          <a:p>
            <a:pPr marL="698500" marR="436245" lvl="1" indent="-228600">
              <a:lnSpc>
                <a:spcPts val="1300"/>
              </a:lnSpc>
              <a:spcBef>
                <a:spcPts val="495"/>
              </a:spcBef>
              <a:buFont typeface="Arial"/>
              <a:buChar char="•"/>
              <a:tabLst>
                <a:tab pos="697865" algn="l"/>
                <a:tab pos="698500" algn="l"/>
              </a:tabLst>
            </a:pPr>
            <a:r>
              <a:rPr b="1" i="1" spc="-5" dirty="0">
                <a:latin typeface="Calibri"/>
                <a:cs typeface="Calibri"/>
              </a:rPr>
              <a:t>Scheduler</a:t>
            </a:r>
            <a:r>
              <a:rPr spc="-5" dirty="0">
                <a:latin typeface="Calibri"/>
                <a:cs typeface="Calibri"/>
              </a:rPr>
              <a:t>: Scheduler is </a:t>
            </a:r>
            <a:r>
              <a:rPr dirty="0">
                <a:latin typeface="Calibri"/>
                <a:cs typeface="Calibri"/>
              </a:rPr>
              <a:t>a </a:t>
            </a:r>
            <a:r>
              <a:rPr spc="-5" dirty="0">
                <a:latin typeface="Calibri"/>
                <a:cs typeface="Calibri"/>
              </a:rPr>
              <a:t>pluggable service that manages and enforces the  resource scheduling policy in the cluster.</a:t>
            </a:r>
            <a:endParaRPr dirty="0">
              <a:latin typeface="Calibri"/>
              <a:cs typeface="Calibri"/>
            </a:endParaRPr>
          </a:p>
          <a:p>
            <a:pPr marL="698500" marR="5080" lvl="1" indent="-228600">
              <a:lnSpc>
                <a:spcPts val="1290"/>
              </a:lnSpc>
              <a:spcBef>
                <a:spcPts val="495"/>
              </a:spcBef>
              <a:buFont typeface="Arial"/>
              <a:buChar char="•"/>
              <a:tabLst>
                <a:tab pos="697865" algn="l"/>
                <a:tab pos="698500" algn="l"/>
              </a:tabLst>
            </a:pPr>
            <a:r>
              <a:rPr b="1" i="1" spc="-5" dirty="0">
                <a:latin typeface="Calibri"/>
                <a:cs typeface="Calibri"/>
              </a:rPr>
              <a:t>Applications </a:t>
            </a:r>
            <a:r>
              <a:rPr b="1" i="1" dirty="0">
                <a:latin typeface="Calibri"/>
                <a:cs typeface="Calibri"/>
              </a:rPr>
              <a:t>Manager </a:t>
            </a:r>
            <a:r>
              <a:rPr b="1" i="1" spc="-5" dirty="0">
                <a:latin typeface="Calibri"/>
                <a:cs typeface="Calibri"/>
              </a:rPr>
              <a:t>(AsM)</a:t>
            </a:r>
            <a:r>
              <a:rPr spc="-5" dirty="0">
                <a:latin typeface="Calibri"/>
                <a:cs typeface="Calibri"/>
              </a:rPr>
              <a:t>: </a:t>
            </a:r>
            <a:r>
              <a:rPr dirty="0">
                <a:latin typeface="Calibri"/>
                <a:cs typeface="Calibri"/>
              </a:rPr>
              <a:t>AsM </a:t>
            </a:r>
            <a:r>
              <a:rPr spc="-5" dirty="0">
                <a:latin typeface="Calibri"/>
                <a:cs typeface="Calibri"/>
              </a:rPr>
              <a:t>manages the running Application Masters in  the cluster. </a:t>
            </a:r>
            <a:r>
              <a:rPr dirty="0">
                <a:latin typeface="Calibri"/>
                <a:cs typeface="Calibri"/>
              </a:rPr>
              <a:t>AsM </a:t>
            </a:r>
            <a:r>
              <a:rPr spc="-5" dirty="0">
                <a:latin typeface="Calibri"/>
                <a:cs typeface="Calibri"/>
              </a:rPr>
              <a:t>is responsible for starting application masters and for monitoring  and restarting them </a:t>
            </a:r>
            <a:r>
              <a:rPr dirty="0">
                <a:latin typeface="Calibri"/>
                <a:cs typeface="Calibri"/>
              </a:rPr>
              <a:t>on </a:t>
            </a:r>
            <a:r>
              <a:rPr spc="-5" dirty="0">
                <a:latin typeface="Calibri"/>
                <a:cs typeface="Calibri"/>
              </a:rPr>
              <a:t>different nodes in case </a:t>
            </a:r>
            <a:r>
              <a:rPr dirty="0">
                <a:latin typeface="Calibri"/>
                <a:cs typeface="Calibri"/>
              </a:rPr>
              <a:t>of</a:t>
            </a:r>
            <a:r>
              <a:rPr spc="-5" dirty="0">
                <a:latin typeface="Calibri"/>
                <a:cs typeface="Calibri"/>
              </a:rPr>
              <a:t> failures.</a:t>
            </a:r>
            <a:endParaRPr dirty="0">
              <a:latin typeface="Calibri"/>
              <a:cs typeface="Calibri"/>
            </a:endParaRPr>
          </a:p>
          <a:p>
            <a:pPr marL="241300" marR="46990" indent="-228600">
              <a:lnSpc>
                <a:spcPts val="1730"/>
              </a:lnSpc>
              <a:spcBef>
                <a:spcPts val="1000"/>
              </a:spcBef>
              <a:buFont typeface="Arial"/>
              <a:buChar char="•"/>
              <a:tabLst>
                <a:tab pos="240665" algn="l"/>
                <a:tab pos="241300" algn="l"/>
              </a:tabLst>
            </a:pPr>
            <a:r>
              <a:rPr sz="2400" b="1" spc="-5" dirty="0">
                <a:latin typeface="Calibri"/>
                <a:cs typeface="Calibri"/>
              </a:rPr>
              <a:t>Application Master (AM): </a:t>
            </a:r>
            <a:r>
              <a:rPr sz="2400" spc="5" dirty="0">
                <a:latin typeface="Calibri"/>
                <a:cs typeface="Calibri"/>
              </a:rPr>
              <a:t>A </a:t>
            </a:r>
            <a:r>
              <a:rPr sz="2400" spc="-5" dirty="0">
                <a:latin typeface="Calibri"/>
                <a:cs typeface="Calibri"/>
              </a:rPr>
              <a:t>per-application </a:t>
            </a:r>
            <a:r>
              <a:rPr sz="2400" dirty="0">
                <a:latin typeface="Calibri"/>
                <a:cs typeface="Calibri"/>
              </a:rPr>
              <a:t>AM </a:t>
            </a:r>
            <a:r>
              <a:rPr sz="2400" spc="-5" dirty="0">
                <a:latin typeface="Calibri"/>
                <a:cs typeface="Calibri"/>
              </a:rPr>
              <a:t>manages the  application’s life cycle. </a:t>
            </a:r>
            <a:r>
              <a:rPr sz="2400" dirty="0">
                <a:latin typeface="Calibri"/>
                <a:cs typeface="Calibri"/>
              </a:rPr>
              <a:t>AM is </a:t>
            </a:r>
            <a:r>
              <a:rPr sz="2400" spc="-5" dirty="0">
                <a:latin typeface="Calibri"/>
                <a:cs typeface="Calibri"/>
              </a:rPr>
              <a:t>responsible </a:t>
            </a:r>
            <a:r>
              <a:rPr sz="2400" dirty="0">
                <a:latin typeface="Calibri"/>
                <a:cs typeface="Calibri"/>
              </a:rPr>
              <a:t>for </a:t>
            </a:r>
            <a:r>
              <a:rPr sz="2400" spc="-5" dirty="0">
                <a:latin typeface="Calibri"/>
                <a:cs typeface="Calibri"/>
              </a:rPr>
              <a:t>negotiating resources  </a:t>
            </a:r>
            <a:r>
              <a:rPr sz="2400" dirty="0">
                <a:latin typeface="Calibri"/>
                <a:cs typeface="Calibri"/>
              </a:rPr>
              <a:t>from </a:t>
            </a:r>
            <a:r>
              <a:rPr sz="2400" spc="-5" dirty="0">
                <a:latin typeface="Calibri"/>
                <a:cs typeface="Calibri"/>
              </a:rPr>
              <a:t>the </a:t>
            </a:r>
            <a:r>
              <a:rPr sz="2400" dirty="0">
                <a:latin typeface="Calibri"/>
                <a:cs typeface="Calibri"/>
              </a:rPr>
              <a:t>RM </a:t>
            </a:r>
            <a:r>
              <a:rPr sz="2400" spc="-5" dirty="0">
                <a:latin typeface="Calibri"/>
                <a:cs typeface="Calibri"/>
              </a:rPr>
              <a:t>and working with the </a:t>
            </a:r>
            <a:r>
              <a:rPr sz="2400" dirty="0">
                <a:latin typeface="Calibri"/>
                <a:cs typeface="Calibri"/>
              </a:rPr>
              <a:t>NMs to </a:t>
            </a:r>
            <a:r>
              <a:rPr sz="2400" spc="-5" dirty="0">
                <a:latin typeface="Calibri"/>
                <a:cs typeface="Calibri"/>
              </a:rPr>
              <a:t>execute and monitor  the</a:t>
            </a:r>
            <a:r>
              <a:rPr sz="2400" spc="-15" dirty="0">
                <a:latin typeface="Calibri"/>
                <a:cs typeface="Calibri"/>
              </a:rPr>
              <a:t> </a:t>
            </a:r>
            <a:r>
              <a:rPr sz="2400" spc="-5" dirty="0">
                <a:latin typeface="Calibri"/>
                <a:cs typeface="Calibri"/>
              </a:rPr>
              <a:t>tasks.</a:t>
            </a:r>
            <a:endParaRPr sz="2400" dirty="0">
              <a:latin typeface="Calibri"/>
              <a:cs typeface="Calibri"/>
            </a:endParaRPr>
          </a:p>
          <a:p>
            <a:pPr marL="241300" marR="518159" indent="-228600">
              <a:lnSpc>
                <a:spcPts val="1730"/>
              </a:lnSpc>
              <a:spcBef>
                <a:spcPts val="980"/>
              </a:spcBef>
              <a:buFont typeface="Arial"/>
              <a:buChar char="•"/>
              <a:tabLst>
                <a:tab pos="240665" algn="l"/>
                <a:tab pos="241300" algn="l"/>
                <a:tab pos="2177415" algn="l"/>
              </a:tabLst>
            </a:pPr>
            <a:r>
              <a:rPr sz="2400" b="1" spc="-5" dirty="0">
                <a:latin typeface="Calibri"/>
                <a:cs typeface="Calibri"/>
              </a:rPr>
              <a:t>Node</a:t>
            </a:r>
            <a:r>
              <a:rPr sz="2400" b="1" dirty="0">
                <a:latin typeface="Calibri"/>
                <a:cs typeface="Calibri"/>
              </a:rPr>
              <a:t> </a:t>
            </a:r>
            <a:r>
              <a:rPr sz="2400" b="1" spc="-5" dirty="0">
                <a:latin typeface="Calibri"/>
                <a:cs typeface="Calibri"/>
              </a:rPr>
              <a:t>Manager</a:t>
            </a:r>
            <a:r>
              <a:rPr sz="2400" b="1" spc="10" dirty="0">
                <a:latin typeface="Calibri"/>
                <a:cs typeface="Calibri"/>
              </a:rPr>
              <a:t> </a:t>
            </a:r>
            <a:r>
              <a:rPr sz="2400" b="1" spc="-5" dirty="0">
                <a:latin typeface="Calibri"/>
                <a:cs typeface="Calibri"/>
              </a:rPr>
              <a:t>(NM):	</a:t>
            </a:r>
            <a:r>
              <a:rPr sz="2400" spc="5" dirty="0">
                <a:latin typeface="Calibri"/>
                <a:cs typeface="Calibri"/>
              </a:rPr>
              <a:t>A </a:t>
            </a:r>
            <a:r>
              <a:rPr sz="2400" spc="-5" dirty="0">
                <a:latin typeface="Calibri"/>
                <a:cs typeface="Calibri"/>
              </a:rPr>
              <a:t>per-machine </a:t>
            </a:r>
            <a:r>
              <a:rPr sz="2400" spc="5" dirty="0">
                <a:latin typeface="Calibri"/>
                <a:cs typeface="Calibri"/>
              </a:rPr>
              <a:t>NM </a:t>
            </a:r>
            <a:r>
              <a:rPr sz="2400" spc="-5" dirty="0">
                <a:latin typeface="Calibri"/>
                <a:cs typeface="Calibri"/>
              </a:rPr>
              <a:t>manages the user  processes </a:t>
            </a:r>
            <a:r>
              <a:rPr sz="2400" dirty="0">
                <a:latin typeface="Calibri"/>
                <a:cs typeface="Calibri"/>
              </a:rPr>
              <a:t>on </a:t>
            </a:r>
            <a:r>
              <a:rPr sz="2400" spc="-5" dirty="0">
                <a:latin typeface="Calibri"/>
                <a:cs typeface="Calibri"/>
              </a:rPr>
              <a:t>that</a:t>
            </a:r>
            <a:r>
              <a:rPr sz="2400" spc="-30" dirty="0">
                <a:latin typeface="Calibri"/>
                <a:cs typeface="Calibri"/>
              </a:rPr>
              <a:t> </a:t>
            </a:r>
            <a:r>
              <a:rPr sz="2400" spc="-5" dirty="0">
                <a:latin typeface="Calibri"/>
                <a:cs typeface="Calibri"/>
              </a:rPr>
              <a:t>machine.</a:t>
            </a:r>
            <a:endParaRPr sz="2400" dirty="0">
              <a:latin typeface="Calibri"/>
              <a:cs typeface="Calibri"/>
            </a:endParaRPr>
          </a:p>
          <a:p>
            <a:pPr marL="241300" marR="66675" indent="-228600">
              <a:lnSpc>
                <a:spcPts val="1730"/>
              </a:lnSpc>
              <a:spcBef>
                <a:spcPts val="990"/>
              </a:spcBef>
              <a:buFont typeface="Arial"/>
              <a:buChar char="•"/>
              <a:tabLst>
                <a:tab pos="240665" algn="l"/>
                <a:tab pos="241300" algn="l"/>
              </a:tabLst>
            </a:pPr>
            <a:r>
              <a:rPr sz="2400" b="1" spc="-5" dirty="0">
                <a:latin typeface="Calibri"/>
                <a:cs typeface="Calibri"/>
              </a:rPr>
              <a:t>Containers: </a:t>
            </a:r>
            <a:r>
              <a:rPr sz="2400" spc="-5" dirty="0">
                <a:latin typeface="Calibri"/>
                <a:cs typeface="Calibri"/>
              </a:rPr>
              <a:t>Container </a:t>
            </a:r>
            <a:r>
              <a:rPr sz="2400" dirty="0">
                <a:latin typeface="Calibri"/>
                <a:cs typeface="Calibri"/>
              </a:rPr>
              <a:t>is a </a:t>
            </a:r>
            <a:r>
              <a:rPr sz="2400" spc="-5" dirty="0">
                <a:latin typeface="Calibri"/>
                <a:cs typeface="Calibri"/>
              </a:rPr>
              <a:t>bundle </a:t>
            </a:r>
            <a:r>
              <a:rPr sz="2400" dirty="0">
                <a:latin typeface="Calibri"/>
                <a:cs typeface="Calibri"/>
              </a:rPr>
              <a:t>of </a:t>
            </a:r>
            <a:r>
              <a:rPr sz="2400" spc="-5" dirty="0">
                <a:latin typeface="Calibri"/>
                <a:cs typeface="Calibri"/>
              </a:rPr>
              <a:t>resources allocated by </a:t>
            </a:r>
            <a:r>
              <a:rPr sz="2400" dirty="0">
                <a:latin typeface="Calibri"/>
                <a:cs typeface="Calibri"/>
              </a:rPr>
              <a:t>RM  </a:t>
            </a:r>
            <a:r>
              <a:rPr sz="2400" spc="-5" dirty="0">
                <a:latin typeface="Calibri"/>
                <a:cs typeface="Calibri"/>
              </a:rPr>
              <a:t>(memory, CPU, network, etc.). </a:t>
            </a:r>
            <a:r>
              <a:rPr sz="2400" spc="5" dirty="0">
                <a:latin typeface="Calibri"/>
                <a:cs typeface="Calibri"/>
              </a:rPr>
              <a:t>A </a:t>
            </a:r>
            <a:r>
              <a:rPr sz="2400" spc="-5" dirty="0">
                <a:latin typeface="Calibri"/>
                <a:cs typeface="Calibri"/>
              </a:rPr>
              <a:t>container </a:t>
            </a:r>
            <a:r>
              <a:rPr sz="2400" dirty="0">
                <a:latin typeface="Calibri"/>
                <a:cs typeface="Calibri"/>
              </a:rPr>
              <a:t>is a </a:t>
            </a:r>
            <a:r>
              <a:rPr sz="2400" spc="-5" dirty="0">
                <a:latin typeface="Calibri"/>
                <a:cs typeface="Calibri"/>
              </a:rPr>
              <a:t>conceptual entity  that grants </a:t>
            </a:r>
            <a:r>
              <a:rPr sz="2400" dirty="0">
                <a:latin typeface="Calibri"/>
                <a:cs typeface="Calibri"/>
              </a:rPr>
              <a:t>an </a:t>
            </a:r>
            <a:r>
              <a:rPr sz="2400" spc="-5" dirty="0">
                <a:latin typeface="Calibri"/>
                <a:cs typeface="Calibri"/>
              </a:rPr>
              <a:t>application the privilege </a:t>
            </a:r>
            <a:r>
              <a:rPr sz="2400" dirty="0">
                <a:latin typeface="Calibri"/>
                <a:cs typeface="Calibri"/>
              </a:rPr>
              <a:t>to </a:t>
            </a:r>
            <a:r>
              <a:rPr sz="2400" spc="-5" dirty="0">
                <a:latin typeface="Calibri"/>
                <a:cs typeface="Calibri"/>
              </a:rPr>
              <a:t>use </a:t>
            </a:r>
            <a:r>
              <a:rPr sz="2400" dirty="0">
                <a:latin typeface="Calibri"/>
                <a:cs typeface="Calibri"/>
              </a:rPr>
              <a:t>a </a:t>
            </a:r>
            <a:r>
              <a:rPr sz="2400" spc="-5" dirty="0">
                <a:latin typeface="Calibri"/>
                <a:cs typeface="Calibri"/>
              </a:rPr>
              <a:t>certain amount </a:t>
            </a:r>
            <a:r>
              <a:rPr sz="2400" dirty="0">
                <a:latin typeface="Calibri"/>
                <a:cs typeface="Calibri"/>
              </a:rPr>
              <a:t>of  </a:t>
            </a:r>
            <a:r>
              <a:rPr sz="2400" spc="-5" dirty="0">
                <a:latin typeface="Calibri"/>
                <a:cs typeface="Calibri"/>
              </a:rPr>
              <a:t>resources </a:t>
            </a:r>
            <a:r>
              <a:rPr sz="2400" dirty="0">
                <a:latin typeface="Calibri"/>
                <a:cs typeface="Calibri"/>
              </a:rPr>
              <a:t>on a </a:t>
            </a:r>
            <a:r>
              <a:rPr sz="2400" spc="-5" dirty="0">
                <a:latin typeface="Calibri"/>
                <a:cs typeface="Calibri"/>
              </a:rPr>
              <a:t>given machine </a:t>
            </a:r>
            <a:r>
              <a:rPr sz="2400" dirty="0">
                <a:latin typeface="Calibri"/>
                <a:cs typeface="Calibri"/>
              </a:rPr>
              <a:t>to </a:t>
            </a:r>
            <a:r>
              <a:rPr sz="2400" spc="-5" dirty="0">
                <a:latin typeface="Calibri"/>
                <a:cs typeface="Calibri"/>
              </a:rPr>
              <a:t>run </a:t>
            </a:r>
            <a:r>
              <a:rPr sz="2400" dirty="0">
                <a:latin typeface="Calibri"/>
                <a:cs typeface="Calibri"/>
              </a:rPr>
              <a:t>a </a:t>
            </a:r>
            <a:r>
              <a:rPr sz="2400" spc="-5" dirty="0">
                <a:latin typeface="Calibri"/>
                <a:cs typeface="Calibri"/>
              </a:rPr>
              <a:t>component</a:t>
            </a:r>
            <a:r>
              <a:rPr sz="2400" spc="-65" dirty="0">
                <a:latin typeface="Calibri"/>
                <a:cs typeface="Calibri"/>
              </a:rPr>
              <a:t> </a:t>
            </a:r>
            <a:r>
              <a:rPr sz="2400" spc="-5" dirty="0">
                <a:latin typeface="Calibri"/>
                <a:cs typeface="Calibri"/>
              </a:rPr>
              <a:t>task.</a:t>
            </a:r>
            <a:endParaRPr sz="2400" dirty="0">
              <a:latin typeface="Calibri"/>
              <a:cs typeface="Calibri"/>
            </a:endParaRPr>
          </a:p>
        </p:txBody>
      </p:sp>
    </p:spTree>
    <p:extLst>
      <p:ext uri="{BB962C8B-B14F-4D97-AF65-F5344CB8AC3E}">
        <p14:creationId xmlns:p14="http://schemas.microsoft.com/office/powerpoint/2010/main" val="273164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14461" y="1767254"/>
            <a:ext cx="7940454" cy="4448907"/>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YARN Components</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379324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807845"/>
            <a:ext cx="10329545" cy="4134485"/>
          </a:xfrm>
          <a:prstGeom prst="rect">
            <a:avLst/>
          </a:prstGeom>
        </p:spPr>
        <p:txBody>
          <a:bodyPr vert="horz" wrap="square" lIns="0" tIns="57150" rIns="0" bIns="0" rtlCol="0">
            <a:spAutoFit/>
          </a:bodyPr>
          <a:lstStyle/>
          <a:p>
            <a:pPr marL="241300" marR="53975" indent="-228600">
              <a:lnSpc>
                <a:spcPts val="2800"/>
              </a:lnSpc>
              <a:spcBef>
                <a:spcPts val="450"/>
              </a:spcBef>
              <a:buFont typeface="Arial"/>
              <a:buChar char="•"/>
              <a:tabLst>
                <a:tab pos="241300" algn="l"/>
              </a:tabLst>
            </a:pPr>
            <a:r>
              <a:rPr sz="2600" spc="-5" dirty="0">
                <a:latin typeface="Calibri"/>
                <a:cs typeface="Calibri"/>
              </a:rPr>
              <a:t>Hadoop scheduler is a pluggable component that makes it open to support  different scheduling</a:t>
            </a:r>
            <a:r>
              <a:rPr sz="2600" spc="5" dirty="0">
                <a:latin typeface="Calibri"/>
                <a:cs typeface="Calibri"/>
              </a:rPr>
              <a:t> </a:t>
            </a:r>
            <a:r>
              <a:rPr sz="2600" spc="-5" dirty="0">
                <a:latin typeface="Calibri"/>
                <a:cs typeface="Calibri"/>
              </a:rPr>
              <a:t>algorithms.</a:t>
            </a:r>
            <a:endParaRPr sz="2600">
              <a:latin typeface="Calibri"/>
              <a:cs typeface="Calibri"/>
            </a:endParaRPr>
          </a:p>
          <a:p>
            <a:pPr marL="241300" indent="-228600">
              <a:lnSpc>
                <a:spcPct val="100000"/>
              </a:lnSpc>
              <a:spcBef>
                <a:spcPts val="650"/>
              </a:spcBef>
              <a:buFont typeface="Arial"/>
              <a:buChar char="•"/>
              <a:tabLst>
                <a:tab pos="241300" algn="l"/>
              </a:tabLst>
            </a:pPr>
            <a:r>
              <a:rPr sz="2600" spc="-5" dirty="0">
                <a:latin typeface="Calibri"/>
                <a:cs typeface="Calibri"/>
              </a:rPr>
              <a:t>The default scheduler in Hadoop is</a:t>
            </a:r>
            <a:r>
              <a:rPr sz="2600" spc="30" dirty="0">
                <a:latin typeface="Calibri"/>
                <a:cs typeface="Calibri"/>
              </a:rPr>
              <a:t> </a:t>
            </a:r>
            <a:r>
              <a:rPr sz="2600" spc="-15" dirty="0">
                <a:latin typeface="Calibri"/>
                <a:cs typeface="Calibri"/>
              </a:rPr>
              <a:t>FIFO.</a:t>
            </a:r>
            <a:endParaRPr sz="2600">
              <a:latin typeface="Calibri"/>
              <a:cs typeface="Calibri"/>
            </a:endParaRPr>
          </a:p>
          <a:p>
            <a:pPr marL="241300" marR="5080" indent="-228600">
              <a:lnSpc>
                <a:spcPts val="2810"/>
              </a:lnSpc>
              <a:spcBef>
                <a:spcPts val="1035"/>
              </a:spcBef>
              <a:buFont typeface="Arial"/>
              <a:buChar char="•"/>
              <a:tabLst>
                <a:tab pos="241300" algn="l"/>
              </a:tabLst>
            </a:pPr>
            <a:r>
              <a:rPr sz="2600" spc="-5" dirty="0">
                <a:latin typeface="Calibri"/>
                <a:cs typeface="Calibri"/>
              </a:rPr>
              <a:t>Two advanced schedulers are also available - the </a:t>
            </a:r>
            <a:r>
              <a:rPr sz="2600" spc="-20" dirty="0">
                <a:latin typeface="Calibri"/>
                <a:cs typeface="Calibri"/>
              </a:rPr>
              <a:t>Fair </a:t>
            </a:r>
            <a:r>
              <a:rPr sz="2600" spc="-5" dirty="0">
                <a:latin typeface="Calibri"/>
                <a:cs typeface="Calibri"/>
              </a:rPr>
              <a:t>Scheduler, developed  at </a:t>
            </a:r>
            <a:r>
              <a:rPr sz="2600" spc="-15" dirty="0">
                <a:latin typeface="Calibri"/>
                <a:cs typeface="Calibri"/>
              </a:rPr>
              <a:t>Facebook, </a:t>
            </a:r>
            <a:r>
              <a:rPr sz="2600" spc="-10" dirty="0">
                <a:latin typeface="Calibri"/>
                <a:cs typeface="Calibri"/>
              </a:rPr>
              <a:t>and </a:t>
            </a:r>
            <a:r>
              <a:rPr sz="2600" spc="-5" dirty="0">
                <a:latin typeface="Calibri"/>
                <a:cs typeface="Calibri"/>
              </a:rPr>
              <a:t>the Capacity Scheduler, developed at</a:t>
            </a:r>
            <a:r>
              <a:rPr sz="2600" spc="75" dirty="0">
                <a:latin typeface="Calibri"/>
                <a:cs typeface="Calibri"/>
              </a:rPr>
              <a:t> </a:t>
            </a:r>
            <a:r>
              <a:rPr sz="2600" spc="-5" dirty="0">
                <a:latin typeface="Calibri"/>
                <a:cs typeface="Calibri"/>
              </a:rPr>
              <a:t>Yahoo.</a:t>
            </a:r>
            <a:endParaRPr sz="2600">
              <a:latin typeface="Calibri"/>
              <a:cs typeface="Calibri"/>
            </a:endParaRPr>
          </a:p>
          <a:p>
            <a:pPr marL="241300" marR="505459" indent="-228600">
              <a:lnSpc>
                <a:spcPts val="2810"/>
              </a:lnSpc>
              <a:spcBef>
                <a:spcPts val="990"/>
              </a:spcBef>
              <a:buFont typeface="Arial"/>
              <a:buChar char="•"/>
              <a:tabLst>
                <a:tab pos="241300" algn="l"/>
              </a:tabLst>
            </a:pPr>
            <a:r>
              <a:rPr sz="2600" spc="-5" dirty="0">
                <a:latin typeface="Calibri"/>
                <a:cs typeface="Calibri"/>
              </a:rPr>
              <a:t>The pluggable scheduler framework provides the flexibility to support a  variety of workloads with varying priority </a:t>
            </a:r>
            <a:r>
              <a:rPr sz="2600" spc="-10" dirty="0">
                <a:latin typeface="Calibri"/>
                <a:cs typeface="Calibri"/>
              </a:rPr>
              <a:t>and </a:t>
            </a:r>
            <a:r>
              <a:rPr sz="2600" spc="-5" dirty="0">
                <a:latin typeface="Calibri"/>
                <a:cs typeface="Calibri"/>
              </a:rPr>
              <a:t>performance</a:t>
            </a:r>
            <a:r>
              <a:rPr sz="2600" spc="55" dirty="0">
                <a:latin typeface="Calibri"/>
                <a:cs typeface="Calibri"/>
              </a:rPr>
              <a:t> </a:t>
            </a:r>
            <a:r>
              <a:rPr sz="2600" spc="-5" dirty="0">
                <a:latin typeface="Calibri"/>
                <a:cs typeface="Calibri"/>
              </a:rPr>
              <a:t>constraints.</a:t>
            </a:r>
            <a:endParaRPr sz="2600">
              <a:latin typeface="Calibri"/>
              <a:cs typeface="Calibri"/>
            </a:endParaRPr>
          </a:p>
          <a:p>
            <a:pPr marL="241300" marR="654050" indent="-228600">
              <a:lnSpc>
                <a:spcPts val="2800"/>
              </a:lnSpc>
              <a:spcBef>
                <a:spcPts val="1000"/>
              </a:spcBef>
              <a:buFont typeface="Arial"/>
              <a:buChar char="•"/>
              <a:tabLst>
                <a:tab pos="241300" algn="l"/>
              </a:tabLst>
            </a:pPr>
            <a:r>
              <a:rPr sz="2600" spc="-15" dirty="0">
                <a:latin typeface="Calibri"/>
                <a:cs typeface="Calibri"/>
              </a:rPr>
              <a:t>Efficient </a:t>
            </a:r>
            <a:r>
              <a:rPr sz="2600" spc="-5" dirty="0">
                <a:latin typeface="Calibri"/>
                <a:cs typeface="Calibri"/>
              </a:rPr>
              <a:t>job scheduling makes Hadoop a multi-tasking system that can  process multiple data sets for multiple jobs for multiple users  simultaneously.</a:t>
            </a:r>
            <a:endParaRPr sz="260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Hadoop</a:t>
            </a:r>
            <a:r>
              <a:rPr lang="en-US" sz="2400" b="1" spc="-1" dirty="0" smtClean="0">
                <a:solidFill>
                  <a:srgbClr val="F79646">
                    <a:lumMod val="75000"/>
                  </a:srgbClr>
                </a:solidFill>
              </a:rPr>
              <a:t> Schedulers</a:t>
            </a:r>
            <a:endParaRPr lang="en-US" sz="2400" b="1" dirty="0">
              <a:solidFill>
                <a:srgbClr val="F79646">
                  <a:lumMod val="75000"/>
                </a:srgbClr>
              </a:solidFill>
            </a:endParaRPr>
          </a:p>
        </p:txBody>
      </p:sp>
      <p:sp>
        <p:nvSpPr>
          <p:cNvPr id="8" name="Rectangle 7">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79154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801495"/>
            <a:ext cx="10170160" cy="2242185"/>
          </a:xfrm>
          <a:prstGeom prst="rect">
            <a:avLst/>
          </a:prstGeom>
        </p:spPr>
        <p:txBody>
          <a:bodyPr vert="horz" wrap="square" lIns="0" tIns="62230" rIns="0" bIns="0" rtlCol="0">
            <a:spAutoFit/>
          </a:bodyPr>
          <a:lstStyle/>
          <a:p>
            <a:pPr marL="241300" marR="5080" indent="-228600">
              <a:lnSpc>
                <a:spcPts val="3020"/>
              </a:lnSpc>
              <a:spcBef>
                <a:spcPts val="490"/>
              </a:spcBef>
              <a:buFont typeface="Arial"/>
              <a:buChar char="•"/>
              <a:tabLst>
                <a:tab pos="241300" algn="l"/>
              </a:tabLst>
            </a:pPr>
            <a:r>
              <a:rPr sz="2800" spc="-10" dirty="0">
                <a:latin typeface="Calibri"/>
                <a:cs typeface="Calibri"/>
              </a:rPr>
              <a:t>FIFO </a:t>
            </a:r>
            <a:r>
              <a:rPr sz="2800" dirty="0">
                <a:latin typeface="Calibri"/>
                <a:cs typeface="Calibri"/>
              </a:rPr>
              <a:t>is </a:t>
            </a:r>
            <a:r>
              <a:rPr sz="2800" spc="-5" dirty="0">
                <a:latin typeface="Calibri"/>
                <a:cs typeface="Calibri"/>
              </a:rPr>
              <a:t>the default scheduler </a:t>
            </a:r>
            <a:r>
              <a:rPr sz="2800" dirty="0">
                <a:latin typeface="Calibri"/>
                <a:cs typeface="Calibri"/>
              </a:rPr>
              <a:t>in </a:t>
            </a:r>
            <a:r>
              <a:rPr sz="2800" spc="-5" dirty="0">
                <a:latin typeface="Calibri"/>
                <a:cs typeface="Calibri"/>
              </a:rPr>
              <a:t>Hadoop that maintains </a:t>
            </a:r>
            <a:r>
              <a:rPr sz="2800" dirty="0">
                <a:latin typeface="Calibri"/>
                <a:cs typeface="Calibri"/>
              </a:rPr>
              <a:t>a </a:t>
            </a:r>
            <a:r>
              <a:rPr sz="2800" spc="-5" dirty="0">
                <a:latin typeface="Calibri"/>
                <a:cs typeface="Calibri"/>
              </a:rPr>
              <a:t>work queue  </a:t>
            </a:r>
            <a:r>
              <a:rPr sz="2800" dirty="0">
                <a:latin typeface="Calibri"/>
                <a:cs typeface="Calibri"/>
              </a:rPr>
              <a:t>in </a:t>
            </a:r>
            <a:r>
              <a:rPr sz="2800" spc="-5" dirty="0">
                <a:latin typeface="Calibri"/>
                <a:cs typeface="Calibri"/>
              </a:rPr>
              <a:t>which the jobs are</a:t>
            </a:r>
            <a:r>
              <a:rPr sz="2800" spc="-15" dirty="0">
                <a:latin typeface="Calibri"/>
                <a:cs typeface="Calibri"/>
              </a:rPr>
              <a:t> </a:t>
            </a:r>
            <a:r>
              <a:rPr sz="2800" spc="-5" dirty="0">
                <a:latin typeface="Calibri"/>
                <a:cs typeface="Calibri"/>
              </a:rPr>
              <a:t>queued.</a:t>
            </a:r>
            <a:endParaRPr sz="2800">
              <a:latin typeface="Calibri"/>
              <a:cs typeface="Calibri"/>
            </a:endParaRPr>
          </a:p>
          <a:p>
            <a:pPr marL="241300" marR="295275" indent="-228600">
              <a:lnSpc>
                <a:spcPts val="3020"/>
              </a:lnSpc>
              <a:spcBef>
                <a:spcPts val="1000"/>
              </a:spcBef>
              <a:buFont typeface="Arial"/>
              <a:buChar char="•"/>
              <a:tabLst>
                <a:tab pos="241300" algn="l"/>
              </a:tabLst>
            </a:pPr>
            <a:r>
              <a:rPr sz="2800" dirty="0">
                <a:latin typeface="Calibri"/>
                <a:cs typeface="Calibri"/>
              </a:rPr>
              <a:t>The </a:t>
            </a:r>
            <a:r>
              <a:rPr sz="2800" spc="-5" dirty="0">
                <a:latin typeface="Calibri"/>
                <a:cs typeface="Calibri"/>
              </a:rPr>
              <a:t>scheduler pulls jobs </a:t>
            </a:r>
            <a:r>
              <a:rPr sz="2800" dirty="0">
                <a:latin typeface="Calibri"/>
                <a:cs typeface="Calibri"/>
              </a:rPr>
              <a:t>in </a:t>
            </a:r>
            <a:r>
              <a:rPr sz="2800" spc="-5" dirty="0">
                <a:latin typeface="Calibri"/>
                <a:cs typeface="Calibri"/>
              </a:rPr>
              <a:t>ﬁrst </a:t>
            </a:r>
            <a:r>
              <a:rPr sz="2800" dirty="0">
                <a:latin typeface="Calibri"/>
                <a:cs typeface="Calibri"/>
              </a:rPr>
              <a:t>in </a:t>
            </a:r>
            <a:r>
              <a:rPr sz="2800" spc="-5" dirty="0">
                <a:latin typeface="Calibri"/>
                <a:cs typeface="Calibri"/>
              </a:rPr>
              <a:t>ﬁrst out manner (oldest job ﬁrst)  for</a:t>
            </a:r>
            <a:r>
              <a:rPr sz="2800" spc="-10" dirty="0">
                <a:latin typeface="Calibri"/>
                <a:cs typeface="Calibri"/>
              </a:rPr>
              <a:t> </a:t>
            </a:r>
            <a:r>
              <a:rPr sz="2800" spc="-5" dirty="0">
                <a:latin typeface="Calibri"/>
                <a:cs typeface="Calibri"/>
              </a:rPr>
              <a:t>scheduling.</a:t>
            </a:r>
            <a:endParaRPr sz="2800">
              <a:latin typeface="Calibri"/>
              <a:cs typeface="Calibri"/>
            </a:endParaRPr>
          </a:p>
          <a:p>
            <a:pPr marL="241300" indent="-228600">
              <a:lnSpc>
                <a:spcPct val="100000"/>
              </a:lnSpc>
              <a:spcBef>
                <a:spcPts val="620"/>
              </a:spcBef>
              <a:buFont typeface="Arial"/>
              <a:buChar char="•"/>
              <a:tabLst>
                <a:tab pos="241300" algn="l"/>
              </a:tabLst>
            </a:pPr>
            <a:r>
              <a:rPr sz="2800" spc="-5" dirty="0">
                <a:latin typeface="Calibri"/>
                <a:cs typeface="Calibri"/>
              </a:rPr>
              <a:t>There </a:t>
            </a:r>
            <a:r>
              <a:rPr sz="2800" dirty="0">
                <a:latin typeface="Calibri"/>
                <a:cs typeface="Calibri"/>
              </a:rPr>
              <a:t>is no </a:t>
            </a:r>
            <a:r>
              <a:rPr sz="2800" spc="-5" dirty="0">
                <a:latin typeface="Calibri"/>
                <a:cs typeface="Calibri"/>
              </a:rPr>
              <a:t>concept of priority or </a:t>
            </a:r>
            <a:r>
              <a:rPr sz="2800" dirty="0">
                <a:latin typeface="Calibri"/>
                <a:cs typeface="Calibri"/>
              </a:rPr>
              <a:t>size </a:t>
            </a:r>
            <a:r>
              <a:rPr sz="2800" spc="-5" dirty="0">
                <a:latin typeface="Calibri"/>
                <a:cs typeface="Calibri"/>
              </a:rPr>
              <a:t>of job </a:t>
            </a:r>
            <a:r>
              <a:rPr sz="2800" dirty="0">
                <a:latin typeface="Calibri"/>
                <a:cs typeface="Calibri"/>
              </a:rPr>
              <a:t>in </a:t>
            </a:r>
            <a:r>
              <a:rPr sz="2800" spc="-10" dirty="0">
                <a:latin typeface="Calibri"/>
                <a:cs typeface="Calibri"/>
              </a:rPr>
              <a:t>FIFO</a:t>
            </a:r>
            <a:r>
              <a:rPr sz="2800" spc="20" dirty="0">
                <a:latin typeface="Calibri"/>
                <a:cs typeface="Calibri"/>
              </a:rPr>
              <a:t> </a:t>
            </a:r>
            <a:r>
              <a:rPr sz="2800" spc="-5" dirty="0">
                <a:latin typeface="Calibri"/>
                <a:cs typeface="Calibri"/>
              </a:rPr>
              <a:t>scheduler.</a:t>
            </a:r>
            <a:endParaRPr sz="280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FIFO Scheduler</a:t>
            </a:r>
            <a:endParaRPr lang="en-US" sz="2400" b="1" dirty="0">
              <a:solidFill>
                <a:srgbClr val="F79646">
                  <a:lumMod val="75000"/>
                </a:srgbClr>
              </a:solidFill>
            </a:endParaRPr>
          </a:p>
        </p:txBody>
      </p:sp>
      <p:sp>
        <p:nvSpPr>
          <p:cNvPr id="8" name="Rectangle 7">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43081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69745"/>
            <a:ext cx="10269220" cy="4159885"/>
          </a:xfrm>
          <a:prstGeom prst="rect">
            <a:avLst/>
          </a:prstGeom>
        </p:spPr>
        <p:txBody>
          <a:bodyPr vert="horz" wrap="square" lIns="0" tIns="102870" rIns="0" bIns="0" rtlCol="0">
            <a:spAutoFit/>
          </a:bodyPr>
          <a:lstStyle/>
          <a:p>
            <a:pPr marL="241300" marR="223520" indent="-228600">
              <a:lnSpc>
                <a:spcPct val="70000"/>
              </a:lnSpc>
              <a:spcBef>
                <a:spcPts val="810"/>
              </a:spcBef>
              <a:buFont typeface="Arial"/>
              <a:buChar char="•"/>
              <a:tabLst>
                <a:tab pos="240665" algn="l"/>
                <a:tab pos="241300" algn="l"/>
              </a:tabLst>
            </a:pPr>
            <a:r>
              <a:rPr sz="2000" spc="-5" dirty="0">
                <a:latin typeface="Calibri"/>
                <a:cs typeface="Calibri"/>
              </a:rPr>
              <a:t>The </a:t>
            </a:r>
            <a:r>
              <a:rPr sz="2000" spc="-15" dirty="0">
                <a:latin typeface="Calibri"/>
                <a:cs typeface="Calibri"/>
              </a:rPr>
              <a:t>Fair </a:t>
            </a:r>
            <a:r>
              <a:rPr sz="2000" spc="-5" dirty="0">
                <a:latin typeface="Calibri"/>
                <a:cs typeface="Calibri"/>
              </a:rPr>
              <a:t>Scheduler allocates resources evenly between multiple jobs and also provides capacity  guarantees.</a:t>
            </a:r>
            <a:endParaRPr sz="2000">
              <a:latin typeface="Calibri"/>
              <a:cs typeface="Calibri"/>
            </a:endParaRPr>
          </a:p>
          <a:p>
            <a:pPr marL="241300" marR="309880" indent="-228600">
              <a:lnSpc>
                <a:spcPct val="70000"/>
              </a:lnSpc>
              <a:spcBef>
                <a:spcPts val="1000"/>
              </a:spcBef>
              <a:buFont typeface="Arial"/>
              <a:buChar char="•"/>
              <a:tabLst>
                <a:tab pos="240665" algn="l"/>
                <a:tab pos="241300" algn="l"/>
              </a:tabLst>
            </a:pPr>
            <a:r>
              <a:rPr sz="2000" spc="-15" dirty="0">
                <a:latin typeface="Calibri"/>
                <a:cs typeface="Calibri"/>
              </a:rPr>
              <a:t>Fair </a:t>
            </a:r>
            <a:r>
              <a:rPr sz="2000" spc="-5" dirty="0">
                <a:latin typeface="Calibri"/>
                <a:cs typeface="Calibri"/>
              </a:rPr>
              <a:t>Scheduler assigns resources to jobs such that each job gets an equal share of the available  resources on average over</a:t>
            </a:r>
            <a:r>
              <a:rPr sz="2000" dirty="0">
                <a:latin typeface="Calibri"/>
                <a:cs typeface="Calibri"/>
              </a:rPr>
              <a:t> </a:t>
            </a:r>
            <a:r>
              <a:rPr sz="2000" spc="-5" dirty="0">
                <a:latin typeface="Calibri"/>
                <a:cs typeface="Calibri"/>
              </a:rPr>
              <a:t>time.</a:t>
            </a:r>
            <a:endParaRPr sz="2000">
              <a:latin typeface="Calibri"/>
              <a:cs typeface="Calibri"/>
            </a:endParaRPr>
          </a:p>
          <a:p>
            <a:pPr marL="241300" marR="469900" indent="-228600">
              <a:lnSpc>
                <a:spcPct val="70000"/>
              </a:lnSpc>
              <a:spcBef>
                <a:spcPts val="1000"/>
              </a:spcBef>
              <a:buFont typeface="Arial"/>
              <a:buChar char="•"/>
              <a:tabLst>
                <a:tab pos="240665" algn="l"/>
                <a:tab pos="241300" algn="l"/>
              </a:tabLst>
            </a:pPr>
            <a:r>
              <a:rPr sz="2000" spc="-5" dirty="0">
                <a:latin typeface="Calibri"/>
                <a:cs typeface="Calibri"/>
              </a:rPr>
              <a:t>Tasks slots that are free are assigned to the </a:t>
            </a:r>
            <a:r>
              <a:rPr sz="2000" spc="-10" dirty="0">
                <a:latin typeface="Calibri"/>
                <a:cs typeface="Calibri"/>
              </a:rPr>
              <a:t>new </a:t>
            </a:r>
            <a:r>
              <a:rPr sz="2000" spc="-5" dirty="0">
                <a:latin typeface="Calibri"/>
                <a:cs typeface="Calibri"/>
              </a:rPr>
              <a:t>jobs, so that each job gets roughly the same  amount of CPU</a:t>
            </a:r>
            <a:r>
              <a:rPr sz="2000" spc="10" dirty="0">
                <a:latin typeface="Calibri"/>
                <a:cs typeface="Calibri"/>
              </a:rPr>
              <a:t> </a:t>
            </a:r>
            <a:r>
              <a:rPr sz="2000" spc="-5" dirty="0">
                <a:latin typeface="Calibri"/>
                <a:cs typeface="Calibri"/>
              </a:rPr>
              <a:t>time.</a:t>
            </a:r>
            <a:endParaRPr sz="2000">
              <a:latin typeface="Calibri"/>
              <a:cs typeface="Calibri"/>
            </a:endParaRPr>
          </a:p>
          <a:p>
            <a:pPr marL="241300" indent="-228600">
              <a:lnSpc>
                <a:spcPts val="2340"/>
              </a:lnSpc>
              <a:spcBef>
                <a:spcPts val="280"/>
              </a:spcBef>
              <a:buFont typeface="Arial"/>
              <a:buChar char="•"/>
              <a:tabLst>
                <a:tab pos="240665" algn="l"/>
                <a:tab pos="241300" algn="l"/>
              </a:tabLst>
            </a:pPr>
            <a:r>
              <a:rPr sz="2000" spc="-5" dirty="0">
                <a:latin typeface="Calibri"/>
                <a:cs typeface="Calibri"/>
              </a:rPr>
              <a:t>Job Pools</a:t>
            </a:r>
            <a:endParaRPr sz="200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The </a:t>
            </a:r>
            <a:r>
              <a:rPr sz="1700" spc="-15" dirty="0">
                <a:latin typeface="Calibri"/>
                <a:cs typeface="Calibri"/>
              </a:rPr>
              <a:t>Fair </a:t>
            </a:r>
            <a:r>
              <a:rPr sz="1700" spc="-5" dirty="0">
                <a:latin typeface="Calibri"/>
                <a:cs typeface="Calibri"/>
              </a:rPr>
              <a:t>Scheduler maintains </a:t>
            </a:r>
            <a:r>
              <a:rPr sz="1700" dirty="0">
                <a:latin typeface="Calibri"/>
                <a:cs typeface="Calibri"/>
              </a:rPr>
              <a:t>a </a:t>
            </a:r>
            <a:r>
              <a:rPr sz="1700" spc="-5" dirty="0">
                <a:latin typeface="Calibri"/>
                <a:cs typeface="Calibri"/>
              </a:rPr>
              <a:t>set of pools into which jobs </a:t>
            </a:r>
            <a:r>
              <a:rPr sz="1700" dirty="0">
                <a:latin typeface="Calibri"/>
                <a:cs typeface="Calibri"/>
              </a:rPr>
              <a:t>are </a:t>
            </a:r>
            <a:r>
              <a:rPr sz="1700" spc="-5" dirty="0">
                <a:latin typeface="Calibri"/>
                <a:cs typeface="Calibri"/>
              </a:rPr>
              <a:t>placed. </a:t>
            </a:r>
            <a:r>
              <a:rPr sz="1700" spc="-10" dirty="0">
                <a:latin typeface="Calibri"/>
                <a:cs typeface="Calibri"/>
              </a:rPr>
              <a:t>Each </a:t>
            </a:r>
            <a:r>
              <a:rPr sz="1700" spc="-5" dirty="0">
                <a:latin typeface="Calibri"/>
                <a:cs typeface="Calibri"/>
              </a:rPr>
              <a:t>pool has </a:t>
            </a:r>
            <a:r>
              <a:rPr sz="1700" dirty="0">
                <a:latin typeface="Calibri"/>
                <a:cs typeface="Calibri"/>
              </a:rPr>
              <a:t>a </a:t>
            </a:r>
            <a:r>
              <a:rPr sz="1700" spc="-5" dirty="0">
                <a:latin typeface="Calibri"/>
                <a:cs typeface="Calibri"/>
              </a:rPr>
              <a:t>guaranteed</a:t>
            </a:r>
            <a:r>
              <a:rPr sz="1700" spc="145" dirty="0">
                <a:latin typeface="Calibri"/>
                <a:cs typeface="Calibri"/>
              </a:rPr>
              <a:t> </a:t>
            </a:r>
            <a:r>
              <a:rPr sz="1700" spc="-5" dirty="0">
                <a:latin typeface="Calibri"/>
                <a:cs typeface="Calibri"/>
              </a:rPr>
              <a:t>capacity.</a:t>
            </a:r>
            <a:endParaRPr sz="1700">
              <a:latin typeface="Calibri"/>
              <a:cs typeface="Calibri"/>
            </a:endParaRPr>
          </a:p>
          <a:p>
            <a:pPr marL="698500" marR="5080" lvl="1" indent="-228600">
              <a:lnSpc>
                <a:spcPct val="69900"/>
              </a:lnSpc>
              <a:spcBef>
                <a:spcPts val="555"/>
              </a:spcBef>
              <a:buFont typeface="Arial"/>
              <a:buChar char="•"/>
              <a:tabLst>
                <a:tab pos="697865" algn="l"/>
                <a:tab pos="698500" algn="l"/>
              </a:tabLst>
            </a:pPr>
            <a:r>
              <a:rPr sz="1700" spc="-5" dirty="0">
                <a:latin typeface="Calibri"/>
                <a:cs typeface="Calibri"/>
              </a:rPr>
              <a:t>When there is </a:t>
            </a:r>
            <a:r>
              <a:rPr sz="1700" dirty="0">
                <a:latin typeface="Calibri"/>
                <a:cs typeface="Calibri"/>
              </a:rPr>
              <a:t>a </a:t>
            </a:r>
            <a:r>
              <a:rPr sz="1700" spc="-5" dirty="0">
                <a:latin typeface="Calibri"/>
                <a:cs typeface="Calibri"/>
              </a:rPr>
              <a:t>single job running, all the resources </a:t>
            </a:r>
            <a:r>
              <a:rPr sz="1700" dirty="0">
                <a:latin typeface="Calibri"/>
                <a:cs typeface="Calibri"/>
              </a:rPr>
              <a:t>are </a:t>
            </a:r>
            <a:r>
              <a:rPr sz="1700" spc="-5" dirty="0">
                <a:latin typeface="Calibri"/>
                <a:cs typeface="Calibri"/>
              </a:rPr>
              <a:t>assigned to that job. When there </a:t>
            </a:r>
            <a:r>
              <a:rPr sz="1700" dirty="0">
                <a:latin typeface="Calibri"/>
                <a:cs typeface="Calibri"/>
              </a:rPr>
              <a:t>are </a:t>
            </a:r>
            <a:r>
              <a:rPr sz="1700" spc="-5" dirty="0">
                <a:latin typeface="Calibri"/>
                <a:cs typeface="Calibri"/>
              </a:rPr>
              <a:t>multiple jobs in  the pools, each pool gets at least as many task slots as</a:t>
            </a:r>
            <a:r>
              <a:rPr sz="1700" spc="15" dirty="0">
                <a:latin typeface="Calibri"/>
                <a:cs typeface="Calibri"/>
              </a:rPr>
              <a:t> </a:t>
            </a:r>
            <a:r>
              <a:rPr sz="1700" spc="-5" dirty="0">
                <a:latin typeface="Calibri"/>
                <a:cs typeface="Calibri"/>
              </a:rPr>
              <a:t>guaranteed.</a:t>
            </a:r>
            <a:endParaRPr sz="1700">
              <a:latin typeface="Calibri"/>
              <a:cs typeface="Calibri"/>
            </a:endParaRPr>
          </a:p>
          <a:p>
            <a:pPr marL="698500" lvl="1" indent="-228600">
              <a:lnSpc>
                <a:spcPts val="1864"/>
              </a:lnSpc>
              <a:buFont typeface="Arial"/>
              <a:buChar char="•"/>
              <a:tabLst>
                <a:tab pos="697865" algn="l"/>
                <a:tab pos="698500" algn="l"/>
              </a:tabLst>
            </a:pPr>
            <a:r>
              <a:rPr sz="1700" spc="-10" dirty="0">
                <a:latin typeface="Calibri"/>
                <a:cs typeface="Calibri"/>
              </a:rPr>
              <a:t>Each </a:t>
            </a:r>
            <a:r>
              <a:rPr sz="1700" spc="-5" dirty="0">
                <a:latin typeface="Calibri"/>
                <a:cs typeface="Calibri"/>
              </a:rPr>
              <a:t>pool receives at least the minimum</a:t>
            </a:r>
            <a:r>
              <a:rPr sz="1700" dirty="0">
                <a:latin typeface="Calibri"/>
                <a:cs typeface="Calibri"/>
              </a:rPr>
              <a:t> </a:t>
            </a:r>
            <a:r>
              <a:rPr sz="1700" spc="-5" dirty="0">
                <a:latin typeface="Calibri"/>
                <a:cs typeface="Calibri"/>
              </a:rPr>
              <a:t>share.</a:t>
            </a:r>
            <a:endParaRPr sz="1700">
              <a:latin typeface="Calibri"/>
              <a:cs typeface="Calibri"/>
            </a:endParaRPr>
          </a:p>
          <a:p>
            <a:pPr marL="698500" lvl="1" indent="-228600">
              <a:lnSpc>
                <a:spcPts val="1985"/>
              </a:lnSpc>
              <a:buFont typeface="Arial"/>
              <a:buChar char="•"/>
              <a:tabLst>
                <a:tab pos="697865" algn="l"/>
                <a:tab pos="698500" algn="l"/>
              </a:tabLst>
            </a:pPr>
            <a:r>
              <a:rPr sz="1700" spc="-5" dirty="0">
                <a:latin typeface="Calibri"/>
                <a:cs typeface="Calibri"/>
              </a:rPr>
              <a:t>When </a:t>
            </a:r>
            <a:r>
              <a:rPr sz="1700" dirty="0">
                <a:latin typeface="Calibri"/>
                <a:cs typeface="Calibri"/>
              </a:rPr>
              <a:t>a </a:t>
            </a:r>
            <a:r>
              <a:rPr sz="1700" spc="-5" dirty="0">
                <a:latin typeface="Calibri"/>
                <a:cs typeface="Calibri"/>
              </a:rPr>
              <a:t>pool does not require the guaranteed share the excess capacity is split between other</a:t>
            </a:r>
            <a:r>
              <a:rPr sz="1700" spc="75" dirty="0">
                <a:latin typeface="Calibri"/>
                <a:cs typeface="Calibri"/>
              </a:rPr>
              <a:t> </a:t>
            </a:r>
            <a:r>
              <a:rPr sz="1700" spc="-5" dirty="0">
                <a:latin typeface="Calibri"/>
                <a:cs typeface="Calibri"/>
              </a:rPr>
              <a:t>jobs.</a:t>
            </a:r>
            <a:endParaRPr sz="1700">
              <a:latin typeface="Calibri"/>
              <a:cs typeface="Calibri"/>
            </a:endParaRPr>
          </a:p>
          <a:p>
            <a:pPr marL="241300" indent="-228600">
              <a:lnSpc>
                <a:spcPts val="2340"/>
              </a:lnSpc>
              <a:spcBef>
                <a:spcPts val="280"/>
              </a:spcBef>
              <a:buFont typeface="Arial"/>
              <a:buChar char="•"/>
              <a:tabLst>
                <a:tab pos="240665" algn="l"/>
                <a:tab pos="241300" algn="l"/>
              </a:tabLst>
            </a:pPr>
            <a:r>
              <a:rPr sz="2000" spc="-10" dirty="0">
                <a:latin typeface="Calibri"/>
                <a:cs typeface="Calibri"/>
              </a:rPr>
              <a:t>Fairness</a:t>
            </a:r>
            <a:endParaRPr sz="2000">
              <a:latin typeface="Calibri"/>
              <a:cs typeface="Calibri"/>
            </a:endParaRPr>
          </a:p>
          <a:p>
            <a:pPr marL="698500" marR="219710" lvl="1" indent="-228600">
              <a:lnSpc>
                <a:spcPct val="69900"/>
              </a:lnSpc>
              <a:spcBef>
                <a:spcPts val="555"/>
              </a:spcBef>
              <a:buFont typeface="Arial"/>
              <a:buChar char="•"/>
              <a:tabLst>
                <a:tab pos="697865" algn="l"/>
                <a:tab pos="698500" algn="l"/>
              </a:tabLst>
            </a:pPr>
            <a:r>
              <a:rPr sz="1700" spc="-5" dirty="0">
                <a:latin typeface="Calibri"/>
                <a:cs typeface="Calibri"/>
              </a:rPr>
              <a:t>The scheduler computes periodically the difference between the computing time received by each job and  the time it should have received in ideal scheduling.</a:t>
            </a:r>
            <a:endParaRPr sz="1700">
              <a:latin typeface="Calibri"/>
              <a:cs typeface="Calibri"/>
            </a:endParaRPr>
          </a:p>
          <a:p>
            <a:pPr marL="698500" lvl="1" indent="-228600">
              <a:lnSpc>
                <a:spcPts val="1925"/>
              </a:lnSpc>
              <a:buFont typeface="Arial"/>
              <a:buChar char="•"/>
              <a:tabLst>
                <a:tab pos="697865" algn="l"/>
                <a:tab pos="698500" algn="l"/>
              </a:tabLst>
            </a:pPr>
            <a:r>
              <a:rPr sz="1700" spc="-5" dirty="0">
                <a:latin typeface="Calibri"/>
                <a:cs typeface="Calibri"/>
              </a:rPr>
              <a:t>The job which has the highest deficit of the compute time received is scheduled</a:t>
            </a:r>
            <a:r>
              <a:rPr sz="1700" spc="30" dirty="0">
                <a:latin typeface="Calibri"/>
                <a:cs typeface="Calibri"/>
              </a:rPr>
              <a:t> </a:t>
            </a:r>
            <a:r>
              <a:rPr sz="1700" spc="-5" dirty="0">
                <a:latin typeface="Calibri"/>
                <a:cs typeface="Calibri"/>
              </a:rPr>
              <a:t>next.</a:t>
            </a:r>
            <a:endParaRPr sz="170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Fair Scheduler</a:t>
            </a:r>
            <a:endParaRPr lang="en-US" sz="2400" b="1" dirty="0">
              <a:solidFill>
                <a:srgbClr val="F79646">
                  <a:lumMod val="75000"/>
                </a:srgbClr>
              </a:solidFill>
            </a:endParaRPr>
          </a:p>
        </p:txBody>
      </p:sp>
      <p:sp>
        <p:nvSpPr>
          <p:cNvPr id="8" name="Rectangle 7">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19437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614463" y="1651232"/>
            <a:ext cx="8388860" cy="5210401"/>
          </a:xfrm>
          <a:prstGeom prst="rect">
            <a:avLst/>
          </a:prstGeom>
        </p:spPr>
        <p:txBody>
          <a:bodyPr vert="horz" wrap="square" lIns="0" tIns="130810" rIns="0" bIns="0" rtlCol="0">
            <a:spAutoFit/>
          </a:bodyPr>
          <a:lstStyle/>
          <a:p>
            <a:pPr marL="252729" marR="454659" indent="-228600">
              <a:lnSpc>
                <a:spcPct val="69900"/>
              </a:lnSpc>
              <a:spcBef>
                <a:spcPts val="1030"/>
              </a:spcBef>
              <a:buFont typeface="Arial"/>
              <a:buChar char="•"/>
              <a:tabLst>
                <a:tab pos="253365" algn="l"/>
              </a:tabLst>
            </a:pPr>
            <a:r>
              <a:rPr sz="2400" spc="-5" dirty="0"/>
              <a:t>The Capacity Scheduler has similar functionally as the </a:t>
            </a:r>
            <a:r>
              <a:rPr sz="2400" spc="-20" dirty="0"/>
              <a:t>Fair </a:t>
            </a:r>
            <a:r>
              <a:rPr sz="2400" spc="-5" dirty="0"/>
              <a:t>Scheduler but  adopts a different scheduling</a:t>
            </a:r>
            <a:r>
              <a:rPr sz="2400" spc="20" dirty="0"/>
              <a:t> </a:t>
            </a:r>
            <a:r>
              <a:rPr sz="2400" spc="-5" dirty="0"/>
              <a:t>philosophy.</a:t>
            </a:r>
          </a:p>
          <a:p>
            <a:pPr marL="252729" indent="-228600">
              <a:lnSpc>
                <a:spcPts val="2975"/>
              </a:lnSpc>
              <a:spcBef>
                <a:spcPts val="60"/>
              </a:spcBef>
              <a:buFont typeface="Arial"/>
              <a:buChar char="•"/>
              <a:tabLst>
                <a:tab pos="253365" algn="l"/>
              </a:tabLst>
            </a:pPr>
            <a:r>
              <a:rPr sz="2400" spc="-5" dirty="0"/>
              <a:t>Queues</a:t>
            </a:r>
          </a:p>
          <a:p>
            <a:pPr marL="709930" marR="1330325" lvl="1" indent="-228600">
              <a:lnSpc>
                <a:spcPct val="69900"/>
              </a:lnSpc>
              <a:spcBef>
                <a:spcPts val="645"/>
              </a:spcBef>
              <a:buFont typeface="Arial"/>
              <a:buChar char="•"/>
              <a:tabLst>
                <a:tab pos="709930" algn="l"/>
                <a:tab pos="710565" algn="l"/>
              </a:tabLst>
            </a:pPr>
            <a:r>
              <a:rPr sz="2400" dirty="0">
                <a:latin typeface="Calibri"/>
                <a:cs typeface="Calibri"/>
              </a:rPr>
              <a:t>In </a:t>
            </a:r>
            <a:r>
              <a:rPr sz="2400" spc="-5" dirty="0">
                <a:latin typeface="Calibri"/>
                <a:cs typeface="Calibri"/>
              </a:rPr>
              <a:t>Capacity Scheduler, you define </a:t>
            </a:r>
            <a:r>
              <a:rPr sz="2400" dirty="0">
                <a:latin typeface="Calibri"/>
                <a:cs typeface="Calibri"/>
              </a:rPr>
              <a:t>a </a:t>
            </a:r>
            <a:r>
              <a:rPr sz="2400" spc="-5" dirty="0">
                <a:latin typeface="Calibri"/>
                <a:cs typeface="Calibri"/>
              </a:rPr>
              <a:t>number of named queues </a:t>
            </a:r>
            <a:r>
              <a:rPr sz="2400" dirty="0">
                <a:latin typeface="Calibri"/>
                <a:cs typeface="Calibri"/>
              </a:rPr>
              <a:t>each </a:t>
            </a:r>
            <a:r>
              <a:rPr sz="2400" spc="-5" dirty="0">
                <a:latin typeface="Calibri"/>
                <a:cs typeface="Calibri"/>
              </a:rPr>
              <a:t>with </a:t>
            </a:r>
            <a:r>
              <a:rPr sz="2400" dirty="0">
                <a:latin typeface="Calibri"/>
                <a:cs typeface="Calibri"/>
              </a:rPr>
              <a:t>a  </a:t>
            </a:r>
            <a:r>
              <a:rPr sz="2400" spc="-5" dirty="0">
                <a:latin typeface="Calibri"/>
                <a:cs typeface="Calibri"/>
              </a:rPr>
              <a:t>configurable number of map </a:t>
            </a:r>
            <a:r>
              <a:rPr sz="2400" dirty="0">
                <a:latin typeface="Calibri"/>
                <a:cs typeface="Calibri"/>
              </a:rPr>
              <a:t>and </a:t>
            </a:r>
            <a:r>
              <a:rPr sz="2400" spc="-5" dirty="0">
                <a:latin typeface="Calibri"/>
                <a:cs typeface="Calibri"/>
              </a:rPr>
              <a:t>reduce</a:t>
            </a:r>
            <a:r>
              <a:rPr sz="2400" spc="-45" dirty="0">
                <a:latin typeface="Calibri"/>
                <a:cs typeface="Calibri"/>
              </a:rPr>
              <a:t> </a:t>
            </a:r>
            <a:r>
              <a:rPr sz="2400" spc="-5" dirty="0">
                <a:latin typeface="Calibri"/>
                <a:cs typeface="Calibri"/>
              </a:rPr>
              <a:t>slots.</a:t>
            </a:r>
            <a:endParaRPr sz="2400" dirty="0">
              <a:latin typeface="Calibri"/>
              <a:cs typeface="Calibri"/>
            </a:endParaRPr>
          </a:p>
          <a:p>
            <a:pPr marL="709930" lvl="1" indent="-228600">
              <a:lnSpc>
                <a:spcPts val="2195"/>
              </a:lnSpc>
              <a:buFont typeface="Arial"/>
              <a:buChar char="•"/>
              <a:tabLst>
                <a:tab pos="709930" algn="l"/>
                <a:tab pos="710565" algn="l"/>
              </a:tabLst>
            </a:pPr>
            <a:r>
              <a:rPr sz="2400" spc="-10" dirty="0">
                <a:latin typeface="Calibri"/>
                <a:cs typeface="Calibri"/>
              </a:rPr>
              <a:t>Each </a:t>
            </a:r>
            <a:r>
              <a:rPr sz="2400" spc="-5" dirty="0">
                <a:latin typeface="Calibri"/>
                <a:cs typeface="Calibri"/>
              </a:rPr>
              <a:t>queue </a:t>
            </a:r>
            <a:r>
              <a:rPr sz="2400" dirty="0">
                <a:latin typeface="Calibri"/>
                <a:cs typeface="Calibri"/>
              </a:rPr>
              <a:t>is also </a:t>
            </a:r>
            <a:r>
              <a:rPr sz="2400" spc="-5" dirty="0">
                <a:latin typeface="Calibri"/>
                <a:cs typeface="Calibri"/>
              </a:rPr>
              <a:t>assigned </a:t>
            </a:r>
            <a:r>
              <a:rPr sz="2400" dirty="0">
                <a:latin typeface="Calibri"/>
                <a:cs typeface="Calibri"/>
              </a:rPr>
              <a:t>a </a:t>
            </a:r>
            <a:r>
              <a:rPr sz="2400" spc="-5" dirty="0">
                <a:latin typeface="Calibri"/>
                <a:cs typeface="Calibri"/>
              </a:rPr>
              <a:t>guaranteed</a:t>
            </a:r>
            <a:r>
              <a:rPr sz="2400" spc="-50" dirty="0">
                <a:latin typeface="Calibri"/>
                <a:cs typeface="Calibri"/>
              </a:rPr>
              <a:t> </a:t>
            </a:r>
            <a:r>
              <a:rPr sz="2400" spc="-5" dirty="0">
                <a:latin typeface="Calibri"/>
                <a:cs typeface="Calibri"/>
              </a:rPr>
              <a:t>capacity.</a:t>
            </a:r>
            <a:endParaRPr sz="2400" dirty="0">
              <a:latin typeface="Calibri"/>
              <a:cs typeface="Calibri"/>
            </a:endParaRPr>
          </a:p>
          <a:p>
            <a:pPr marL="709930" marR="36830" lvl="1" indent="-228600">
              <a:lnSpc>
                <a:spcPct val="69900"/>
              </a:lnSpc>
              <a:spcBef>
                <a:spcPts val="645"/>
              </a:spcBef>
              <a:buFont typeface="Arial"/>
              <a:buChar char="•"/>
              <a:tabLst>
                <a:tab pos="709930" algn="l"/>
                <a:tab pos="710565" algn="l"/>
              </a:tabLst>
            </a:pPr>
            <a:r>
              <a:rPr sz="2400" spc="-5" dirty="0">
                <a:latin typeface="Calibri"/>
                <a:cs typeface="Calibri"/>
              </a:rPr>
              <a:t>The Capacity Scheduler gives </a:t>
            </a:r>
            <a:r>
              <a:rPr sz="2400" dirty="0">
                <a:latin typeface="Calibri"/>
                <a:cs typeface="Calibri"/>
              </a:rPr>
              <a:t>each </a:t>
            </a:r>
            <a:r>
              <a:rPr sz="2400" spc="-5" dirty="0">
                <a:latin typeface="Calibri"/>
                <a:cs typeface="Calibri"/>
              </a:rPr>
              <a:t>queue its capacity </a:t>
            </a:r>
            <a:r>
              <a:rPr sz="2400" dirty="0">
                <a:latin typeface="Calibri"/>
                <a:cs typeface="Calibri"/>
              </a:rPr>
              <a:t>when it </a:t>
            </a:r>
            <a:r>
              <a:rPr sz="2400" spc="-5" dirty="0">
                <a:latin typeface="Calibri"/>
                <a:cs typeface="Calibri"/>
              </a:rPr>
              <a:t>contains jobs, </a:t>
            </a:r>
            <a:r>
              <a:rPr sz="2400" dirty="0">
                <a:latin typeface="Calibri"/>
                <a:cs typeface="Calibri"/>
              </a:rPr>
              <a:t>and  </a:t>
            </a:r>
            <a:r>
              <a:rPr sz="2400" spc="-5" dirty="0">
                <a:latin typeface="Calibri"/>
                <a:cs typeface="Calibri"/>
              </a:rPr>
              <a:t>shares any unused capacity between the queues. Within </a:t>
            </a:r>
            <a:r>
              <a:rPr sz="2400" dirty="0">
                <a:latin typeface="Calibri"/>
                <a:cs typeface="Calibri"/>
              </a:rPr>
              <a:t>each </a:t>
            </a:r>
            <a:r>
              <a:rPr sz="2400" spc="-5" dirty="0">
                <a:latin typeface="Calibri"/>
                <a:cs typeface="Calibri"/>
              </a:rPr>
              <a:t>queue </a:t>
            </a:r>
            <a:r>
              <a:rPr sz="2400" spc="-10" dirty="0">
                <a:latin typeface="Calibri"/>
                <a:cs typeface="Calibri"/>
              </a:rPr>
              <a:t>FIFO </a:t>
            </a:r>
            <a:r>
              <a:rPr sz="2400" spc="-5" dirty="0">
                <a:latin typeface="Calibri"/>
                <a:cs typeface="Calibri"/>
              </a:rPr>
              <a:t>scheduling  with priority </a:t>
            </a:r>
            <a:r>
              <a:rPr sz="2400" dirty="0">
                <a:latin typeface="Calibri"/>
                <a:cs typeface="Calibri"/>
              </a:rPr>
              <a:t>is</a:t>
            </a:r>
            <a:r>
              <a:rPr sz="2400" spc="-25" dirty="0">
                <a:latin typeface="Calibri"/>
                <a:cs typeface="Calibri"/>
              </a:rPr>
              <a:t> </a:t>
            </a:r>
            <a:r>
              <a:rPr sz="2400" spc="-5" dirty="0">
                <a:latin typeface="Calibri"/>
                <a:cs typeface="Calibri"/>
              </a:rPr>
              <a:t>used.</a:t>
            </a:r>
            <a:endParaRPr sz="2400" dirty="0">
              <a:latin typeface="Calibri"/>
              <a:cs typeface="Calibri"/>
            </a:endParaRPr>
          </a:p>
          <a:p>
            <a:pPr marL="252729" indent="-228600">
              <a:lnSpc>
                <a:spcPts val="2970"/>
              </a:lnSpc>
              <a:spcBef>
                <a:spcPts val="60"/>
              </a:spcBef>
              <a:buFont typeface="Arial"/>
              <a:buChar char="•"/>
              <a:tabLst>
                <a:tab pos="253365" algn="l"/>
              </a:tabLst>
            </a:pPr>
            <a:r>
              <a:rPr sz="2400" spc="-15" dirty="0"/>
              <a:t>Fairness</a:t>
            </a:r>
          </a:p>
          <a:p>
            <a:pPr marL="709930" marR="5080" lvl="1" indent="-228600">
              <a:lnSpc>
                <a:spcPct val="69900"/>
              </a:lnSpc>
              <a:spcBef>
                <a:spcPts val="650"/>
              </a:spcBef>
              <a:buFont typeface="Arial"/>
              <a:buChar char="•"/>
              <a:tabLst>
                <a:tab pos="709930" algn="l"/>
                <a:tab pos="710565" algn="l"/>
              </a:tabLst>
            </a:pPr>
            <a:r>
              <a:rPr sz="2400" spc="-15" dirty="0">
                <a:latin typeface="Calibri"/>
                <a:cs typeface="Calibri"/>
              </a:rPr>
              <a:t>For </a:t>
            </a:r>
            <a:r>
              <a:rPr sz="2400" spc="-5" dirty="0">
                <a:latin typeface="Calibri"/>
                <a:cs typeface="Calibri"/>
              </a:rPr>
              <a:t>fairness, </a:t>
            </a:r>
            <a:r>
              <a:rPr sz="2400" dirty="0">
                <a:latin typeface="Calibri"/>
                <a:cs typeface="Calibri"/>
              </a:rPr>
              <a:t>it is </a:t>
            </a:r>
            <a:r>
              <a:rPr sz="2400" spc="-5" dirty="0">
                <a:latin typeface="Calibri"/>
                <a:cs typeface="Calibri"/>
              </a:rPr>
              <a:t>possible to place </a:t>
            </a:r>
            <a:r>
              <a:rPr sz="2400" dirty="0">
                <a:latin typeface="Calibri"/>
                <a:cs typeface="Calibri"/>
              </a:rPr>
              <a:t>a </a:t>
            </a:r>
            <a:r>
              <a:rPr sz="2400" spc="-5" dirty="0">
                <a:latin typeface="Calibri"/>
                <a:cs typeface="Calibri"/>
              </a:rPr>
              <a:t>limit </a:t>
            </a:r>
            <a:r>
              <a:rPr sz="2400" dirty="0">
                <a:latin typeface="Calibri"/>
                <a:cs typeface="Calibri"/>
              </a:rPr>
              <a:t>on </a:t>
            </a:r>
            <a:r>
              <a:rPr sz="2400" spc="-5" dirty="0">
                <a:latin typeface="Calibri"/>
                <a:cs typeface="Calibri"/>
              </a:rPr>
              <a:t>the percentage of running tasks per user,  </a:t>
            </a:r>
            <a:r>
              <a:rPr sz="2400" dirty="0">
                <a:latin typeface="Calibri"/>
                <a:cs typeface="Calibri"/>
              </a:rPr>
              <a:t>so </a:t>
            </a:r>
            <a:r>
              <a:rPr sz="2400" spc="-5" dirty="0">
                <a:latin typeface="Calibri"/>
                <a:cs typeface="Calibri"/>
              </a:rPr>
              <a:t>that users share </a:t>
            </a:r>
            <a:r>
              <a:rPr sz="2400" dirty="0">
                <a:latin typeface="Calibri"/>
                <a:cs typeface="Calibri"/>
              </a:rPr>
              <a:t>a </a:t>
            </a:r>
            <a:r>
              <a:rPr sz="2400" spc="-5" dirty="0">
                <a:latin typeface="Calibri"/>
                <a:cs typeface="Calibri"/>
              </a:rPr>
              <a:t>cluster</a:t>
            </a:r>
            <a:r>
              <a:rPr sz="2400" spc="-45" dirty="0">
                <a:latin typeface="Calibri"/>
                <a:cs typeface="Calibri"/>
              </a:rPr>
              <a:t> </a:t>
            </a:r>
            <a:r>
              <a:rPr sz="2400" spc="-5" dirty="0">
                <a:latin typeface="Calibri"/>
                <a:cs typeface="Calibri"/>
              </a:rPr>
              <a:t>equally.</a:t>
            </a:r>
            <a:endParaRPr sz="2400" dirty="0">
              <a:latin typeface="Calibri"/>
              <a:cs typeface="Calibri"/>
            </a:endParaRPr>
          </a:p>
          <a:p>
            <a:pPr marL="709930" marR="324485" lvl="1" indent="-228600">
              <a:lnSpc>
                <a:spcPct val="69900"/>
              </a:lnSpc>
              <a:spcBef>
                <a:spcPts val="500"/>
              </a:spcBef>
              <a:buFont typeface="Arial"/>
              <a:buChar char="•"/>
              <a:tabLst>
                <a:tab pos="709930" algn="l"/>
                <a:tab pos="710565" algn="l"/>
              </a:tabLst>
            </a:pPr>
            <a:r>
              <a:rPr sz="2400" spc="5" dirty="0">
                <a:latin typeface="Calibri"/>
                <a:cs typeface="Calibri"/>
              </a:rPr>
              <a:t>A </a:t>
            </a:r>
            <a:r>
              <a:rPr sz="2400" dirty="0">
                <a:latin typeface="Calibri"/>
                <a:cs typeface="Calibri"/>
              </a:rPr>
              <a:t>wait </a:t>
            </a:r>
            <a:r>
              <a:rPr sz="2400" spc="-5" dirty="0">
                <a:latin typeface="Calibri"/>
                <a:cs typeface="Calibri"/>
              </a:rPr>
              <a:t>time for </a:t>
            </a:r>
            <a:r>
              <a:rPr sz="2400" dirty="0">
                <a:latin typeface="Calibri"/>
                <a:cs typeface="Calibri"/>
              </a:rPr>
              <a:t>each </a:t>
            </a:r>
            <a:r>
              <a:rPr sz="2400" spc="-5" dirty="0">
                <a:latin typeface="Calibri"/>
                <a:cs typeface="Calibri"/>
              </a:rPr>
              <a:t>queue </a:t>
            </a:r>
            <a:r>
              <a:rPr sz="2400" dirty="0">
                <a:latin typeface="Calibri"/>
                <a:cs typeface="Calibri"/>
              </a:rPr>
              <a:t>can be </a:t>
            </a:r>
            <a:r>
              <a:rPr sz="2400" spc="-5" dirty="0">
                <a:latin typeface="Calibri"/>
                <a:cs typeface="Calibri"/>
              </a:rPr>
              <a:t>configured. When </a:t>
            </a:r>
            <a:r>
              <a:rPr sz="2400" dirty="0">
                <a:latin typeface="Calibri"/>
                <a:cs typeface="Calibri"/>
              </a:rPr>
              <a:t>a </a:t>
            </a:r>
            <a:r>
              <a:rPr sz="2400" spc="-5" dirty="0">
                <a:latin typeface="Calibri"/>
                <a:cs typeface="Calibri"/>
              </a:rPr>
              <a:t>queue </a:t>
            </a:r>
            <a:r>
              <a:rPr sz="2400" dirty="0">
                <a:latin typeface="Calibri"/>
                <a:cs typeface="Calibri"/>
              </a:rPr>
              <a:t>is </a:t>
            </a:r>
            <a:r>
              <a:rPr sz="2400" spc="-5" dirty="0">
                <a:latin typeface="Calibri"/>
                <a:cs typeface="Calibri"/>
              </a:rPr>
              <a:t>not scheduled for  more than the </a:t>
            </a:r>
            <a:r>
              <a:rPr sz="2400" dirty="0">
                <a:latin typeface="Calibri"/>
                <a:cs typeface="Calibri"/>
              </a:rPr>
              <a:t>wait </a:t>
            </a:r>
            <a:r>
              <a:rPr sz="2400" spc="-5" dirty="0">
                <a:latin typeface="Calibri"/>
                <a:cs typeface="Calibri"/>
              </a:rPr>
              <a:t>time, </a:t>
            </a:r>
            <a:r>
              <a:rPr sz="2400" dirty="0">
                <a:latin typeface="Calibri"/>
                <a:cs typeface="Calibri"/>
              </a:rPr>
              <a:t>it can </a:t>
            </a:r>
            <a:r>
              <a:rPr sz="2400" spc="-5" dirty="0">
                <a:latin typeface="Calibri"/>
                <a:cs typeface="Calibri"/>
              </a:rPr>
              <a:t>preempt tasks of other queues to get its fair share.</a:t>
            </a:r>
            <a:endParaRPr sz="2400" dirty="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Capacity Scheduler</a:t>
            </a:r>
            <a:endParaRPr lang="en-US" sz="2400" b="1" dirty="0">
              <a:solidFill>
                <a:srgbClr val="F79646">
                  <a:lumMod val="75000"/>
                </a:srgbClr>
              </a:solidFill>
            </a:endParaRPr>
          </a:p>
        </p:txBody>
      </p:sp>
      <p:sp>
        <p:nvSpPr>
          <p:cNvPr id="8" name="Rectangle 7">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46167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3677920" cy="694690"/>
          </a:xfrm>
          <a:prstGeom prst="rect">
            <a:avLst/>
          </a:prstGeom>
        </p:spPr>
        <p:txBody>
          <a:bodyPr vert="horz" wrap="square" lIns="0" tIns="11430" rIns="0" bIns="0" rtlCol="0">
            <a:spAutoFit/>
          </a:bodyPr>
          <a:lstStyle/>
          <a:p>
            <a:pPr marL="12700">
              <a:lnSpc>
                <a:spcPct val="100000"/>
              </a:lnSpc>
              <a:spcBef>
                <a:spcPts val="90"/>
              </a:spcBef>
            </a:pPr>
            <a:r>
              <a:rPr spc="-5" dirty="0"/>
              <a:t>Further</a:t>
            </a:r>
            <a:r>
              <a:rPr spc="-65" dirty="0"/>
              <a:t> </a:t>
            </a:r>
            <a:r>
              <a:rPr spc="-5" dirty="0"/>
              <a:t>Reading</a:t>
            </a:r>
          </a:p>
        </p:txBody>
      </p:sp>
      <p:sp>
        <p:nvSpPr>
          <p:cNvPr id="3" name="object 3"/>
          <p:cNvSpPr txBox="1"/>
          <p:nvPr/>
        </p:nvSpPr>
        <p:spPr>
          <a:xfrm>
            <a:off x="916939" y="1733041"/>
            <a:ext cx="4550410" cy="433705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0665" algn="l"/>
                <a:tab pos="241300" algn="l"/>
              </a:tabLst>
            </a:pPr>
            <a:r>
              <a:rPr sz="1700" spc="-5" dirty="0">
                <a:latin typeface="Calibri"/>
                <a:cs typeface="Calibri"/>
              </a:rPr>
              <a:t>Apache Hadoop,</a:t>
            </a:r>
            <a:r>
              <a:rPr sz="1700" dirty="0">
                <a:latin typeface="Calibri"/>
                <a:cs typeface="Calibri"/>
              </a:rPr>
              <a:t> </a:t>
            </a:r>
            <a:r>
              <a:rPr sz="1700" spc="-5" dirty="0">
                <a:latin typeface="Calibri"/>
                <a:cs typeface="Calibri"/>
                <a:hlinkClick r:id="rId2"/>
              </a:rPr>
              <a:t>http://hadoop.apache.org</a:t>
            </a:r>
            <a:endParaRPr sz="1700">
              <a:latin typeface="Calibri"/>
              <a:cs typeface="Calibri"/>
            </a:endParaRPr>
          </a:p>
          <a:p>
            <a:pPr marL="241300" indent="-228600">
              <a:lnSpc>
                <a:spcPct val="100000"/>
              </a:lnSpc>
              <a:spcBef>
                <a:spcPts val="385"/>
              </a:spcBef>
              <a:buFont typeface="Arial"/>
              <a:buChar char="•"/>
              <a:tabLst>
                <a:tab pos="240665" algn="l"/>
                <a:tab pos="241300" algn="l"/>
              </a:tabLst>
            </a:pPr>
            <a:r>
              <a:rPr sz="1700" spc="-5" dirty="0">
                <a:latin typeface="Calibri"/>
                <a:cs typeface="Calibri"/>
              </a:rPr>
              <a:t>Apache Hive, </a:t>
            </a:r>
            <a:r>
              <a:rPr sz="1700" spc="-5" dirty="0">
                <a:latin typeface="Calibri"/>
                <a:cs typeface="Calibri"/>
                <a:hlinkClick r:id="rId3"/>
              </a:rPr>
              <a:t>http://hive.apache.org</a:t>
            </a:r>
            <a:endParaRPr sz="1700">
              <a:latin typeface="Calibri"/>
              <a:cs typeface="Calibri"/>
            </a:endParaRPr>
          </a:p>
          <a:p>
            <a:pPr marL="241300" indent="-228600">
              <a:lnSpc>
                <a:spcPct val="100000"/>
              </a:lnSpc>
              <a:spcBef>
                <a:spcPts val="385"/>
              </a:spcBef>
              <a:buFont typeface="Arial"/>
              <a:buChar char="•"/>
              <a:tabLst>
                <a:tab pos="240665" algn="l"/>
                <a:tab pos="241300" algn="l"/>
              </a:tabLst>
            </a:pPr>
            <a:r>
              <a:rPr sz="1700" spc="-5" dirty="0">
                <a:latin typeface="Calibri"/>
                <a:cs typeface="Calibri"/>
              </a:rPr>
              <a:t>Apache HBase, </a:t>
            </a:r>
            <a:r>
              <a:rPr sz="1700" spc="-5" dirty="0">
                <a:latin typeface="Calibri"/>
                <a:cs typeface="Calibri"/>
                <a:hlinkClick r:id="rId4"/>
              </a:rPr>
              <a:t>http://hbase.apache.org</a:t>
            </a:r>
            <a:endParaRPr sz="1700">
              <a:latin typeface="Calibri"/>
              <a:cs typeface="Calibri"/>
            </a:endParaRPr>
          </a:p>
          <a:p>
            <a:pPr marL="241300" indent="-228600">
              <a:lnSpc>
                <a:spcPct val="100000"/>
              </a:lnSpc>
              <a:spcBef>
                <a:spcPts val="385"/>
              </a:spcBef>
              <a:buFont typeface="Arial"/>
              <a:buChar char="•"/>
              <a:tabLst>
                <a:tab pos="240665" algn="l"/>
                <a:tab pos="241300" algn="l"/>
              </a:tabLst>
            </a:pPr>
            <a:r>
              <a:rPr sz="1700" spc="-5" dirty="0">
                <a:latin typeface="Calibri"/>
                <a:cs typeface="Calibri"/>
              </a:rPr>
              <a:t>Apache Chukwa,</a:t>
            </a:r>
            <a:r>
              <a:rPr sz="1700" dirty="0">
                <a:latin typeface="Calibri"/>
                <a:cs typeface="Calibri"/>
              </a:rPr>
              <a:t> </a:t>
            </a:r>
            <a:r>
              <a:rPr sz="1700" spc="-5" dirty="0">
                <a:latin typeface="Calibri"/>
                <a:cs typeface="Calibri"/>
                <a:hlinkClick r:id="rId5"/>
              </a:rPr>
              <a:t>http://chukwa.apache.org</a:t>
            </a:r>
            <a:endParaRPr sz="1700">
              <a:latin typeface="Calibri"/>
              <a:cs typeface="Calibri"/>
            </a:endParaRPr>
          </a:p>
          <a:p>
            <a:pPr marL="241300" indent="-228600">
              <a:lnSpc>
                <a:spcPct val="100000"/>
              </a:lnSpc>
              <a:spcBef>
                <a:spcPts val="385"/>
              </a:spcBef>
              <a:buFont typeface="Arial"/>
              <a:buChar char="•"/>
              <a:tabLst>
                <a:tab pos="240665" algn="l"/>
                <a:tab pos="241300" algn="l"/>
              </a:tabLst>
            </a:pPr>
            <a:r>
              <a:rPr sz="1700" spc="-5" dirty="0">
                <a:latin typeface="Calibri"/>
                <a:cs typeface="Calibri"/>
              </a:rPr>
              <a:t>Apache Flume, </a:t>
            </a:r>
            <a:r>
              <a:rPr sz="1700" spc="-5" dirty="0">
                <a:latin typeface="Calibri"/>
                <a:cs typeface="Calibri"/>
                <a:hlinkClick r:id="rId6"/>
              </a:rPr>
              <a:t>http://flume.apache.org</a:t>
            </a:r>
            <a:endParaRPr sz="1700">
              <a:latin typeface="Calibri"/>
              <a:cs typeface="Calibri"/>
            </a:endParaRPr>
          </a:p>
          <a:p>
            <a:pPr marL="241300" indent="-228600">
              <a:lnSpc>
                <a:spcPct val="100000"/>
              </a:lnSpc>
              <a:spcBef>
                <a:spcPts val="385"/>
              </a:spcBef>
              <a:buFont typeface="Arial"/>
              <a:buChar char="•"/>
              <a:tabLst>
                <a:tab pos="240665" algn="l"/>
                <a:tab pos="241300" algn="l"/>
              </a:tabLst>
            </a:pPr>
            <a:r>
              <a:rPr sz="1700" spc="-5" dirty="0">
                <a:latin typeface="Calibri"/>
                <a:cs typeface="Calibri"/>
              </a:rPr>
              <a:t>Apache Zookeeper,</a:t>
            </a:r>
            <a:r>
              <a:rPr sz="1700" spc="20" dirty="0">
                <a:latin typeface="Calibri"/>
                <a:cs typeface="Calibri"/>
              </a:rPr>
              <a:t> </a:t>
            </a:r>
            <a:r>
              <a:rPr sz="1700" spc="-5" dirty="0">
                <a:latin typeface="Calibri"/>
                <a:cs typeface="Calibri"/>
                <a:hlinkClick r:id="rId7"/>
              </a:rPr>
              <a:t>http://zookeeper.apache.org</a:t>
            </a:r>
            <a:endParaRPr sz="1700">
              <a:latin typeface="Calibri"/>
              <a:cs typeface="Calibri"/>
            </a:endParaRPr>
          </a:p>
          <a:p>
            <a:pPr marL="241300" indent="-228600">
              <a:lnSpc>
                <a:spcPct val="100000"/>
              </a:lnSpc>
              <a:spcBef>
                <a:spcPts val="390"/>
              </a:spcBef>
              <a:buFont typeface="Arial"/>
              <a:buChar char="•"/>
              <a:tabLst>
                <a:tab pos="240665" algn="l"/>
                <a:tab pos="241300" algn="l"/>
              </a:tabLst>
            </a:pPr>
            <a:r>
              <a:rPr sz="1700" spc="-5" dirty="0">
                <a:latin typeface="Calibri"/>
                <a:cs typeface="Calibri"/>
              </a:rPr>
              <a:t>Apache </a:t>
            </a:r>
            <a:r>
              <a:rPr sz="1700" spc="-10" dirty="0">
                <a:latin typeface="Calibri"/>
                <a:cs typeface="Calibri"/>
              </a:rPr>
              <a:t>Avro,</a:t>
            </a:r>
            <a:r>
              <a:rPr sz="1700" spc="-5" dirty="0">
                <a:latin typeface="Calibri"/>
                <a:cs typeface="Calibri"/>
              </a:rPr>
              <a:t> </a:t>
            </a:r>
            <a:r>
              <a:rPr sz="1700" spc="-5" dirty="0">
                <a:latin typeface="Calibri"/>
                <a:cs typeface="Calibri"/>
                <a:hlinkClick r:id="rId8"/>
              </a:rPr>
              <a:t>http://avro.apache.org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Oozie, </a:t>
            </a:r>
            <a:r>
              <a:rPr sz="1700" spc="-5" dirty="0">
                <a:latin typeface="Calibri"/>
                <a:cs typeface="Calibri"/>
                <a:hlinkClick r:id="rId9"/>
              </a:rPr>
              <a:t>http://oozie.apache.org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Storm,</a:t>
            </a:r>
            <a:r>
              <a:rPr sz="1700" dirty="0">
                <a:latin typeface="Calibri"/>
                <a:cs typeface="Calibri"/>
              </a:rPr>
              <a:t> </a:t>
            </a:r>
            <a:r>
              <a:rPr sz="1700" spc="-5" dirty="0">
                <a:latin typeface="Calibri"/>
                <a:cs typeface="Calibri"/>
                <a:hlinkClick r:id="rId10"/>
              </a:rPr>
              <a:t>http://storm-project.net</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Tez,</a:t>
            </a:r>
            <a:r>
              <a:rPr sz="1700" dirty="0">
                <a:latin typeface="Calibri"/>
                <a:cs typeface="Calibri"/>
              </a:rPr>
              <a:t> </a:t>
            </a:r>
            <a:r>
              <a:rPr sz="1700" spc="-5" dirty="0">
                <a:latin typeface="Calibri"/>
                <a:cs typeface="Calibri"/>
                <a:hlinkClick r:id="rId11"/>
              </a:rPr>
              <a:t>http://tez.incubator.apache.org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Cassandra,</a:t>
            </a:r>
            <a:r>
              <a:rPr sz="1700" spc="10" dirty="0">
                <a:latin typeface="Calibri"/>
                <a:cs typeface="Calibri"/>
              </a:rPr>
              <a:t> </a:t>
            </a:r>
            <a:r>
              <a:rPr sz="1700" spc="-5" dirty="0">
                <a:latin typeface="Calibri"/>
                <a:cs typeface="Calibri"/>
                <a:hlinkClick r:id="rId12"/>
              </a:rPr>
              <a:t>http://cassandra.apache.org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Mahout,</a:t>
            </a:r>
            <a:r>
              <a:rPr sz="1700" dirty="0">
                <a:latin typeface="Calibri"/>
                <a:cs typeface="Calibri"/>
              </a:rPr>
              <a:t> </a:t>
            </a:r>
            <a:r>
              <a:rPr sz="1700" spc="-5" dirty="0">
                <a:latin typeface="Calibri"/>
                <a:cs typeface="Calibri"/>
                <a:hlinkClick r:id="rId13"/>
              </a:rPr>
              <a:t>http://mahout.apache.org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Pig, </a:t>
            </a:r>
            <a:r>
              <a:rPr sz="1700" spc="-5" dirty="0">
                <a:latin typeface="Calibri"/>
                <a:cs typeface="Calibri"/>
                <a:hlinkClick r:id="rId14"/>
              </a:rPr>
              <a:t>http://pig.apache.org</a:t>
            </a:r>
            <a:endParaRPr sz="1700">
              <a:latin typeface="Calibri"/>
              <a:cs typeface="Calibri"/>
            </a:endParaRPr>
          </a:p>
          <a:p>
            <a:pPr marL="241300" indent="-228600">
              <a:lnSpc>
                <a:spcPct val="100000"/>
              </a:lnSpc>
              <a:spcBef>
                <a:spcPts val="384"/>
              </a:spcBef>
              <a:buFont typeface="Arial"/>
              <a:buChar char="•"/>
              <a:tabLst>
                <a:tab pos="240665" algn="l"/>
                <a:tab pos="241300" algn="l"/>
              </a:tabLst>
            </a:pPr>
            <a:r>
              <a:rPr sz="1700" spc="-5" dirty="0">
                <a:latin typeface="Calibri"/>
                <a:cs typeface="Calibri"/>
              </a:rPr>
              <a:t>Apache Sqoop, </a:t>
            </a:r>
            <a:r>
              <a:rPr sz="1700" spc="-5" dirty="0">
                <a:latin typeface="Calibri"/>
                <a:cs typeface="Calibri"/>
                <a:hlinkClick r:id="rId15"/>
              </a:rPr>
              <a:t>http://sqoop.apache.org</a:t>
            </a:r>
            <a:endParaRPr sz="170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16"/>
              </a:rPr>
              <a:t>http://www.internet-of-things-book.com</a:t>
            </a:r>
            <a:endParaRPr sz="1200">
              <a:latin typeface="Arial"/>
              <a:cs typeface="Arial"/>
            </a:endParaRPr>
          </a:p>
        </p:txBody>
      </p:sp>
    </p:spTree>
    <p:extLst>
      <p:ext uri="{BB962C8B-B14F-4D97-AF65-F5344CB8AC3E}">
        <p14:creationId xmlns:p14="http://schemas.microsoft.com/office/powerpoint/2010/main" val="415034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rashmabm@pes.edu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smtClean="0"/>
              <a:t>Rashma.B.M</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333737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dirty="0">
                <a:solidFill>
                  <a:schemeClr val="accent2">
                    <a:lumMod val="75000"/>
                  </a:schemeClr>
                </a:solidFill>
              </a:rPr>
              <a:t>Designing of </a:t>
            </a:r>
            <a:r>
              <a:rPr lang="en-US" sz="3600" b="1" dirty="0" err="1">
                <a:solidFill>
                  <a:schemeClr val="accent2">
                    <a:lumMod val="75000"/>
                  </a:schemeClr>
                </a:solidFill>
              </a:rPr>
              <a:t>IoT</a:t>
            </a:r>
            <a:r>
              <a:rPr lang="en-US" sz="3600" b="1" dirty="0">
                <a:solidFill>
                  <a:schemeClr val="accent2">
                    <a:lumMod val="75000"/>
                  </a:schemeClr>
                </a:solidFill>
              </a:rPr>
              <a:t> Solutions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err="1">
                <a:solidFill>
                  <a:schemeClr val="accent1">
                    <a:lumMod val="75000"/>
                  </a:schemeClr>
                </a:solidFill>
              </a:rPr>
              <a:t>IoT</a:t>
            </a:r>
            <a:r>
              <a:rPr lang="en-IN" sz="3600" b="1" dirty="0">
                <a:solidFill>
                  <a:schemeClr val="accent1">
                    <a:lumMod val="75000"/>
                  </a:schemeClr>
                </a:solidFill>
              </a:rPr>
              <a:t> Physical Servers &amp; cloud offering </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smtClean="0"/>
              <a:t>Rashma.B.M</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14462" y="1556238"/>
            <a:ext cx="7905283" cy="4686300"/>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a:t>Madisetti, </a:t>
            </a:r>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Apache </a:t>
            </a:r>
            <a:r>
              <a:rPr lang="en-US" sz="2400" b="1" spc="-1" dirty="0" err="1" smtClean="0">
                <a:solidFill>
                  <a:srgbClr val="F79646">
                    <a:lumMod val="75000"/>
                  </a:srgbClr>
                </a:solidFill>
              </a:rPr>
              <a:t>Hadoop</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50491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Apache </a:t>
            </a:r>
            <a:r>
              <a:rPr lang="en-US" sz="2400" b="1" spc="-1" dirty="0" err="1" smtClean="0">
                <a:solidFill>
                  <a:srgbClr val="F79646">
                    <a:lumMod val="75000"/>
                  </a:srgbClr>
                </a:solidFill>
              </a:rPr>
              <a:t>Hadoop</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11" name="object 3"/>
          <p:cNvSpPr txBox="1"/>
          <p:nvPr/>
        </p:nvSpPr>
        <p:spPr>
          <a:xfrm>
            <a:off x="614461" y="1675129"/>
            <a:ext cx="8722970" cy="4921604"/>
          </a:xfrm>
          <a:prstGeom prst="rect">
            <a:avLst/>
          </a:prstGeom>
        </p:spPr>
        <p:txBody>
          <a:bodyPr vert="horz" wrap="square" lIns="0" tIns="82550" rIns="0" bIns="0" rtlCol="0">
            <a:spAutoFit/>
          </a:bodyPr>
          <a:lstStyle/>
          <a:p>
            <a:pPr marL="241300" marR="130175" indent="-228600">
              <a:lnSpc>
                <a:spcPct val="70000"/>
              </a:lnSpc>
              <a:spcBef>
                <a:spcPts val="650"/>
              </a:spcBef>
              <a:buFont typeface="Arial"/>
              <a:buChar char="•"/>
              <a:tabLst>
                <a:tab pos="240665" algn="l"/>
                <a:tab pos="241300" algn="l"/>
              </a:tabLst>
            </a:pPr>
            <a:r>
              <a:rPr sz="2000" spc="5" dirty="0">
                <a:latin typeface="Calibri"/>
                <a:cs typeface="Calibri"/>
              </a:rPr>
              <a:t>A </a:t>
            </a:r>
            <a:r>
              <a:rPr sz="2000" spc="-5" dirty="0">
                <a:latin typeface="Calibri"/>
                <a:cs typeface="Calibri"/>
              </a:rPr>
              <a:t>Hadoop cluster comprises of </a:t>
            </a:r>
            <a:r>
              <a:rPr sz="2000" dirty="0">
                <a:latin typeface="Calibri"/>
                <a:cs typeface="Calibri"/>
              </a:rPr>
              <a:t>a </a:t>
            </a:r>
            <a:r>
              <a:rPr sz="2000" spc="-5" dirty="0">
                <a:latin typeface="Calibri"/>
                <a:cs typeface="Calibri"/>
              </a:rPr>
              <a:t>Master node, backup </a:t>
            </a:r>
            <a:r>
              <a:rPr sz="2000" dirty="0">
                <a:latin typeface="Calibri"/>
                <a:cs typeface="Calibri"/>
              </a:rPr>
              <a:t>node and a </a:t>
            </a:r>
            <a:r>
              <a:rPr sz="2000" spc="-5" dirty="0">
                <a:latin typeface="Calibri"/>
                <a:cs typeface="Calibri"/>
              </a:rPr>
              <a:t>number  of slave</a:t>
            </a:r>
            <a:r>
              <a:rPr sz="2000" spc="-10" dirty="0">
                <a:latin typeface="Calibri"/>
                <a:cs typeface="Calibri"/>
              </a:rPr>
              <a:t> </a:t>
            </a:r>
            <a:r>
              <a:rPr sz="2000" spc="-5" dirty="0">
                <a:latin typeface="Calibri"/>
                <a:cs typeface="Calibri"/>
              </a:rPr>
              <a:t>nodes.</a:t>
            </a:r>
            <a:endParaRPr sz="2000" dirty="0">
              <a:latin typeface="Calibri"/>
              <a:cs typeface="Calibri"/>
            </a:endParaRPr>
          </a:p>
          <a:p>
            <a:pPr marL="241300" marR="299085" indent="-228600">
              <a:lnSpc>
                <a:spcPct val="70000"/>
              </a:lnSpc>
              <a:spcBef>
                <a:spcPts val="1000"/>
              </a:spcBef>
              <a:buFont typeface="Arial"/>
              <a:buChar char="•"/>
              <a:tabLst>
                <a:tab pos="240665" algn="l"/>
                <a:tab pos="241300" algn="l"/>
              </a:tabLst>
            </a:pPr>
            <a:r>
              <a:rPr sz="2000" dirty="0">
                <a:latin typeface="Calibri"/>
                <a:cs typeface="Calibri"/>
              </a:rPr>
              <a:t>The </a:t>
            </a:r>
            <a:r>
              <a:rPr sz="2000" spc="-5" dirty="0">
                <a:latin typeface="Calibri"/>
                <a:cs typeface="Calibri"/>
              </a:rPr>
              <a:t>master </a:t>
            </a:r>
            <a:r>
              <a:rPr sz="2000" dirty="0">
                <a:latin typeface="Calibri"/>
                <a:cs typeface="Calibri"/>
              </a:rPr>
              <a:t>node runs </a:t>
            </a:r>
            <a:r>
              <a:rPr sz="2000" spc="-5" dirty="0">
                <a:latin typeface="Calibri"/>
                <a:cs typeface="Calibri"/>
              </a:rPr>
              <a:t>the NameNode </a:t>
            </a:r>
            <a:r>
              <a:rPr sz="2000" dirty="0">
                <a:latin typeface="Calibri"/>
                <a:cs typeface="Calibri"/>
              </a:rPr>
              <a:t>and </a:t>
            </a:r>
            <a:r>
              <a:rPr sz="2000" spc="-5" dirty="0">
                <a:latin typeface="Calibri"/>
                <a:cs typeface="Calibri"/>
              </a:rPr>
              <a:t>JobTracker processes </a:t>
            </a:r>
            <a:r>
              <a:rPr sz="2000" dirty="0">
                <a:latin typeface="Calibri"/>
                <a:cs typeface="Calibri"/>
              </a:rPr>
              <a:t>and </a:t>
            </a:r>
            <a:r>
              <a:rPr sz="2000" spc="-5" dirty="0">
                <a:latin typeface="Calibri"/>
                <a:cs typeface="Calibri"/>
              </a:rPr>
              <a:t>the  slave nodes </a:t>
            </a:r>
            <a:r>
              <a:rPr sz="2000" dirty="0">
                <a:latin typeface="Calibri"/>
                <a:cs typeface="Calibri"/>
              </a:rPr>
              <a:t>run </a:t>
            </a:r>
            <a:r>
              <a:rPr sz="2000" spc="-5" dirty="0">
                <a:latin typeface="Calibri"/>
                <a:cs typeface="Calibri"/>
              </a:rPr>
              <a:t>the DataNode </a:t>
            </a:r>
            <a:r>
              <a:rPr sz="2000" dirty="0">
                <a:latin typeface="Calibri"/>
                <a:cs typeface="Calibri"/>
              </a:rPr>
              <a:t>and </a:t>
            </a:r>
            <a:r>
              <a:rPr sz="2000" spc="-5" dirty="0">
                <a:latin typeface="Calibri"/>
                <a:cs typeface="Calibri"/>
              </a:rPr>
              <a:t>TaskTracker components of</a:t>
            </a:r>
            <a:r>
              <a:rPr sz="2000" spc="45" dirty="0">
                <a:latin typeface="Calibri"/>
                <a:cs typeface="Calibri"/>
              </a:rPr>
              <a:t> </a:t>
            </a:r>
            <a:r>
              <a:rPr sz="2000" spc="-5" dirty="0">
                <a:latin typeface="Calibri"/>
                <a:cs typeface="Calibri"/>
              </a:rPr>
              <a:t>Hadoop.</a:t>
            </a:r>
            <a:endParaRPr sz="2000" dirty="0">
              <a:latin typeface="Calibri"/>
              <a:cs typeface="Calibri"/>
            </a:endParaRPr>
          </a:p>
          <a:p>
            <a:pPr marL="241300" indent="-228600">
              <a:lnSpc>
                <a:spcPct val="100000"/>
              </a:lnSpc>
              <a:spcBef>
                <a:spcPts val="459"/>
              </a:spcBef>
              <a:buFont typeface="Arial"/>
              <a:buChar char="•"/>
              <a:tabLst>
                <a:tab pos="240665" algn="l"/>
                <a:tab pos="241300" algn="l"/>
              </a:tabLst>
            </a:pPr>
            <a:r>
              <a:rPr sz="2000" dirty="0">
                <a:latin typeface="Calibri"/>
                <a:cs typeface="Calibri"/>
              </a:rPr>
              <a:t>The </a:t>
            </a:r>
            <a:r>
              <a:rPr sz="2000" spc="-5" dirty="0">
                <a:latin typeface="Calibri"/>
                <a:cs typeface="Calibri"/>
              </a:rPr>
              <a:t>backup </a:t>
            </a:r>
            <a:r>
              <a:rPr sz="2000" dirty="0">
                <a:latin typeface="Calibri"/>
                <a:cs typeface="Calibri"/>
              </a:rPr>
              <a:t>node runs </a:t>
            </a:r>
            <a:r>
              <a:rPr sz="2000" spc="-5" dirty="0">
                <a:latin typeface="Calibri"/>
                <a:cs typeface="Calibri"/>
              </a:rPr>
              <a:t>the Secondary NameNode</a:t>
            </a:r>
            <a:r>
              <a:rPr sz="2000" spc="-35" dirty="0">
                <a:latin typeface="Calibri"/>
                <a:cs typeface="Calibri"/>
              </a:rPr>
              <a:t> </a:t>
            </a:r>
            <a:r>
              <a:rPr sz="2000" spc="-5" dirty="0">
                <a:latin typeface="Calibri"/>
                <a:cs typeface="Calibri"/>
              </a:rPr>
              <a:t>process.</a:t>
            </a:r>
            <a:endParaRPr sz="2000" dirty="0">
              <a:latin typeface="Calibri"/>
              <a:cs typeface="Calibri"/>
            </a:endParaRPr>
          </a:p>
          <a:p>
            <a:pPr marL="241300" indent="-228600">
              <a:lnSpc>
                <a:spcPct val="100000"/>
              </a:lnSpc>
              <a:spcBef>
                <a:spcPts val="459"/>
              </a:spcBef>
              <a:buFont typeface="Arial"/>
              <a:buChar char="•"/>
              <a:tabLst>
                <a:tab pos="240665" algn="l"/>
                <a:tab pos="241300" algn="l"/>
              </a:tabLst>
            </a:pPr>
            <a:r>
              <a:rPr sz="2000" spc="-5" dirty="0">
                <a:latin typeface="Calibri"/>
                <a:cs typeface="Calibri"/>
              </a:rPr>
              <a:t>NameNode</a:t>
            </a:r>
            <a:endParaRPr sz="2000" dirty="0">
              <a:latin typeface="Calibri"/>
              <a:cs typeface="Calibri"/>
            </a:endParaRPr>
          </a:p>
          <a:p>
            <a:pPr marL="698500" marR="16510" lvl="1" indent="-228600">
              <a:lnSpc>
                <a:spcPct val="69900"/>
              </a:lnSpc>
              <a:spcBef>
                <a:spcPts val="505"/>
              </a:spcBef>
              <a:buFont typeface="Arial"/>
              <a:buChar char="•"/>
              <a:tabLst>
                <a:tab pos="697865" algn="l"/>
                <a:tab pos="698500" algn="l"/>
              </a:tabLst>
            </a:pPr>
            <a:r>
              <a:rPr sz="2000" spc="-5" dirty="0">
                <a:latin typeface="Calibri"/>
                <a:cs typeface="Calibri"/>
              </a:rPr>
              <a:t>NameNode keeps the directory tree of all files in the file system, and tracks  where across the cluster the file data is kept. It does not store the data of these  files itself. Client applications talk to the NameNode whenever they wish to  locate a file, or when they want to add/copy/move/delete a</a:t>
            </a:r>
            <a:r>
              <a:rPr sz="2000" spc="65" dirty="0">
                <a:latin typeface="Calibri"/>
                <a:cs typeface="Calibri"/>
              </a:rPr>
              <a:t> </a:t>
            </a:r>
            <a:r>
              <a:rPr sz="2000" spc="-5" dirty="0">
                <a:latin typeface="Calibri"/>
                <a:cs typeface="Calibri"/>
              </a:rPr>
              <a:t>file.</a:t>
            </a:r>
            <a:endParaRPr sz="2000" dirty="0">
              <a:latin typeface="Calibri"/>
              <a:cs typeface="Calibri"/>
            </a:endParaRPr>
          </a:p>
          <a:p>
            <a:pPr marL="241300" indent="-228600">
              <a:lnSpc>
                <a:spcPct val="100000"/>
              </a:lnSpc>
              <a:spcBef>
                <a:spcPts val="455"/>
              </a:spcBef>
              <a:buFont typeface="Arial"/>
              <a:buChar char="•"/>
              <a:tabLst>
                <a:tab pos="240665" algn="l"/>
                <a:tab pos="241300" algn="l"/>
              </a:tabLst>
            </a:pPr>
            <a:r>
              <a:rPr sz="2000" spc="-5" dirty="0">
                <a:latin typeface="Calibri"/>
                <a:cs typeface="Calibri"/>
              </a:rPr>
              <a:t>Secondary</a:t>
            </a:r>
            <a:r>
              <a:rPr sz="2000" spc="-10" dirty="0">
                <a:latin typeface="Calibri"/>
                <a:cs typeface="Calibri"/>
              </a:rPr>
              <a:t> </a:t>
            </a:r>
            <a:r>
              <a:rPr sz="2000" spc="-5" dirty="0">
                <a:latin typeface="Calibri"/>
                <a:cs typeface="Calibri"/>
              </a:rPr>
              <a:t>NameNode</a:t>
            </a:r>
            <a:endParaRPr sz="2000" dirty="0">
              <a:latin typeface="Calibri"/>
              <a:cs typeface="Calibri"/>
            </a:endParaRPr>
          </a:p>
          <a:p>
            <a:pPr marL="698500" marR="661035" lvl="1" indent="-228600">
              <a:lnSpc>
                <a:spcPct val="69900"/>
              </a:lnSpc>
              <a:spcBef>
                <a:spcPts val="505"/>
              </a:spcBef>
              <a:buFont typeface="Arial"/>
              <a:buChar char="•"/>
              <a:tabLst>
                <a:tab pos="697865" algn="l"/>
                <a:tab pos="698500" algn="l"/>
              </a:tabLst>
            </a:pPr>
            <a:r>
              <a:rPr sz="2000" spc="-5" dirty="0">
                <a:latin typeface="Calibri"/>
                <a:cs typeface="Calibri"/>
              </a:rPr>
              <a:t>NameNode is a Single Point of </a:t>
            </a:r>
            <a:r>
              <a:rPr sz="2000" spc="-10" dirty="0">
                <a:latin typeface="Calibri"/>
                <a:cs typeface="Calibri"/>
              </a:rPr>
              <a:t>Failure </a:t>
            </a:r>
            <a:r>
              <a:rPr sz="2000" spc="-5" dirty="0">
                <a:latin typeface="Calibri"/>
                <a:cs typeface="Calibri"/>
              </a:rPr>
              <a:t>for the </a:t>
            </a:r>
            <a:r>
              <a:rPr sz="2000" spc="-10" dirty="0">
                <a:latin typeface="Calibri"/>
                <a:cs typeface="Calibri"/>
              </a:rPr>
              <a:t>HDFS </a:t>
            </a:r>
            <a:r>
              <a:rPr sz="2000" spc="-5" dirty="0">
                <a:latin typeface="Calibri"/>
                <a:cs typeface="Calibri"/>
              </a:rPr>
              <a:t>Cluster. An optional  Secondary NameNode which is hosted on a separate machine creates  checkpoints of the</a:t>
            </a:r>
            <a:r>
              <a:rPr sz="2000" spc="5" dirty="0">
                <a:latin typeface="Calibri"/>
                <a:cs typeface="Calibri"/>
              </a:rPr>
              <a:t> </a:t>
            </a:r>
            <a:r>
              <a:rPr sz="2000" spc="-5" dirty="0">
                <a:latin typeface="Calibri"/>
                <a:cs typeface="Calibri"/>
              </a:rPr>
              <a:t>namespace.</a:t>
            </a:r>
            <a:endParaRPr sz="2000" dirty="0">
              <a:latin typeface="Calibri"/>
              <a:cs typeface="Calibri"/>
            </a:endParaRPr>
          </a:p>
          <a:p>
            <a:pPr marL="241300" indent="-228600">
              <a:lnSpc>
                <a:spcPct val="100000"/>
              </a:lnSpc>
              <a:spcBef>
                <a:spcPts val="455"/>
              </a:spcBef>
              <a:buFont typeface="Arial"/>
              <a:buChar char="•"/>
              <a:tabLst>
                <a:tab pos="240665" algn="l"/>
                <a:tab pos="241300" algn="l"/>
              </a:tabLst>
            </a:pPr>
            <a:r>
              <a:rPr sz="2000" spc="-5" dirty="0">
                <a:latin typeface="Calibri"/>
                <a:cs typeface="Calibri"/>
              </a:rPr>
              <a:t>JobTracker</a:t>
            </a:r>
            <a:endParaRPr sz="2000" dirty="0">
              <a:latin typeface="Calibri"/>
              <a:cs typeface="Calibri"/>
            </a:endParaRPr>
          </a:p>
          <a:p>
            <a:pPr marL="698500" marR="5080" lvl="1" indent="-228600">
              <a:lnSpc>
                <a:spcPct val="69900"/>
              </a:lnSpc>
              <a:spcBef>
                <a:spcPts val="500"/>
              </a:spcBef>
              <a:buFont typeface="Arial"/>
              <a:buChar char="•"/>
              <a:tabLst>
                <a:tab pos="697865" algn="l"/>
                <a:tab pos="698500" algn="l"/>
              </a:tabLst>
            </a:pPr>
            <a:r>
              <a:rPr sz="2000" spc="-5" dirty="0">
                <a:latin typeface="Calibri"/>
                <a:cs typeface="Calibri"/>
              </a:rPr>
              <a:t>The JobTracker is the service within Hadoop that distributes MapReduce tasks to  specific nodes in the cluster, ideally the nodes that have the data, or at least are  in the same</a:t>
            </a:r>
            <a:r>
              <a:rPr sz="2000" spc="10" dirty="0">
                <a:latin typeface="Calibri"/>
                <a:cs typeface="Calibri"/>
              </a:rPr>
              <a:t> </a:t>
            </a:r>
            <a:r>
              <a:rPr sz="2000" spc="-5" dirty="0">
                <a:latin typeface="Calibri"/>
                <a:cs typeface="Calibri"/>
              </a:rPr>
              <a:t>rack.</a:t>
            </a:r>
            <a:endParaRPr sz="2000" dirty="0">
              <a:latin typeface="Calibri"/>
              <a:cs typeface="Calibri"/>
            </a:endParaRPr>
          </a:p>
        </p:txBody>
      </p:sp>
    </p:spTree>
    <p:extLst>
      <p:ext uri="{BB962C8B-B14F-4D97-AF65-F5344CB8AC3E}">
        <p14:creationId xmlns:p14="http://schemas.microsoft.com/office/powerpoint/2010/main" val="159889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Apache </a:t>
            </a:r>
            <a:r>
              <a:rPr lang="en-US" sz="2400" b="1" spc="-1" dirty="0" err="1" smtClean="0">
                <a:solidFill>
                  <a:srgbClr val="F79646">
                    <a:lumMod val="75000"/>
                  </a:srgbClr>
                </a:solidFill>
              </a:rPr>
              <a:t>Hadoop</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12" name="object 3"/>
          <p:cNvSpPr txBox="1"/>
          <p:nvPr/>
        </p:nvSpPr>
        <p:spPr>
          <a:xfrm>
            <a:off x="916939" y="1777365"/>
            <a:ext cx="7558846" cy="5114221"/>
          </a:xfrm>
          <a:prstGeom prst="rect">
            <a:avLst/>
          </a:prstGeom>
        </p:spPr>
        <p:txBody>
          <a:bodyPr vert="horz" wrap="square" lIns="0" tIns="12700" rIns="0" bIns="0" rtlCol="0">
            <a:spAutoFit/>
          </a:bodyPr>
          <a:lstStyle/>
          <a:p>
            <a:pPr marL="241300" indent="-228600">
              <a:lnSpc>
                <a:spcPts val="2135"/>
              </a:lnSpc>
              <a:spcBef>
                <a:spcPts val="100"/>
              </a:spcBef>
              <a:buFont typeface="Arial"/>
              <a:buChar char="•"/>
              <a:tabLst>
                <a:tab pos="240665" algn="l"/>
                <a:tab pos="241300" algn="l"/>
              </a:tabLst>
            </a:pPr>
            <a:r>
              <a:rPr sz="2800" spc="-5" dirty="0">
                <a:latin typeface="Calibri"/>
                <a:cs typeface="Calibri"/>
              </a:rPr>
              <a:t>TaskTracker</a:t>
            </a:r>
            <a:endParaRPr sz="2800" dirty="0">
              <a:latin typeface="Calibri"/>
              <a:cs typeface="Calibri"/>
            </a:endParaRPr>
          </a:p>
          <a:p>
            <a:pPr marL="698500" marR="120014" lvl="1" indent="-228600">
              <a:lnSpc>
                <a:spcPct val="70000"/>
              </a:lnSpc>
              <a:spcBef>
                <a:spcPts val="515"/>
              </a:spcBef>
              <a:buFont typeface="Arial"/>
              <a:buChar char="•"/>
              <a:tabLst>
                <a:tab pos="697865" algn="l"/>
                <a:tab pos="698500" algn="l"/>
              </a:tabLst>
            </a:pPr>
            <a:r>
              <a:rPr sz="2000" spc="-5" dirty="0">
                <a:latin typeface="Calibri"/>
                <a:cs typeface="Calibri"/>
              </a:rPr>
              <a:t>TaskTracker </a:t>
            </a:r>
            <a:r>
              <a:rPr sz="2000" dirty="0">
                <a:latin typeface="Calibri"/>
                <a:cs typeface="Calibri"/>
              </a:rPr>
              <a:t>is a node in a </a:t>
            </a:r>
            <a:r>
              <a:rPr sz="2000" spc="-5" dirty="0">
                <a:latin typeface="Calibri"/>
                <a:cs typeface="Calibri"/>
              </a:rPr>
              <a:t>Hadoop cluster that accepts Map, </a:t>
            </a:r>
            <a:r>
              <a:rPr sz="2000" dirty="0">
                <a:latin typeface="Calibri"/>
                <a:cs typeface="Calibri"/>
              </a:rPr>
              <a:t>Reduce  and </a:t>
            </a:r>
            <a:r>
              <a:rPr sz="2000" spc="-5" dirty="0">
                <a:latin typeface="Calibri"/>
                <a:cs typeface="Calibri"/>
              </a:rPr>
              <a:t>Shuffie tasks </a:t>
            </a:r>
            <a:r>
              <a:rPr sz="2000" dirty="0">
                <a:latin typeface="Calibri"/>
                <a:cs typeface="Calibri"/>
              </a:rPr>
              <a:t>from </a:t>
            </a:r>
            <a:r>
              <a:rPr sz="2000" spc="-5" dirty="0">
                <a:latin typeface="Calibri"/>
                <a:cs typeface="Calibri"/>
              </a:rPr>
              <a:t>the</a:t>
            </a:r>
            <a:r>
              <a:rPr sz="2000" spc="-35" dirty="0">
                <a:latin typeface="Calibri"/>
                <a:cs typeface="Calibri"/>
              </a:rPr>
              <a:t> </a:t>
            </a:r>
            <a:r>
              <a:rPr sz="2000" spc="-5" dirty="0">
                <a:latin typeface="Calibri"/>
                <a:cs typeface="Calibri"/>
              </a:rPr>
              <a:t>JobTracker.</a:t>
            </a:r>
            <a:endParaRPr sz="2000" dirty="0">
              <a:latin typeface="Calibri"/>
              <a:cs typeface="Calibri"/>
            </a:endParaRPr>
          </a:p>
          <a:p>
            <a:pPr marL="698500" marR="240029" lvl="1" indent="-228600">
              <a:lnSpc>
                <a:spcPct val="70000"/>
              </a:lnSpc>
              <a:spcBef>
                <a:spcPts val="500"/>
              </a:spcBef>
              <a:buFont typeface="Arial"/>
              <a:buChar char="•"/>
              <a:tabLst>
                <a:tab pos="697865" algn="l"/>
                <a:tab pos="698500" algn="l"/>
              </a:tabLst>
            </a:pPr>
            <a:r>
              <a:rPr sz="2000" spc="-10" dirty="0">
                <a:latin typeface="Calibri"/>
                <a:cs typeface="Calibri"/>
              </a:rPr>
              <a:t>Each </a:t>
            </a:r>
            <a:r>
              <a:rPr sz="2000" spc="-5" dirty="0">
                <a:latin typeface="Calibri"/>
                <a:cs typeface="Calibri"/>
              </a:rPr>
              <a:t>TaskTracker </a:t>
            </a:r>
            <a:r>
              <a:rPr sz="2000" dirty="0">
                <a:latin typeface="Calibri"/>
                <a:cs typeface="Calibri"/>
              </a:rPr>
              <a:t>has a </a:t>
            </a:r>
            <a:r>
              <a:rPr sz="2000" spc="-5" dirty="0">
                <a:latin typeface="Calibri"/>
                <a:cs typeface="Calibri"/>
              </a:rPr>
              <a:t>defined number of slots which indicate the  number of tasks that </a:t>
            </a:r>
            <a:r>
              <a:rPr sz="2000" dirty="0">
                <a:latin typeface="Calibri"/>
                <a:cs typeface="Calibri"/>
              </a:rPr>
              <a:t>it can</a:t>
            </a:r>
            <a:r>
              <a:rPr sz="2000" spc="-10" dirty="0">
                <a:latin typeface="Calibri"/>
                <a:cs typeface="Calibri"/>
              </a:rPr>
              <a:t> </a:t>
            </a:r>
            <a:r>
              <a:rPr sz="2000" spc="-5" dirty="0">
                <a:latin typeface="Calibri"/>
                <a:cs typeface="Calibri"/>
              </a:rPr>
              <a:t>accept.</a:t>
            </a:r>
            <a:endParaRPr sz="2000" dirty="0">
              <a:latin typeface="Calibri"/>
              <a:cs typeface="Calibri"/>
            </a:endParaRPr>
          </a:p>
          <a:p>
            <a:pPr lvl="1">
              <a:lnSpc>
                <a:spcPct val="100000"/>
              </a:lnSpc>
              <a:buFont typeface="Arial"/>
              <a:buChar char="•"/>
            </a:pPr>
            <a:endParaRPr sz="2000" dirty="0">
              <a:latin typeface="Calibri"/>
              <a:cs typeface="Calibri"/>
            </a:endParaRPr>
          </a:p>
          <a:p>
            <a:pPr marL="241300" indent="-228600">
              <a:lnSpc>
                <a:spcPts val="2140"/>
              </a:lnSpc>
              <a:spcBef>
                <a:spcPts val="1035"/>
              </a:spcBef>
              <a:buFont typeface="Arial"/>
              <a:buChar char="•"/>
              <a:tabLst>
                <a:tab pos="240665" algn="l"/>
                <a:tab pos="241300" algn="l"/>
              </a:tabLst>
            </a:pPr>
            <a:r>
              <a:rPr sz="2800" spc="-5" dirty="0">
                <a:latin typeface="Calibri"/>
                <a:cs typeface="Calibri"/>
              </a:rPr>
              <a:t>DataNode</a:t>
            </a:r>
            <a:endParaRPr sz="2800" dirty="0">
              <a:latin typeface="Calibri"/>
              <a:cs typeface="Calibri"/>
            </a:endParaRPr>
          </a:p>
          <a:p>
            <a:pPr marL="698500" lvl="1" indent="-228600">
              <a:lnSpc>
                <a:spcPts val="1760"/>
              </a:lnSpc>
              <a:buFont typeface="Arial"/>
              <a:buChar char="•"/>
              <a:tabLst>
                <a:tab pos="697865" algn="l"/>
                <a:tab pos="698500" algn="l"/>
              </a:tabLst>
            </a:pPr>
            <a:r>
              <a:rPr sz="2000" spc="5" dirty="0">
                <a:latin typeface="Calibri"/>
                <a:cs typeface="Calibri"/>
              </a:rPr>
              <a:t>A </a:t>
            </a:r>
            <a:r>
              <a:rPr sz="2000" spc="-5" dirty="0">
                <a:latin typeface="Calibri"/>
                <a:cs typeface="Calibri"/>
              </a:rPr>
              <a:t>DataNode stores data </a:t>
            </a:r>
            <a:r>
              <a:rPr sz="2000" dirty="0">
                <a:latin typeface="Calibri"/>
                <a:cs typeface="Calibri"/>
              </a:rPr>
              <a:t>in an </a:t>
            </a:r>
            <a:r>
              <a:rPr sz="2000" spc="-10" dirty="0">
                <a:latin typeface="Calibri"/>
                <a:cs typeface="Calibri"/>
              </a:rPr>
              <a:t>HDFS </a:t>
            </a:r>
            <a:r>
              <a:rPr sz="2000" spc="-5" dirty="0">
                <a:latin typeface="Calibri"/>
                <a:cs typeface="Calibri"/>
              </a:rPr>
              <a:t>file</a:t>
            </a:r>
            <a:r>
              <a:rPr sz="2000" spc="-30" dirty="0">
                <a:latin typeface="Calibri"/>
                <a:cs typeface="Calibri"/>
              </a:rPr>
              <a:t> </a:t>
            </a:r>
            <a:r>
              <a:rPr sz="2000" spc="-5" dirty="0">
                <a:latin typeface="Calibri"/>
                <a:cs typeface="Calibri"/>
              </a:rPr>
              <a:t>system.</a:t>
            </a:r>
            <a:endParaRPr sz="2000" dirty="0">
              <a:latin typeface="Calibri"/>
              <a:cs typeface="Calibri"/>
            </a:endParaRPr>
          </a:p>
          <a:p>
            <a:pPr marL="698500" marR="5080" lvl="1" indent="-228600">
              <a:lnSpc>
                <a:spcPct val="70000"/>
              </a:lnSpc>
              <a:spcBef>
                <a:spcPts val="520"/>
              </a:spcBef>
              <a:buFont typeface="Arial"/>
              <a:buChar char="•"/>
              <a:tabLst>
                <a:tab pos="697865" algn="l"/>
                <a:tab pos="698500" algn="l"/>
              </a:tabLst>
            </a:pPr>
            <a:r>
              <a:rPr sz="2000" spc="5" dirty="0">
                <a:latin typeface="Calibri"/>
                <a:cs typeface="Calibri"/>
              </a:rPr>
              <a:t>A </a:t>
            </a:r>
            <a:r>
              <a:rPr sz="2000" spc="-5" dirty="0">
                <a:latin typeface="Calibri"/>
                <a:cs typeface="Calibri"/>
              </a:rPr>
              <a:t>functional </a:t>
            </a:r>
            <a:r>
              <a:rPr sz="2000" spc="-10" dirty="0">
                <a:latin typeface="Calibri"/>
                <a:cs typeface="Calibri"/>
              </a:rPr>
              <a:t>HDFS </a:t>
            </a:r>
            <a:r>
              <a:rPr sz="2000" spc="-5" dirty="0">
                <a:latin typeface="Calibri"/>
                <a:cs typeface="Calibri"/>
              </a:rPr>
              <a:t>filesystem </a:t>
            </a:r>
            <a:r>
              <a:rPr sz="2000" dirty="0">
                <a:latin typeface="Calibri"/>
                <a:cs typeface="Calibri"/>
              </a:rPr>
              <a:t>has </a:t>
            </a:r>
            <a:r>
              <a:rPr sz="2000" spc="-5" dirty="0">
                <a:latin typeface="Calibri"/>
                <a:cs typeface="Calibri"/>
              </a:rPr>
              <a:t>more than </a:t>
            </a:r>
            <a:r>
              <a:rPr sz="2000" dirty="0">
                <a:latin typeface="Calibri"/>
                <a:cs typeface="Calibri"/>
              </a:rPr>
              <a:t>one </a:t>
            </a:r>
            <a:r>
              <a:rPr sz="2000" spc="-5" dirty="0">
                <a:latin typeface="Calibri"/>
                <a:cs typeface="Calibri"/>
              </a:rPr>
              <a:t>DataNode, with data  replicated across</a:t>
            </a:r>
            <a:r>
              <a:rPr sz="2000" spc="-10" dirty="0">
                <a:latin typeface="Calibri"/>
                <a:cs typeface="Calibri"/>
              </a:rPr>
              <a:t> </a:t>
            </a:r>
            <a:r>
              <a:rPr sz="2000" spc="-5" dirty="0">
                <a:latin typeface="Calibri"/>
                <a:cs typeface="Calibri"/>
              </a:rPr>
              <a:t>them.</a:t>
            </a:r>
            <a:endParaRPr sz="2000" dirty="0">
              <a:latin typeface="Calibri"/>
              <a:cs typeface="Calibri"/>
            </a:endParaRPr>
          </a:p>
          <a:p>
            <a:pPr marL="698500" marR="175895" lvl="1" indent="-228600">
              <a:lnSpc>
                <a:spcPct val="70000"/>
              </a:lnSpc>
              <a:spcBef>
                <a:spcPts val="500"/>
              </a:spcBef>
              <a:buFont typeface="Arial"/>
              <a:buChar char="•"/>
              <a:tabLst>
                <a:tab pos="697865" algn="l"/>
                <a:tab pos="698500" algn="l"/>
              </a:tabLst>
            </a:pPr>
            <a:r>
              <a:rPr sz="2000" spc="-5" dirty="0">
                <a:latin typeface="Calibri"/>
                <a:cs typeface="Calibri"/>
              </a:rPr>
              <a:t>DataNodes respond to requests </a:t>
            </a:r>
            <a:r>
              <a:rPr sz="2000" dirty="0">
                <a:latin typeface="Calibri"/>
                <a:cs typeface="Calibri"/>
              </a:rPr>
              <a:t>from </a:t>
            </a:r>
            <a:r>
              <a:rPr sz="2000" spc="-5" dirty="0">
                <a:latin typeface="Calibri"/>
                <a:cs typeface="Calibri"/>
              </a:rPr>
              <a:t>the NameNode for filesystem  operations.</a:t>
            </a:r>
            <a:endParaRPr sz="2000" dirty="0">
              <a:latin typeface="Calibri"/>
              <a:cs typeface="Calibri"/>
            </a:endParaRPr>
          </a:p>
          <a:p>
            <a:pPr marL="698500" marR="748030" lvl="1" indent="-228600">
              <a:lnSpc>
                <a:spcPct val="70000"/>
              </a:lnSpc>
              <a:spcBef>
                <a:spcPts val="500"/>
              </a:spcBef>
              <a:buFont typeface="Arial"/>
              <a:buChar char="•"/>
              <a:tabLst>
                <a:tab pos="697865" algn="l"/>
                <a:tab pos="698500" algn="l"/>
              </a:tabLst>
            </a:pPr>
            <a:r>
              <a:rPr sz="2000" spc="-5" dirty="0">
                <a:latin typeface="Calibri"/>
                <a:cs typeface="Calibri"/>
              </a:rPr>
              <a:t>Client applications </a:t>
            </a:r>
            <a:r>
              <a:rPr sz="2000" dirty="0">
                <a:latin typeface="Calibri"/>
                <a:cs typeface="Calibri"/>
              </a:rPr>
              <a:t>can </a:t>
            </a:r>
            <a:r>
              <a:rPr sz="2000" spc="-5" dirty="0">
                <a:latin typeface="Calibri"/>
                <a:cs typeface="Calibri"/>
              </a:rPr>
              <a:t>talk directly to </a:t>
            </a:r>
            <a:r>
              <a:rPr sz="2000" dirty="0">
                <a:latin typeface="Calibri"/>
                <a:cs typeface="Calibri"/>
              </a:rPr>
              <a:t>a </a:t>
            </a:r>
            <a:r>
              <a:rPr sz="2000" spc="-5" dirty="0">
                <a:latin typeface="Calibri"/>
                <a:cs typeface="Calibri"/>
              </a:rPr>
              <a:t>DataNode, once the  NameNode </a:t>
            </a:r>
            <a:r>
              <a:rPr sz="2000" dirty="0">
                <a:latin typeface="Calibri"/>
                <a:cs typeface="Calibri"/>
              </a:rPr>
              <a:t>has </a:t>
            </a:r>
            <a:r>
              <a:rPr sz="2000" spc="-5" dirty="0">
                <a:latin typeface="Calibri"/>
                <a:cs typeface="Calibri"/>
              </a:rPr>
              <a:t>provided the location of the</a:t>
            </a:r>
            <a:r>
              <a:rPr sz="2000" spc="-10" dirty="0">
                <a:latin typeface="Calibri"/>
                <a:cs typeface="Calibri"/>
              </a:rPr>
              <a:t> </a:t>
            </a:r>
            <a:r>
              <a:rPr sz="2000" spc="-5" dirty="0">
                <a:latin typeface="Calibri"/>
                <a:cs typeface="Calibri"/>
              </a:rPr>
              <a:t>data.</a:t>
            </a:r>
            <a:endParaRPr sz="2000" dirty="0">
              <a:latin typeface="Calibri"/>
              <a:cs typeface="Calibri"/>
            </a:endParaRPr>
          </a:p>
          <a:p>
            <a:pPr marL="698500" marR="165100" lvl="1" indent="-228600">
              <a:lnSpc>
                <a:spcPct val="70000"/>
              </a:lnSpc>
              <a:spcBef>
                <a:spcPts val="500"/>
              </a:spcBef>
              <a:buFont typeface="Arial"/>
              <a:buChar char="•"/>
              <a:tabLst>
                <a:tab pos="697865" algn="l"/>
                <a:tab pos="698500" algn="l"/>
              </a:tabLst>
            </a:pPr>
            <a:r>
              <a:rPr sz="2000" spc="-5" dirty="0">
                <a:latin typeface="Calibri"/>
                <a:cs typeface="Calibri"/>
              </a:rPr>
              <a:t>Similarly, MapReduce operations assigned to TaskTracker instances  near </a:t>
            </a:r>
            <a:r>
              <a:rPr sz="2000" dirty="0">
                <a:latin typeface="Calibri"/>
                <a:cs typeface="Calibri"/>
              </a:rPr>
              <a:t>a </a:t>
            </a:r>
            <a:r>
              <a:rPr sz="2000" spc="-5" dirty="0">
                <a:latin typeface="Calibri"/>
                <a:cs typeface="Calibri"/>
              </a:rPr>
              <a:t>DataNode, talk directly to the DataNode to access the</a:t>
            </a:r>
            <a:r>
              <a:rPr sz="2000" spc="45" dirty="0">
                <a:latin typeface="Calibri"/>
                <a:cs typeface="Calibri"/>
              </a:rPr>
              <a:t> </a:t>
            </a:r>
            <a:r>
              <a:rPr sz="2000" spc="-5" dirty="0">
                <a:latin typeface="Calibri"/>
                <a:cs typeface="Calibri"/>
              </a:rPr>
              <a:t>files.</a:t>
            </a:r>
            <a:endParaRPr sz="2000" dirty="0">
              <a:latin typeface="Calibri"/>
              <a:cs typeface="Calibri"/>
            </a:endParaRPr>
          </a:p>
          <a:p>
            <a:pPr marL="698500" marR="22225" lvl="1" indent="-228600">
              <a:lnSpc>
                <a:spcPct val="70000"/>
              </a:lnSpc>
              <a:spcBef>
                <a:spcPts val="500"/>
              </a:spcBef>
              <a:buFont typeface="Arial"/>
              <a:buChar char="•"/>
              <a:tabLst>
                <a:tab pos="697865" algn="l"/>
                <a:tab pos="698500" algn="l"/>
              </a:tabLst>
            </a:pPr>
            <a:r>
              <a:rPr sz="2000" spc="-5" dirty="0">
                <a:latin typeface="Calibri"/>
                <a:cs typeface="Calibri"/>
              </a:rPr>
              <a:t>TaskTracker instances </a:t>
            </a:r>
            <a:r>
              <a:rPr sz="2000" dirty="0">
                <a:latin typeface="Calibri"/>
                <a:cs typeface="Calibri"/>
              </a:rPr>
              <a:t>can be </a:t>
            </a:r>
            <a:r>
              <a:rPr sz="2000" spc="-5" dirty="0">
                <a:latin typeface="Calibri"/>
                <a:cs typeface="Calibri"/>
              </a:rPr>
              <a:t>deployed </a:t>
            </a:r>
            <a:r>
              <a:rPr sz="2000" dirty="0">
                <a:latin typeface="Calibri"/>
                <a:cs typeface="Calibri"/>
              </a:rPr>
              <a:t>on </a:t>
            </a:r>
            <a:r>
              <a:rPr sz="2000" spc="-5" dirty="0">
                <a:latin typeface="Calibri"/>
                <a:cs typeface="Calibri"/>
              </a:rPr>
              <a:t>the same servers that host  DataNode instances, so that MapReduce operations </a:t>
            </a:r>
            <a:r>
              <a:rPr sz="2000" dirty="0">
                <a:latin typeface="Calibri"/>
                <a:cs typeface="Calibri"/>
              </a:rPr>
              <a:t>are </a:t>
            </a:r>
            <a:r>
              <a:rPr sz="2000" spc="-5" dirty="0">
                <a:latin typeface="Calibri"/>
                <a:cs typeface="Calibri"/>
              </a:rPr>
              <a:t>performed  close to the</a:t>
            </a:r>
            <a:r>
              <a:rPr sz="2000" spc="-25" dirty="0">
                <a:latin typeface="Calibri"/>
                <a:cs typeface="Calibri"/>
              </a:rPr>
              <a:t> </a:t>
            </a:r>
            <a:r>
              <a:rPr sz="2000" spc="-5" dirty="0">
                <a:latin typeface="Calibri"/>
                <a:cs typeface="Calibri"/>
              </a:rPr>
              <a:t>data.</a:t>
            </a:r>
            <a:endParaRPr sz="2000" dirty="0">
              <a:latin typeface="Calibri"/>
              <a:cs typeface="Calibri"/>
            </a:endParaRPr>
          </a:p>
        </p:txBody>
      </p:sp>
    </p:spTree>
    <p:extLst>
      <p:ext uri="{BB962C8B-B14F-4D97-AF65-F5344CB8AC3E}">
        <p14:creationId xmlns:p14="http://schemas.microsoft.com/office/powerpoint/2010/main" val="92560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14463" y="1608993"/>
            <a:ext cx="7377745" cy="4528038"/>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r>
              <a:rPr lang="en-US" sz="2400" b="1" spc="-1" dirty="0" smtClean="0">
                <a:solidFill>
                  <a:srgbClr val="F79646">
                    <a:lumMod val="75000"/>
                  </a:srgbClr>
                </a:solidFill>
              </a:rPr>
              <a:t> Job Execution Work Flow</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324426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631569"/>
            <a:ext cx="10383520" cy="2651760"/>
          </a:xfrm>
          <a:prstGeom prst="rect">
            <a:avLst/>
          </a:prstGeom>
        </p:spPr>
        <p:txBody>
          <a:bodyPr vert="horz" wrap="square" lIns="0" tIns="43815" rIns="0" bIns="0" rtlCol="0">
            <a:spAutoFit/>
          </a:bodyPr>
          <a:lstStyle/>
          <a:p>
            <a:pPr marL="241300" marR="276225" indent="-228600">
              <a:lnSpc>
                <a:spcPts val="1939"/>
              </a:lnSpc>
              <a:spcBef>
                <a:spcPts val="345"/>
              </a:spcBef>
              <a:buFont typeface="Arial"/>
              <a:buChar char="•"/>
              <a:tabLst>
                <a:tab pos="240665" algn="l"/>
                <a:tab pos="241300" algn="l"/>
              </a:tabLst>
            </a:pPr>
            <a:r>
              <a:rPr sz="1800" spc="-5" dirty="0">
                <a:latin typeface="Calibri"/>
                <a:cs typeface="Calibri"/>
              </a:rPr>
              <a:t>The JobTracker submits the work </a:t>
            </a:r>
            <a:r>
              <a:rPr sz="1800" dirty="0">
                <a:latin typeface="Calibri"/>
                <a:cs typeface="Calibri"/>
              </a:rPr>
              <a:t>to </a:t>
            </a:r>
            <a:r>
              <a:rPr sz="1800" spc="-5" dirty="0">
                <a:latin typeface="Calibri"/>
                <a:cs typeface="Calibri"/>
              </a:rPr>
              <a:t>the TaskTracker nodes when they poll </a:t>
            </a:r>
            <a:r>
              <a:rPr sz="1800" dirty="0">
                <a:latin typeface="Calibri"/>
                <a:cs typeface="Calibri"/>
              </a:rPr>
              <a:t>for </a:t>
            </a:r>
            <a:r>
              <a:rPr sz="1800" spc="-5" dirty="0">
                <a:latin typeface="Calibri"/>
                <a:cs typeface="Calibri"/>
              </a:rPr>
              <a:t>tasks. To choose </a:t>
            </a:r>
            <a:r>
              <a:rPr sz="1800" dirty="0">
                <a:latin typeface="Calibri"/>
                <a:cs typeface="Calibri"/>
              </a:rPr>
              <a:t>a </a:t>
            </a:r>
            <a:r>
              <a:rPr sz="1800" spc="-5" dirty="0">
                <a:latin typeface="Calibri"/>
                <a:cs typeface="Calibri"/>
              </a:rPr>
              <a:t>task </a:t>
            </a:r>
            <a:r>
              <a:rPr sz="1800" dirty="0">
                <a:latin typeface="Calibri"/>
                <a:cs typeface="Calibri"/>
              </a:rPr>
              <a:t>for a  </a:t>
            </a:r>
            <a:r>
              <a:rPr sz="1800" spc="-5" dirty="0">
                <a:latin typeface="Calibri"/>
                <a:cs typeface="Calibri"/>
              </a:rPr>
              <a:t>TaskTracker, the JobTracker uses various scheduling algorithms (default </a:t>
            </a:r>
            <a:r>
              <a:rPr sz="1800" dirty="0">
                <a:latin typeface="Calibri"/>
                <a:cs typeface="Calibri"/>
              </a:rPr>
              <a:t>is</a:t>
            </a:r>
            <a:r>
              <a:rPr sz="1800" spc="15" dirty="0">
                <a:latin typeface="Calibri"/>
                <a:cs typeface="Calibri"/>
              </a:rPr>
              <a:t> </a:t>
            </a:r>
            <a:r>
              <a:rPr sz="1800" spc="-10" dirty="0">
                <a:latin typeface="Calibri"/>
                <a:cs typeface="Calibri"/>
              </a:rPr>
              <a:t>FIFO).</a:t>
            </a:r>
            <a:endParaRPr sz="1800">
              <a:latin typeface="Calibri"/>
              <a:cs typeface="Calibri"/>
            </a:endParaRPr>
          </a:p>
          <a:p>
            <a:pPr marL="241300" marR="698500" indent="-228600">
              <a:lnSpc>
                <a:spcPts val="1939"/>
              </a:lnSpc>
              <a:spcBef>
                <a:spcPts val="1000"/>
              </a:spcBef>
              <a:buFont typeface="Arial"/>
              <a:buChar char="•"/>
              <a:tabLst>
                <a:tab pos="240665" algn="l"/>
                <a:tab pos="241300" algn="l"/>
              </a:tabLst>
            </a:pPr>
            <a:r>
              <a:rPr sz="1800" spc="-5" dirty="0">
                <a:latin typeface="Calibri"/>
                <a:cs typeface="Calibri"/>
              </a:rPr>
              <a:t>The TaskTracker nodes are monitored using the heartbeat signals that are sent by the TaskTrackers </a:t>
            </a:r>
            <a:r>
              <a:rPr sz="1800" dirty="0">
                <a:latin typeface="Calibri"/>
                <a:cs typeface="Calibri"/>
              </a:rPr>
              <a:t>to  </a:t>
            </a:r>
            <a:r>
              <a:rPr sz="1800" spc="-5" dirty="0">
                <a:latin typeface="Calibri"/>
                <a:cs typeface="Calibri"/>
              </a:rPr>
              <a:t>JobTracker.</a:t>
            </a:r>
            <a:endParaRPr sz="1800">
              <a:latin typeface="Calibri"/>
              <a:cs typeface="Calibri"/>
            </a:endParaRPr>
          </a:p>
          <a:p>
            <a:pPr marL="241300" marR="274320" indent="-228600">
              <a:lnSpc>
                <a:spcPts val="1939"/>
              </a:lnSpc>
              <a:spcBef>
                <a:spcPts val="1000"/>
              </a:spcBef>
              <a:buFont typeface="Arial"/>
              <a:buChar char="•"/>
              <a:tabLst>
                <a:tab pos="240665" algn="l"/>
                <a:tab pos="241300" algn="l"/>
              </a:tabLst>
            </a:pPr>
            <a:r>
              <a:rPr sz="1800" spc="-5" dirty="0">
                <a:latin typeface="Calibri"/>
                <a:cs typeface="Calibri"/>
              </a:rPr>
              <a:t>The TaskTracker spawns </a:t>
            </a:r>
            <a:r>
              <a:rPr sz="1800" dirty="0">
                <a:latin typeface="Calibri"/>
                <a:cs typeface="Calibri"/>
              </a:rPr>
              <a:t>a </a:t>
            </a:r>
            <a:r>
              <a:rPr sz="1800" spc="-5" dirty="0">
                <a:latin typeface="Calibri"/>
                <a:cs typeface="Calibri"/>
              </a:rPr>
              <a:t>separate JVM process </a:t>
            </a:r>
            <a:r>
              <a:rPr sz="1800" dirty="0">
                <a:latin typeface="Calibri"/>
                <a:cs typeface="Calibri"/>
              </a:rPr>
              <a:t>for </a:t>
            </a:r>
            <a:r>
              <a:rPr sz="1800" spc="-5" dirty="0">
                <a:latin typeface="Calibri"/>
                <a:cs typeface="Calibri"/>
              </a:rPr>
              <a:t>each task </a:t>
            </a:r>
            <a:r>
              <a:rPr sz="1800" dirty="0">
                <a:latin typeface="Calibri"/>
                <a:cs typeface="Calibri"/>
              </a:rPr>
              <a:t>so </a:t>
            </a:r>
            <a:r>
              <a:rPr sz="1800" spc="-5" dirty="0">
                <a:latin typeface="Calibri"/>
                <a:cs typeface="Calibri"/>
              </a:rPr>
              <a:t>that any task failure does not bring down  the</a:t>
            </a:r>
            <a:r>
              <a:rPr sz="1800" spc="-10" dirty="0">
                <a:latin typeface="Calibri"/>
                <a:cs typeface="Calibri"/>
              </a:rPr>
              <a:t> </a:t>
            </a:r>
            <a:r>
              <a:rPr sz="1800" spc="-5" dirty="0">
                <a:latin typeface="Calibri"/>
                <a:cs typeface="Calibri"/>
              </a:rPr>
              <a:t>TaskTracker.</a:t>
            </a:r>
            <a:endParaRPr sz="1800">
              <a:latin typeface="Calibri"/>
              <a:cs typeface="Calibri"/>
            </a:endParaRPr>
          </a:p>
          <a:p>
            <a:pPr marL="241300" marR="5080" indent="-228600">
              <a:lnSpc>
                <a:spcPts val="1939"/>
              </a:lnSpc>
              <a:spcBef>
                <a:spcPts val="1000"/>
              </a:spcBef>
              <a:buFont typeface="Arial"/>
              <a:buChar char="•"/>
              <a:tabLst>
                <a:tab pos="240665" algn="l"/>
                <a:tab pos="241300" algn="l"/>
              </a:tabLst>
            </a:pPr>
            <a:r>
              <a:rPr sz="1800" spc="-5" dirty="0">
                <a:latin typeface="Calibri"/>
                <a:cs typeface="Calibri"/>
              </a:rPr>
              <a:t>The TaskTracker monitors these spawned processes while capturing the output and exit codes. When the  process finishes, successfully </a:t>
            </a:r>
            <a:r>
              <a:rPr sz="1800" dirty="0">
                <a:latin typeface="Calibri"/>
                <a:cs typeface="Calibri"/>
              </a:rPr>
              <a:t>or </a:t>
            </a:r>
            <a:r>
              <a:rPr sz="1800" spc="-5" dirty="0">
                <a:latin typeface="Calibri"/>
                <a:cs typeface="Calibri"/>
              </a:rPr>
              <a:t>not, the TaskTracker notifies the JobTracker. When the job </a:t>
            </a:r>
            <a:r>
              <a:rPr sz="1800" dirty="0">
                <a:latin typeface="Calibri"/>
                <a:cs typeface="Calibri"/>
              </a:rPr>
              <a:t>is </a:t>
            </a:r>
            <a:r>
              <a:rPr sz="1800" spc="-5" dirty="0">
                <a:latin typeface="Calibri"/>
                <a:cs typeface="Calibri"/>
              </a:rPr>
              <a:t>completed, the  JobTracker updates </a:t>
            </a:r>
            <a:r>
              <a:rPr sz="1800" dirty="0">
                <a:latin typeface="Calibri"/>
                <a:cs typeface="Calibri"/>
              </a:rPr>
              <a:t>its</a:t>
            </a:r>
            <a:r>
              <a:rPr sz="1800" spc="-5" dirty="0">
                <a:latin typeface="Calibri"/>
                <a:cs typeface="Calibri"/>
              </a:rPr>
              <a:t> status.</a:t>
            </a:r>
            <a:endParaRPr sz="1800">
              <a:latin typeface="Calibri"/>
              <a:cs typeface="Calibri"/>
            </a:endParaRPr>
          </a:p>
        </p:txBody>
      </p:sp>
      <p:pic>
        <p:nvPicPr>
          <p:cNvPr id="6" name="object 6"/>
          <p:cNvPicPr/>
          <p:nvPr/>
        </p:nvPicPr>
        <p:blipFill>
          <a:blip r:embed="rId2" cstate="print"/>
          <a:stretch>
            <a:fillRect/>
          </a:stretch>
        </p:blipFill>
        <p:spPr>
          <a:xfrm>
            <a:off x="3136392" y="4245864"/>
            <a:ext cx="6108191" cy="2474976"/>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r>
              <a:rPr lang="en-US" sz="2400" b="1" spc="-1" dirty="0" smtClean="0">
                <a:solidFill>
                  <a:srgbClr val="F79646">
                    <a:lumMod val="75000"/>
                  </a:srgbClr>
                </a:solidFill>
              </a:rPr>
              <a:t> Job Execution Work Flow</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24275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14461" y="1784839"/>
            <a:ext cx="8204224" cy="3807062"/>
          </a:xfrm>
          <a:prstGeom prst="rect">
            <a:avLst/>
          </a:prstGeom>
        </p:spPr>
      </p:pic>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r>
              <a:rPr lang="en-US" sz="2400" b="1" spc="-1" dirty="0" smtClean="0">
                <a:solidFill>
                  <a:srgbClr val="F79646">
                    <a:lumMod val="75000"/>
                  </a:srgbClr>
                </a:solidFill>
              </a:rPr>
              <a:t> 2.0 YARN</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369054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err="1" smtClean="0">
                <a:solidFill>
                  <a:srgbClr val="F79646">
                    <a:lumMod val="75000"/>
                  </a:srgbClr>
                </a:solidFill>
              </a:rPr>
              <a:t>MapReduce</a:t>
            </a:r>
            <a:r>
              <a:rPr lang="en-US" sz="2400" b="1" spc="-1" dirty="0" smtClean="0">
                <a:solidFill>
                  <a:srgbClr val="F79646">
                    <a:lumMod val="75000"/>
                  </a:srgbClr>
                </a:solidFill>
              </a:rPr>
              <a:t> 2.0 YARN</a:t>
            </a:r>
            <a:endParaRPr lang="en-US" sz="2400" b="1" dirty="0">
              <a:solidFill>
                <a:srgbClr val="F79646">
                  <a:lumMod val="75000"/>
                </a:srgbClr>
              </a:solidFill>
            </a:endParaRPr>
          </a:p>
        </p:txBody>
      </p:sp>
      <p:sp>
        <p:nvSpPr>
          <p:cNvPr id="10" name="Rectangle 9">
            <a:extLst>
              <a:ext uri="{FF2B5EF4-FFF2-40B4-BE49-F238E27FC236}">
                <a16:creationId xmlns="" xmlns:a16="http://schemas.microsoft.com/office/drawing/2014/main"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11" name="object 3"/>
          <p:cNvSpPr txBox="1"/>
          <p:nvPr/>
        </p:nvSpPr>
        <p:spPr>
          <a:xfrm>
            <a:off x="614463" y="1823084"/>
            <a:ext cx="7606345" cy="4648067"/>
          </a:xfrm>
          <a:prstGeom prst="rect">
            <a:avLst/>
          </a:prstGeom>
        </p:spPr>
        <p:txBody>
          <a:bodyPr vert="horz" wrap="square" lIns="0" tIns="43815" rIns="0" bIns="0" rtlCol="0">
            <a:spAutoFit/>
          </a:bodyPr>
          <a:lstStyle/>
          <a:p>
            <a:pPr marL="241300" marR="383540" indent="-228600">
              <a:lnSpc>
                <a:spcPts val="1939"/>
              </a:lnSpc>
              <a:spcBef>
                <a:spcPts val="345"/>
              </a:spcBef>
              <a:buFont typeface="Arial"/>
              <a:buChar char="•"/>
              <a:tabLst>
                <a:tab pos="240665" algn="l"/>
                <a:tab pos="241300" algn="l"/>
              </a:tabLst>
            </a:pPr>
            <a:r>
              <a:rPr sz="2400" dirty="0">
                <a:latin typeface="Calibri"/>
                <a:cs typeface="Calibri"/>
              </a:rPr>
              <a:t>In </a:t>
            </a:r>
            <a:r>
              <a:rPr sz="2400" spc="-5" dirty="0">
                <a:latin typeface="Calibri"/>
                <a:cs typeface="Calibri"/>
              </a:rPr>
              <a:t>Hadoop 2.0 the original processing engine </a:t>
            </a:r>
            <a:r>
              <a:rPr sz="2400" dirty="0">
                <a:latin typeface="Calibri"/>
                <a:cs typeface="Calibri"/>
              </a:rPr>
              <a:t>of </a:t>
            </a:r>
            <a:r>
              <a:rPr sz="2400" spc="-5" dirty="0">
                <a:latin typeface="Calibri"/>
                <a:cs typeface="Calibri"/>
              </a:rPr>
              <a:t>Hadoop  (MapReduce) has been separated </a:t>
            </a:r>
            <a:r>
              <a:rPr sz="2400" dirty="0">
                <a:latin typeface="Calibri"/>
                <a:cs typeface="Calibri"/>
              </a:rPr>
              <a:t>from </a:t>
            </a:r>
            <a:r>
              <a:rPr sz="2400" spc="-5" dirty="0">
                <a:latin typeface="Calibri"/>
                <a:cs typeface="Calibri"/>
              </a:rPr>
              <a:t>the resource  management (which </a:t>
            </a:r>
            <a:r>
              <a:rPr sz="2400" dirty="0">
                <a:latin typeface="Calibri"/>
                <a:cs typeface="Calibri"/>
              </a:rPr>
              <a:t>is </a:t>
            </a:r>
            <a:r>
              <a:rPr sz="2400" spc="-5" dirty="0">
                <a:latin typeface="Calibri"/>
                <a:cs typeface="Calibri"/>
              </a:rPr>
              <a:t>now part </a:t>
            </a:r>
            <a:r>
              <a:rPr sz="2400" dirty="0">
                <a:latin typeface="Calibri"/>
                <a:cs typeface="Calibri"/>
              </a:rPr>
              <a:t>of</a:t>
            </a:r>
            <a:r>
              <a:rPr sz="2400" spc="-10" dirty="0">
                <a:latin typeface="Calibri"/>
                <a:cs typeface="Calibri"/>
              </a:rPr>
              <a:t> </a:t>
            </a:r>
            <a:r>
              <a:rPr sz="2400" spc="-5" dirty="0">
                <a:latin typeface="Calibri"/>
                <a:cs typeface="Calibri"/>
              </a:rPr>
              <a:t>YARN).</a:t>
            </a:r>
            <a:endParaRPr sz="2400" dirty="0">
              <a:latin typeface="Calibri"/>
              <a:cs typeface="Calibri"/>
            </a:endParaRPr>
          </a:p>
          <a:p>
            <a:pPr>
              <a:lnSpc>
                <a:spcPct val="100000"/>
              </a:lnSpc>
              <a:buFont typeface="Arial"/>
              <a:buChar char="•"/>
            </a:pPr>
            <a:endParaRPr sz="2400" dirty="0">
              <a:latin typeface="Calibri"/>
              <a:cs typeface="Calibri"/>
            </a:endParaRPr>
          </a:p>
          <a:p>
            <a:pPr>
              <a:lnSpc>
                <a:spcPct val="100000"/>
              </a:lnSpc>
              <a:spcBef>
                <a:spcPts val="35"/>
              </a:spcBef>
              <a:buFont typeface="Arial"/>
              <a:buChar char="•"/>
            </a:pPr>
            <a:endParaRPr dirty="0">
              <a:latin typeface="Calibri"/>
              <a:cs typeface="Calibri"/>
            </a:endParaRPr>
          </a:p>
          <a:p>
            <a:pPr marL="241300" marR="241300" indent="-228600">
              <a:lnSpc>
                <a:spcPts val="1939"/>
              </a:lnSpc>
              <a:buFont typeface="Arial"/>
              <a:buChar char="•"/>
              <a:tabLst>
                <a:tab pos="240665" algn="l"/>
                <a:tab pos="241300" algn="l"/>
              </a:tabLst>
            </a:pPr>
            <a:r>
              <a:rPr sz="2400" spc="-5" dirty="0">
                <a:latin typeface="Calibri"/>
                <a:cs typeface="Calibri"/>
              </a:rPr>
              <a:t>This makes YARN effectively an operating system </a:t>
            </a:r>
            <a:r>
              <a:rPr sz="2400" dirty="0">
                <a:latin typeface="Calibri"/>
                <a:cs typeface="Calibri"/>
              </a:rPr>
              <a:t>for  </a:t>
            </a:r>
            <a:r>
              <a:rPr sz="2400" spc="-5" dirty="0">
                <a:latin typeface="Calibri"/>
                <a:cs typeface="Calibri"/>
              </a:rPr>
              <a:t>Hadoop that supports different processing engines </a:t>
            </a:r>
            <a:r>
              <a:rPr sz="2400" dirty="0">
                <a:latin typeface="Calibri"/>
                <a:cs typeface="Calibri"/>
              </a:rPr>
              <a:t>on a  </a:t>
            </a:r>
            <a:r>
              <a:rPr sz="2400" spc="-5" dirty="0">
                <a:latin typeface="Calibri"/>
                <a:cs typeface="Calibri"/>
              </a:rPr>
              <a:t>Hadoop cluster such as MapReduce </a:t>
            </a:r>
            <a:r>
              <a:rPr sz="2400" dirty="0">
                <a:latin typeface="Calibri"/>
                <a:cs typeface="Calibri"/>
              </a:rPr>
              <a:t>for </a:t>
            </a:r>
            <a:r>
              <a:rPr sz="2400" spc="-5" dirty="0">
                <a:latin typeface="Calibri"/>
                <a:cs typeface="Calibri"/>
              </a:rPr>
              <a:t>batch processing,  Apache Tez </a:t>
            </a:r>
            <a:r>
              <a:rPr sz="2400" dirty="0">
                <a:latin typeface="Calibri"/>
                <a:cs typeface="Calibri"/>
              </a:rPr>
              <a:t>for </a:t>
            </a:r>
            <a:r>
              <a:rPr sz="2400" spc="-5" dirty="0">
                <a:latin typeface="Calibri"/>
                <a:cs typeface="Calibri"/>
              </a:rPr>
              <a:t>interactive queries, Apache Storm </a:t>
            </a:r>
            <a:r>
              <a:rPr sz="2400" dirty="0">
                <a:latin typeface="Calibri"/>
                <a:cs typeface="Calibri"/>
              </a:rPr>
              <a:t>for  </a:t>
            </a:r>
            <a:r>
              <a:rPr sz="2400" spc="-5" dirty="0">
                <a:latin typeface="Calibri"/>
                <a:cs typeface="Calibri"/>
              </a:rPr>
              <a:t>stream processing, etc.</a:t>
            </a:r>
            <a:endParaRPr sz="2400" dirty="0">
              <a:latin typeface="Calibri"/>
              <a:cs typeface="Calibri"/>
            </a:endParaRPr>
          </a:p>
          <a:p>
            <a:pPr>
              <a:lnSpc>
                <a:spcPct val="100000"/>
              </a:lnSpc>
              <a:buFont typeface="Arial"/>
              <a:buChar char="•"/>
            </a:pPr>
            <a:endParaRPr sz="2400" dirty="0">
              <a:latin typeface="Calibri"/>
              <a:cs typeface="Calibri"/>
            </a:endParaRPr>
          </a:p>
          <a:p>
            <a:pPr>
              <a:lnSpc>
                <a:spcPct val="100000"/>
              </a:lnSpc>
              <a:spcBef>
                <a:spcPts val="35"/>
              </a:spcBef>
              <a:buFont typeface="Arial"/>
              <a:buChar char="•"/>
            </a:pPr>
            <a:endParaRPr dirty="0">
              <a:latin typeface="Calibri"/>
              <a:cs typeface="Calibri"/>
            </a:endParaRPr>
          </a:p>
          <a:p>
            <a:pPr marL="241300" marR="5080" indent="-228600">
              <a:lnSpc>
                <a:spcPts val="1939"/>
              </a:lnSpc>
              <a:buFont typeface="Arial"/>
              <a:buChar char="•"/>
              <a:tabLst>
                <a:tab pos="240665" algn="l"/>
                <a:tab pos="241300" algn="l"/>
              </a:tabLst>
            </a:pPr>
            <a:r>
              <a:rPr sz="2400" spc="-5" dirty="0">
                <a:latin typeface="Calibri"/>
                <a:cs typeface="Calibri"/>
              </a:rPr>
              <a:t>YARN architecture divides architecture divides the two  major functions </a:t>
            </a:r>
            <a:r>
              <a:rPr sz="2400" dirty="0">
                <a:latin typeface="Calibri"/>
                <a:cs typeface="Calibri"/>
              </a:rPr>
              <a:t>of </a:t>
            </a:r>
            <a:r>
              <a:rPr sz="2400" spc="-5" dirty="0">
                <a:latin typeface="Calibri"/>
                <a:cs typeface="Calibri"/>
              </a:rPr>
              <a:t>the JobTracker </a:t>
            </a:r>
            <a:r>
              <a:rPr sz="2400" dirty="0">
                <a:latin typeface="Calibri"/>
                <a:cs typeface="Calibri"/>
              </a:rPr>
              <a:t>- </a:t>
            </a:r>
            <a:r>
              <a:rPr sz="2400" spc="-5" dirty="0">
                <a:latin typeface="Calibri"/>
                <a:cs typeface="Calibri"/>
              </a:rPr>
              <a:t>resource management  and job life-cycle management </a:t>
            </a:r>
            <a:r>
              <a:rPr sz="2400" dirty="0">
                <a:latin typeface="Calibri"/>
                <a:cs typeface="Calibri"/>
              </a:rPr>
              <a:t>- </a:t>
            </a:r>
            <a:r>
              <a:rPr sz="2400" spc="-5" dirty="0">
                <a:latin typeface="Calibri"/>
                <a:cs typeface="Calibri"/>
              </a:rPr>
              <a:t>into separate</a:t>
            </a:r>
            <a:r>
              <a:rPr sz="2400" spc="15" dirty="0">
                <a:latin typeface="Calibri"/>
                <a:cs typeface="Calibri"/>
              </a:rPr>
              <a:t> </a:t>
            </a:r>
            <a:r>
              <a:rPr sz="2400" spc="-5" dirty="0">
                <a:latin typeface="Calibri"/>
                <a:cs typeface="Calibri"/>
              </a:rPr>
              <a:t>components:</a:t>
            </a:r>
            <a:endParaRPr sz="2400" dirty="0">
              <a:latin typeface="Calibri"/>
              <a:cs typeface="Calibri"/>
            </a:endParaRPr>
          </a:p>
          <a:p>
            <a:pPr marL="698500" lvl="1" indent="-228600">
              <a:lnSpc>
                <a:spcPct val="100000"/>
              </a:lnSpc>
              <a:spcBef>
                <a:spcPts val="315"/>
              </a:spcBef>
              <a:buFont typeface="Arial"/>
              <a:buChar char="•"/>
              <a:tabLst>
                <a:tab pos="697865" algn="l"/>
                <a:tab pos="698500" algn="l"/>
              </a:tabLst>
            </a:pPr>
            <a:r>
              <a:rPr spc="-5" dirty="0">
                <a:latin typeface="Calibri"/>
                <a:cs typeface="Calibri"/>
              </a:rPr>
              <a:t>ResourceManager</a:t>
            </a:r>
            <a:endParaRPr dirty="0">
              <a:latin typeface="Calibri"/>
              <a:cs typeface="Calibri"/>
            </a:endParaRPr>
          </a:p>
          <a:p>
            <a:pPr marL="698500" lvl="1" indent="-228600">
              <a:lnSpc>
                <a:spcPct val="100000"/>
              </a:lnSpc>
              <a:spcBef>
                <a:spcPts val="330"/>
              </a:spcBef>
              <a:buFont typeface="Arial"/>
              <a:buChar char="•"/>
              <a:tabLst>
                <a:tab pos="697865" algn="l"/>
                <a:tab pos="698500" algn="l"/>
              </a:tabLst>
            </a:pPr>
            <a:r>
              <a:rPr spc="-5" dirty="0">
                <a:latin typeface="Calibri"/>
                <a:cs typeface="Calibri"/>
              </a:rPr>
              <a:t>ApplicationMaster.</a:t>
            </a:r>
            <a:endParaRPr dirty="0">
              <a:latin typeface="Calibri"/>
              <a:cs typeface="Calibri"/>
            </a:endParaRPr>
          </a:p>
        </p:txBody>
      </p:sp>
    </p:spTree>
    <p:extLst>
      <p:ext uri="{BB962C8B-B14F-4D97-AF65-F5344CB8AC3E}">
        <p14:creationId xmlns:p14="http://schemas.microsoft.com/office/powerpoint/2010/main" val="234836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SU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8172</TotalTime>
  <Words>1456</Words>
  <Application>Microsoft Office PowerPoint</Application>
  <PresentationFormat>Custom</PresentationFormat>
  <Paragraphs>147</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PESU1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Reading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Admin</cp:lastModifiedBy>
  <cp:revision>154</cp:revision>
  <dcterms:created xsi:type="dcterms:W3CDTF">2020-06-03T14:19:11Z</dcterms:created>
  <dcterms:modified xsi:type="dcterms:W3CDTF">2020-11-11T03:53:12Z</dcterms:modified>
</cp:coreProperties>
</file>