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357" r:id="rId3"/>
    <p:sldId id="358" r:id="rId4"/>
    <p:sldId id="1177" r:id="rId5"/>
    <p:sldId id="1202" r:id="rId6"/>
    <p:sldId id="1203" r:id="rId7"/>
    <p:sldId id="1204" r:id="rId8"/>
    <p:sldId id="1205" r:id="rId9"/>
    <p:sldId id="1206" r:id="rId10"/>
    <p:sldId id="1180" r:id="rId11"/>
    <p:sldId id="1194" r:id="rId12"/>
    <p:sldId id="1181" r:id="rId13"/>
    <p:sldId id="34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98" autoAdjust="0"/>
    <p:restoredTop sz="94660"/>
  </p:normalViewPr>
  <p:slideViewPr>
    <p:cSldViewPr snapToGrid="0">
      <p:cViewPr>
        <p:scale>
          <a:sx n="87" d="100"/>
          <a:sy n="87" d="100"/>
        </p:scale>
        <p:origin x="-11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3BFC1-CB42-476F-A2F7-819840C71367}" type="datetimeFigureOut">
              <a:rPr lang="en-US" smtClean="0"/>
              <a:t>11/11/2020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B1B1-1637-4064-8921-AC725E4B0D4E}" type="slidenum">
              <a:rPr lang="en-US" smtClean="0"/>
              <a:t>‹#›</a:t>
            </a:fld>
            <a:endParaRPr lang="en-US"/>
          </a:p>
        </p:txBody>
      </p:sp>
    </p:spTree>
    <p:extLst>
      <p:ext uri="{BB962C8B-B14F-4D97-AF65-F5344CB8AC3E}">
        <p14:creationId xmlns:p14="http://schemas.microsoft.com/office/powerpoint/2010/main" val="715784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2" y="2130427"/>
            <a:ext cx="10363200" cy="1470025"/>
          </a:xfrm>
        </p:spPr>
        <p:txBody>
          <a:bodyPr/>
          <a:lstStyle/>
          <a:p>
            <a:r>
              <a:rPr lang="en-US" dirty="0" smtClean="0"/>
              <a:t>Click to edit Master title style</a:t>
            </a:r>
            <a:endParaRPr lang="en-IN" dirty="0"/>
          </a:p>
        </p:txBody>
      </p:sp>
      <p:sp>
        <p:nvSpPr>
          <p:cNvPr id="3" name="Subtitle 2"/>
          <p:cNvSpPr>
            <a:spLocks noGrp="1"/>
          </p:cNvSpPr>
          <p:nvPr>
            <p:ph type="subTitle" idx="1"/>
          </p:nvPr>
        </p:nvSpPr>
        <p:spPr>
          <a:xfrm>
            <a:off x="1828802" y="3886200"/>
            <a:ext cx="8534400" cy="1752600"/>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dirty="0" smtClean="0"/>
              <a:t>Click to edit Master subtitle style</a:t>
            </a:r>
            <a:endParaRPr lang="en-IN" dirty="0"/>
          </a:p>
        </p:txBody>
      </p:sp>
    </p:spTree>
    <p:extLst>
      <p:ext uri="{BB962C8B-B14F-4D97-AF65-F5344CB8AC3E}">
        <p14:creationId xmlns:p14="http://schemas.microsoft.com/office/powerpoint/2010/main" val="426140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563715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00"/>
            <a:ext cx="10363200" cy="1362075"/>
          </a:xfrm>
        </p:spPr>
        <p:txBody>
          <a:bodyPr anchor="t"/>
          <a:lstStyle>
            <a:lvl1pPr algn="l">
              <a:defRPr sz="4800" b="1" cap="all"/>
            </a:lvl1pPr>
          </a:lstStyle>
          <a:p>
            <a:r>
              <a:rPr lang="en-US" dirty="0" smtClean="0"/>
              <a:t>Click to edit Master title style</a:t>
            </a:r>
            <a:endParaRPr lang="en-IN" dirty="0"/>
          </a:p>
        </p:txBody>
      </p:sp>
      <p:sp>
        <p:nvSpPr>
          <p:cNvPr id="3" name="Text Placeholder 2"/>
          <p:cNvSpPr>
            <a:spLocks noGrp="1"/>
          </p:cNvSpPr>
          <p:nvPr>
            <p:ph type="body" idx="1"/>
          </p:nvPr>
        </p:nvSpPr>
        <p:spPr>
          <a:xfrm>
            <a:off x="963086" y="2906715"/>
            <a:ext cx="10363200" cy="1500187"/>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328506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662" y="261382"/>
            <a:ext cx="7646920" cy="1143000"/>
          </a:xfrm>
        </p:spPr>
        <p:txBody>
          <a:bodyPr/>
          <a:lstStyle/>
          <a:p>
            <a:r>
              <a:rPr lang="en-US" dirty="0" smtClean="0"/>
              <a:t>Click to edit Master title style</a:t>
            </a:r>
            <a:endParaRPr lang="en-IN" dirty="0"/>
          </a:p>
        </p:txBody>
      </p:sp>
      <p:sp>
        <p:nvSpPr>
          <p:cNvPr id="3" name="Content Placeholder 2"/>
          <p:cNvSpPr>
            <a:spLocks noGrp="1"/>
          </p:cNvSpPr>
          <p:nvPr>
            <p:ph sz="half" idx="1"/>
          </p:nvPr>
        </p:nvSpPr>
        <p:spPr>
          <a:xfrm>
            <a:off x="812801" y="1600200"/>
            <a:ext cx="7211484" cy="4527550"/>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2955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600" y="2174877"/>
            <a:ext cx="5386917" cy="3951288"/>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852561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Tree>
    <p:extLst>
      <p:ext uri="{BB962C8B-B14F-4D97-AF65-F5344CB8AC3E}">
        <p14:creationId xmlns:p14="http://schemas.microsoft.com/office/powerpoint/2010/main" val="4142090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3" name="Footer Placeholder 2"/>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4" name="Slide Number Placeholder 3"/>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999233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400" b="1"/>
            </a:lvl1pPr>
          </a:lstStyle>
          <a:p>
            <a:r>
              <a:rPr lang="en-US" smtClean="0"/>
              <a:t>Click to edit Master title style</a:t>
            </a:r>
            <a:endParaRPr lang="en-IN"/>
          </a:p>
        </p:txBody>
      </p:sp>
      <p:sp>
        <p:nvSpPr>
          <p:cNvPr id="4" name="Text Placeholder 3"/>
          <p:cNvSpPr>
            <a:spLocks noGrp="1"/>
          </p:cNvSpPr>
          <p:nvPr>
            <p:ph type="body" sz="half" idx="2"/>
          </p:nvPr>
        </p:nvSpPr>
        <p:spPr>
          <a:xfrm>
            <a:off x="609600" y="1435102"/>
            <a:ext cx="4011084" cy="4691063"/>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6" name="Footer Placeholder 5"/>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7" name="Slide Number Placeholder 6"/>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1422960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8644" y="4868828"/>
            <a:ext cx="7315200" cy="566738"/>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550662" y="693330"/>
            <a:ext cx="7315200" cy="4114800"/>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r>
              <a:rPr lang="en-US" smtClean="0"/>
              <a:t>Click icon to add picture</a:t>
            </a:r>
            <a:endParaRPr lang="en-IN"/>
          </a:p>
        </p:txBody>
      </p:sp>
      <p:sp>
        <p:nvSpPr>
          <p:cNvPr id="4" name="Text Placeholder 3"/>
          <p:cNvSpPr>
            <a:spLocks noGrp="1"/>
          </p:cNvSpPr>
          <p:nvPr>
            <p:ph type="body" sz="half" idx="2"/>
          </p:nvPr>
        </p:nvSpPr>
        <p:spPr>
          <a:xfrm>
            <a:off x="406627" y="5444757"/>
            <a:ext cx="7315200" cy="804862"/>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Tree>
    <p:extLst>
      <p:ext uri="{BB962C8B-B14F-4D97-AF65-F5344CB8AC3E}">
        <p14:creationId xmlns:p14="http://schemas.microsoft.com/office/powerpoint/2010/main" val="36478175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5" name="Footer Placeholder 4"/>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6" name="Slide Number Placeholder 5"/>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2744624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1" y="274640"/>
            <a:ext cx="3655484"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0"/>
            <a:ext cx="107696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09601" y="6356350"/>
            <a:ext cx="2844800" cy="365125"/>
          </a:xfrm>
          <a:prstGeom prst="rect">
            <a:avLst/>
          </a:prstGeom>
        </p:spPr>
        <p:txBody>
          <a:bodyPr/>
          <a:lstStyle/>
          <a:p>
            <a:pPr defTabSz="1088502"/>
            <a:endParaRPr lang="en-IN" sz="2100">
              <a:solidFill>
                <a:prstClr val="black"/>
              </a:solidFill>
            </a:endParaRPr>
          </a:p>
        </p:txBody>
      </p:sp>
      <p:sp>
        <p:nvSpPr>
          <p:cNvPr id="5" name="Footer Placeholder 4"/>
          <p:cNvSpPr>
            <a:spLocks noGrp="1"/>
          </p:cNvSpPr>
          <p:nvPr>
            <p:ph type="ftr" sz="quarter" idx="11"/>
          </p:nvPr>
        </p:nvSpPr>
        <p:spPr>
          <a:xfrm>
            <a:off x="4165602" y="6356350"/>
            <a:ext cx="3860800" cy="365125"/>
          </a:xfrm>
          <a:prstGeom prst="rect">
            <a:avLst/>
          </a:prstGeom>
        </p:spPr>
        <p:txBody>
          <a:bodyPr/>
          <a:lstStyle/>
          <a:p>
            <a:pPr defTabSz="1088502"/>
            <a:endParaRPr lang="en-IN" sz="2100">
              <a:solidFill>
                <a:prstClr val="black"/>
              </a:solidFill>
            </a:endParaRPr>
          </a:p>
        </p:txBody>
      </p:sp>
      <p:sp>
        <p:nvSpPr>
          <p:cNvPr id="6" name="Slide Number Placeholder 5"/>
          <p:cNvSpPr>
            <a:spLocks noGrp="1"/>
          </p:cNvSpPr>
          <p:nvPr>
            <p:ph type="sldNum" sz="quarter" idx="12"/>
          </p:nvPr>
        </p:nvSpPr>
        <p:spPr>
          <a:xfrm>
            <a:off x="8737601" y="6356350"/>
            <a:ext cx="2844800" cy="365125"/>
          </a:xfrm>
          <a:prstGeom prst="rect">
            <a:avLst/>
          </a:prstGeom>
        </p:spPr>
        <p:txBody>
          <a:bodyPr/>
          <a:lstStyle/>
          <a:p>
            <a:pPr defTabSz="1088502"/>
            <a:fld id="{0A17A3E6-C54E-4BA1-B068-5591A12E973F}" type="slidenum">
              <a:rPr lang="en-IN" sz="2100" smtClean="0">
                <a:solidFill>
                  <a:prstClr val="black"/>
                </a:solidFill>
              </a:rPr>
              <a:pPr defTabSz="1088502"/>
              <a:t>‹#›</a:t>
            </a:fld>
            <a:endParaRPr lang="en-IN" sz="2100">
              <a:solidFill>
                <a:prstClr val="black"/>
              </a:solidFill>
            </a:endParaRPr>
          </a:p>
        </p:txBody>
      </p:sp>
    </p:spTree>
    <p:extLst>
      <p:ext uri="{BB962C8B-B14F-4D97-AF65-F5344CB8AC3E}">
        <p14:creationId xmlns:p14="http://schemas.microsoft.com/office/powerpoint/2010/main" val="920778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083552" y="1606296"/>
            <a:ext cx="4498975" cy="470916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a:xfrm>
            <a:off x="9533725" y="6607767"/>
            <a:ext cx="1838959" cy="196215"/>
          </a:xfrm>
          <a:prstGeom prst="rect">
            <a:avLst/>
          </a:prstGeom>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6" name="Holder 6"/>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11/11/2020</a:t>
            </a:fld>
            <a:endParaRPr lang="en-US"/>
          </a:p>
        </p:txBody>
      </p:sp>
      <p:sp>
        <p:nvSpPr>
          <p:cNvPr id="7" name="Holder 7"/>
          <p:cNvSpPr>
            <a:spLocks noGrp="1"/>
          </p:cNvSpPr>
          <p:nvPr>
            <p:ph type="sldNum" sz="quarter" idx="7"/>
          </p:nvPr>
        </p:nvSpPr>
        <p:spPr>
          <a:xfrm>
            <a:off x="8778240" y="6377940"/>
            <a:ext cx="280416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101247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11-11-2020</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11-11-2020</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74638"/>
            <a:ext cx="7646920" cy="1143000"/>
          </a:xfrm>
          <a:prstGeom prst="rect">
            <a:avLst/>
          </a:prstGeom>
        </p:spPr>
        <p:txBody>
          <a:bodyPr vert="horz" lIns="108850" tIns="54425" rIns="108850" bIns="54425"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609602" y="2205147"/>
            <a:ext cx="7682145" cy="4319480"/>
          </a:xfrm>
          <a:prstGeom prst="rect">
            <a:avLst/>
          </a:prstGeom>
        </p:spPr>
        <p:txBody>
          <a:bodyPr vert="horz" lIns="108850" tIns="54425" rIns="108850" bIns="5442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7" name="Straight Connector 6">
            <a:extLst>
              <a:ext uri="{FF2B5EF4-FFF2-40B4-BE49-F238E27FC236}">
                <a16:creationId xmlns="" xmlns:a16="http://schemas.microsoft.com/office/drawing/2014/main" id="{A4293697-6E2C-4331-B4E1-C58B355192F4}"/>
              </a:ext>
            </a:extLst>
          </p:cNvPr>
          <p:cNvCxnSpPr>
            <a:cxnSpLocks/>
          </p:cNvCxnSpPr>
          <p:nvPr/>
        </p:nvCxnSpPr>
        <p:spPr>
          <a:xfrm>
            <a:off x="-8307" y="1485234"/>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8" name="Picture 7" descr="A close up of a logo&#10;&#10;Description automatically generated">
            <a:extLst>
              <a:ext uri="{FF2B5EF4-FFF2-40B4-BE49-F238E27FC236}">
                <a16:creationId xmlns="" xmlns:a16="http://schemas.microsoft.com/office/drawing/2014/main" id="{08D8E659-ABBD-4E58-8353-D33866EBB3E6}"/>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659521" y="469893"/>
            <a:ext cx="933599" cy="1398963"/>
          </a:xfrm>
          <a:prstGeom prst="rect">
            <a:avLst/>
          </a:prstGeom>
        </p:spPr>
      </p:pic>
    </p:spTree>
    <p:extLst>
      <p:ext uri="{BB962C8B-B14F-4D97-AF65-F5344CB8AC3E}">
        <p14:creationId xmlns:p14="http://schemas.microsoft.com/office/powerpoint/2010/main" val="19135987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3634023" y="2104247"/>
            <a:ext cx="7497214" cy="646331"/>
          </a:xfrm>
          <a:prstGeom prst="rect">
            <a:avLst/>
          </a:prstGeom>
        </p:spPr>
        <p:txBody>
          <a:bodyPr wrap="square">
            <a:spAutoFit/>
          </a:bodyPr>
          <a:lstStyle/>
          <a:p>
            <a:r>
              <a:rPr lang="en-US" sz="3600" b="1" dirty="0" smtClean="0">
                <a:solidFill>
                  <a:schemeClr val="accent2">
                    <a:lumMod val="75000"/>
                  </a:schemeClr>
                </a:solidFill>
              </a:rPr>
              <a:t>Designing of </a:t>
            </a:r>
            <a:r>
              <a:rPr lang="en-US" sz="3600" b="1" dirty="0" err="1" smtClean="0">
                <a:solidFill>
                  <a:schemeClr val="accent2">
                    <a:lumMod val="75000"/>
                  </a:schemeClr>
                </a:solidFill>
              </a:rPr>
              <a:t>IoT</a:t>
            </a:r>
            <a:r>
              <a:rPr lang="en-US" sz="3600" b="1" dirty="0" smtClean="0">
                <a:solidFill>
                  <a:schemeClr val="accent2">
                    <a:lumMod val="75000"/>
                  </a:schemeClr>
                </a:solidFill>
              </a:rPr>
              <a:t> Solutions</a:t>
            </a:r>
            <a:endParaRPr lang="en-US" sz="3600" b="1" dirty="0">
              <a:solidFill>
                <a:schemeClr val="accent2">
                  <a:lumMod val="75000"/>
                </a:schemeClr>
              </a:solidFill>
            </a:endParaRPr>
          </a:p>
        </p:txBody>
      </p:sp>
      <p:sp>
        <p:nvSpPr>
          <p:cNvPr id="13" name="Rectangle 12">
            <a:extLst>
              <a:ext uri="{FF2B5EF4-FFF2-40B4-BE49-F238E27FC236}">
                <a16:creationId xmlns:a16="http://schemas.microsoft.com/office/drawing/2014/main" xmlns="" id="{34CEFAD4-E477-4E46-B5A6-ADB26E6A2863}"/>
              </a:ext>
            </a:extLst>
          </p:cNvPr>
          <p:cNvSpPr/>
          <p:nvPr/>
        </p:nvSpPr>
        <p:spPr>
          <a:xfrm>
            <a:off x="3634023" y="2750578"/>
            <a:ext cx="7497214" cy="646331"/>
          </a:xfrm>
          <a:prstGeom prst="rect">
            <a:avLst/>
          </a:prstGeom>
        </p:spPr>
        <p:txBody>
          <a:bodyPr wrap="square">
            <a:spAutoFit/>
          </a:bodyPr>
          <a:lstStyle/>
          <a:p>
            <a:r>
              <a:rPr lang="en-IN" sz="3600" b="1" dirty="0" err="1" smtClean="0">
                <a:solidFill>
                  <a:schemeClr val="accent1">
                    <a:lumMod val="75000"/>
                  </a:schemeClr>
                </a:solidFill>
              </a:rPr>
              <a:t>IoT</a:t>
            </a:r>
            <a:r>
              <a:rPr lang="en-IN" sz="3600" b="1" dirty="0" smtClean="0">
                <a:solidFill>
                  <a:schemeClr val="accent1">
                    <a:lumMod val="75000"/>
                  </a:schemeClr>
                </a:solidFill>
              </a:rPr>
              <a:t> Physical Servers &amp; cloud offering </a:t>
            </a:r>
            <a:endParaRPr lang="en-IN" sz="3600" b="1" dirty="0">
              <a:solidFill>
                <a:schemeClr val="accent1">
                  <a:lumMod val="75000"/>
                </a:schemeClr>
              </a:solidFill>
            </a:endParaRPr>
          </a:p>
        </p:txBody>
      </p:sp>
      <p:sp>
        <p:nvSpPr>
          <p:cNvPr id="14" name="Rectangle 13">
            <a:extLst>
              <a:ext uri="{FF2B5EF4-FFF2-40B4-BE49-F238E27FC236}">
                <a16:creationId xmlns:a16="http://schemas.microsoft.com/office/drawing/2014/main" xmlns="" id="{585D8B7B-5B60-4808-A096-FB24198F96E9}"/>
              </a:ext>
            </a:extLst>
          </p:cNvPr>
          <p:cNvSpPr/>
          <p:nvPr/>
        </p:nvSpPr>
        <p:spPr>
          <a:xfrm>
            <a:off x="3634023" y="3883150"/>
            <a:ext cx="7497214" cy="461665"/>
          </a:xfrm>
          <a:prstGeom prst="rect">
            <a:avLst/>
          </a:prstGeom>
        </p:spPr>
        <p:txBody>
          <a:bodyPr wrap="square">
            <a:spAutoFit/>
          </a:bodyPr>
          <a:lstStyle/>
          <a:p>
            <a:r>
              <a:rPr lang="en-US" sz="2400" b="1" dirty="0" smtClean="0"/>
              <a:t> </a:t>
            </a:r>
            <a:r>
              <a:rPr lang="en-US" sz="2400" b="1" dirty="0" err="1" smtClean="0"/>
              <a:t>Rashma.B.M</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3634023" y="4280755"/>
            <a:ext cx="6274011" cy="461665"/>
          </a:xfrm>
          <a:prstGeom prst="rect">
            <a:avLst/>
          </a:prstGeom>
        </p:spPr>
        <p:txBody>
          <a:bodyPr wrap="square">
            <a:spAutoFit/>
          </a:bodyPr>
          <a:lstStyle/>
          <a:p>
            <a:r>
              <a:rPr lang="en-US" sz="2400" dirty="0"/>
              <a:t>Department of Computer Science Engineering</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3634023" y="365168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xmlns=""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91" y="1493752"/>
            <a:ext cx="2369218" cy="3550188"/>
          </a:xfrm>
          <a:prstGeom prst="rect">
            <a:avLst/>
          </a:prstGeom>
        </p:spPr>
      </p:pic>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587587" y="1598307"/>
            <a:ext cx="8996027" cy="4468531"/>
          </a:xfrm>
          <a:prstGeom prst="rect">
            <a:avLst/>
          </a:prstGeom>
          <a:solidFill>
            <a:srgbClr val="DAF3FD"/>
          </a:solidFill>
        </p:spPr>
        <p:txBody>
          <a:bodyPr vert="horz" wrap="square" lIns="0" tIns="36195" rIns="0" bIns="0" rtlCol="0">
            <a:spAutoFit/>
          </a:bodyPr>
          <a:lstStyle/>
          <a:p>
            <a:pPr marL="90805">
              <a:lnSpc>
                <a:spcPct val="100000"/>
              </a:lnSpc>
              <a:spcBef>
                <a:spcPts val="285"/>
              </a:spcBef>
            </a:pPr>
            <a:r>
              <a:rPr b="1" spc="-5" dirty="0">
                <a:latin typeface="Calibri"/>
                <a:cs typeface="Calibri"/>
              </a:rPr>
              <a:t>#Python program for launching an </a:t>
            </a:r>
            <a:r>
              <a:rPr b="1" spc="-10" dirty="0">
                <a:latin typeface="Calibri"/>
                <a:cs typeface="Calibri"/>
              </a:rPr>
              <a:t>EC2</a:t>
            </a:r>
            <a:r>
              <a:rPr b="1" dirty="0">
                <a:latin typeface="Calibri"/>
                <a:cs typeface="Calibri"/>
              </a:rPr>
              <a:t> </a:t>
            </a:r>
            <a:r>
              <a:rPr b="1" spc="-5" dirty="0">
                <a:latin typeface="Calibri"/>
                <a:cs typeface="Calibri"/>
              </a:rPr>
              <a:t>instance</a:t>
            </a:r>
            <a:endParaRPr dirty="0">
              <a:latin typeface="Calibri"/>
              <a:cs typeface="Calibri"/>
            </a:endParaRPr>
          </a:p>
          <a:p>
            <a:pPr marL="90805">
              <a:lnSpc>
                <a:spcPct val="100000"/>
              </a:lnSpc>
            </a:pPr>
            <a:r>
              <a:rPr spc="-5" dirty="0">
                <a:latin typeface="Calibri"/>
                <a:cs typeface="Calibri"/>
              </a:rPr>
              <a:t>import</a:t>
            </a:r>
            <a:r>
              <a:rPr spc="-10" dirty="0">
                <a:latin typeface="Calibri"/>
                <a:cs typeface="Calibri"/>
              </a:rPr>
              <a:t> </a:t>
            </a:r>
            <a:r>
              <a:rPr spc="-5" dirty="0">
                <a:latin typeface="Calibri"/>
                <a:cs typeface="Calibri"/>
              </a:rPr>
              <a:t>boto.ec2</a:t>
            </a:r>
            <a:endParaRPr dirty="0">
              <a:latin typeface="Calibri"/>
              <a:cs typeface="Calibri"/>
            </a:endParaRPr>
          </a:p>
          <a:p>
            <a:pPr marL="90805" marR="3199130">
              <a:lnSpc>
                <a:spcPct val="100000"/>
              </a:lnSpc>
            </a:pPr>
            <a:r>
              <a:rPr spc="-5" dirty="0">
                <a:latin typeface="Calibri"/>
                <a:cs typeface="Calibri"/>
              </a:rPr>
              <a:t>from time import sleep  ACCESS_KEY="&lt;enter access key&gt;"  SECRET_KEY="&lt;enter secret</a:t>
            </a:r>
            <a:r>
              <a:rPr spc="-30" dirty="0">
                <a:latin typeface="Calibri"/>
                <a:cs typeface="Calibri"/>
              </a:rPr>
              <a:t> </a:t>
            </a:r>
            <a:r>
              <a:rPr spc="-5" dirty="0">
                <a:latin typeface="Calibri"/>
                <a:cs typeface="Calibri"/>
              </a:rPr>
              <a:t>key&gt;"</a:t>
            </a:r>
            <a:endParaRPr dirty="0">
              <a:latin typeface="Calibri"/>
              <a:cs typeface="Calibri"/>
            </a:endParaRPr>
          </a:p>
          <a:p>
            <a:pPr>
              <a:lnSpc>
                <a:spcPct val="100000"/>
              </a:lnSpc>
              <a:spcBef>
                <a:spcPts val="35"/>
              </a:spcBef>
            </a:pPr>
            <a:endParaRPr dirty="0">
              <a:latin typeface="Calibri"/>
              <a:cs typeface="Calibri"/>
            </a:endParaRPr>
          </a:p>
          <a:p>
            <a:pPr marL="90805" marR="3759200">
              <a:lnSpc>
                <a:spcPct val="100000"/>
              </a:lnSpc>
            </a:pPr>
            <a:r>
              <a:rPr spc="-5" dirty="0">
                <a:latin typeface="Calibri"/>
                <a:cs typeface="Calibri"/>
              </a:rPr>
              <a:t>REGION="us-east-1"  AMI_ID </a:t>
            </a:r>
            <a:r>
              <a:rPr dirty="0">
                <a:latin typeface="Calibri"/>
                <a:cs typeface="Calibri"/>
              </a:rPr>
              <a:t>=</a:t>
            </a:r>
            <a:r>
              <a:rPr spc="-40" dirty="0">
                <a:latin typeface="Calibri"/>
                <a:cs typeface="Calibri"/>
              </a:rPr>
              <a:t> </a:t>
            </a:r>
            <a:r>
              <a:rPr spc="-5" dirty="0">
                <a:latin typeface="Calibri"/>
                <a:cs typeface="Calibri"/>
              </a:rPr>
              <a:t>"ami-d0f89fb9"</a:t>
            </a:r>
            <a:endParaRPr dirty="0">
              <a:latin typeface="Calibri"/>
              <a:cs typeface="Calibri"/>
            </a:endParaRPr>
          </a:p>
          <a:p>
            <a:pPr marL="90805" marR="2743200">
              <a:lnSpc>
                <a:spcPct val="100000"/>
              </a:lnSpc>
            </a:pPr>
            <a:r>
              <a:rPr spc="-5" dirty="0">
                <a:latin typeface="Calibri"/>
                <a:cs typeface="Calibri"/>
              </a:rPr>
              <a:t>EC2_KEY_HANDLE </a:t>
            </a:r>
            <a:r>
              <a:rPr dirty="0">
                <a:latin typeface="Calibri"/>
                <a:cs typeface="Calibri"/>
              </a:rPr>
              <a:t>= </a:t>
            </a:r>
            <a:r>
              <a:rPr spc="-5" dirty="0">
                <a:latin typeface="Calibri"/>
                <a:cs typeface="Calibri"/>
              </a:rPr>
              <a:t>"&lt;enter key handle&gt;"  INSTANCE_TYPE="t1.micro"</a:t>
            </a:r>
            <a:endParaRPr dirty="0">
              <a:latin typeface="Calibri"/>
              <a:cs typeface="Calibri"/>
            </a:endParaRPr>
          </a:p>
          <a:p>
            <a:pPr marL="90805">
              <a:lnSpc>
                <a:spcPct val="100000"/>
              </a:lnSpc>
            </a:pPr>
            <a:r>
              <a:rPr spc="-5" dirty="0">
                <a:latin typeface="Calibri"/>
                <a:cs typeface="Calibri"/>
              </a:rPr>
              <a:t>SECGROUP_HANDLE="default"</a:t>
            </a:r>
            <a:endParaRPr dirty="0">
              <a:latin typeface="Calibri"/>
              <a:cs typeface="Calibri"/>
            </a:endParaRPr>
          </a:p>
          <a:p>
            <a:pPr>
              <a:lnSpc>
                <a:spcPct val="100000"/>
              </a:lnSpc>
              <a:spcBef>
                <a:spcPts val="40"/>
              </a:spcBef>
            </a:pPr>
            <a:endParaRPr dirty="0">
              <a:latin typeface="Calibri"/>
              <a:cs typeface="Calibri"/>
            </a:endParaRPr>
          </a:p>
          <a:p>
            <a:pPr marL="90805">
              <a:lnSpc>
                <a:spcPct val="100000"/>
              </a:lnSpc>
            </a:pPr>
            <a:r>
              <a:rPr spc="-5" dirty="0">
                <a:latin typeface="Calibri"/>
                <a:cs typeface="Calibri"/>
              </a:rPr>
              <a:t>conn </a:t>
            </a:r>
            <a:r>
              <a:rPr dirty="0">
                <a:latin typeface="Calibri"/>
                <a:cs typeface="Calibri"/>
              </a:rPr>
              <a:t>= </a:t>
            </a:r>
            <a:r>
              <a:rPr spc="-5" dirty="0">
                <a:latin typeface="Calibri"/>
                <a:cs typeface="Calibri"/>
              </a:rPr>
              <a:t>boto.ec2.connect_to_region(REGION,</a:t>
            </a:r>
            <a:r>
              <a:rPr dirty="0">
                <a:latin typeface="Calibri"/>
                <a:cs typeface="Calibri"/>
              </a:rPr>
              <a:t> </a:t>
            </a:r>
            <a:r>
              <a:rPr spc="-5" dirty="0">
                <a:latin typeface="Calibri"/>
                <a:cs typeface="Calibri"/>
              </a:rPr>
              <a:t>aws_access_key_id=ACCESS_KEY,</a:t>
            </a:r>
            <a:endParaRPr dirty="0">
              <a:latin typeface="Calibri"/>
              <a:cs typeface="Calibri"/>
            </a:endParaRPr>
          </a:p>
          <a:p>
            <a:pPr marL="2319655">
              <a:lnSpc>
                <a:spcPct val="100000"/>
              </a:lnSpc>
            </a:pPr>
            <a:r>
              <a:rPr spc="-5" dirty="0">
                <a:latin typeface="Calibri"/>
                <a:cs typeface="Calibri"/>
              </a:rPr>
              <a:t>aws_secret_access_key=SECRET_KEY)</a:t>
            </a:r>
            <a:endParaRPr dirty="0">
              <a:latin typeface="Calibri"/>
              <a:cs typeface="Calibri"/>
            </a:endParaRPr>
          </a:p>
          <a:p>
            <a:pPr>
              <a:lnSpc>
                <a:spcPct val="100000"/>
              </a:lnSpc>
              <a:spcBef>
                <a:spcPts val="35"/>
              </a:spcBef>
            </a:pPr>
            <a:endParaRPr dirty="0">
              <a:latin typeface="Calibri"/>
              <a:cs typeface="Calibri"/>
            </a:endParaRPr>
          </a:p>
          <a:p>
            <a:pPr marL="90805">
              <a:lnSpc>
                <a:spcPct val="100000"/>
              </a:lnSpc>
            </a:pPr>
            <a:r>
              <a:rPr spc="-5" dirty="0">
                <a:latin typeface="Calibri"/>
                <a:cs typeface="Calibri"/>
              </a:rPr>
              <a:t>reservation </a:t>
            </a:r>
            <a:r>
              <a:rPr dirty="0">
                <a:latin typeface="Calibri"/>
                <a:cs typeface="Calibri"/>
              </a:rPr>
              <a:t>= </a:t>
            </a:r>
            <a:r>
              <a:rPr spc="-5" dirty="0">
                <a:latin typeface="Calibri"/>
                <a:cs typeface="Calibri"/>
              </a:rPr>
              <a:t>conn.run_instances(image_id=AMI_ID,</a:t>
            </a:r>
            <a:r>
              <a:rPr spc="10" dirty="0">
                <a:latin typeface="Calibri"/>
                <a:cs typeface="Calibri"/>
              </a:rPr>
              <a:t> </a:t>
            </a:r>
            <a:r>
              <a:rPr spc="-5" dirty="0">
                <a:latin typeface="Calibri"/>
                <a:cs typeface="Calibri"/>
              </a:rPr>
              <a:t>key_name=EC2_KEY_HANDLE,</a:t>
            </a:r>
            <a:endParaRPr dirty="0">
              <a:latin typeface="Calibri"/>
              <a:cs typeface="Calibri"/>
            </a:endParaRPr>
          </a:p>
          <a:p>
            <a:pPr marL="2148205" marR="588645">
              <a:lnSpc>
                <a:spcPct val="100000"/>
              </a:lnSpc>
            </a:pPr>
            <a:r>
              <a:rPr spc="-5" dirty="0">
                <a:latin typeface="Calibri"/>
                <a:cs typeface="Calibri"/>
              </a:rPr>
              <a:t>instance_type=INSTANCE_TYPE,  security_groups </a:t>
            </a:r>
            <a:r>
              <a:rPr dirty="0">
                <a:latin typeface="Calibri"/>
                <a:cs typeface="Calibri"/>
              </a:rPr>
              <a:t>= [ </a:t>
            </a:r>
            <a:r>
              <a:rPr spc="-5" dirty="0">
                <a:latin typeface="Calibri"/>
                <a:cs typeface="Calibri"/>
              </a:rPr>
              <a:t>SECGROUP_HANDLE, </a:t>
            </a:r>
            <a:r>
              <a:rPr dirty="0">
                <a:latin typeface="Calibri"/>
                <a:cs typeface="Calibri"/>
              </a:rPr>
              <a:t>]</a:t>
            </a:r>
            <a:r>
              <a:rPr spc="-35" dirty="0">
                <a:latin typeface="Calibri"/>
                <a:cs typeface="Calibri"/>
              </a:rPr>
              <a:t> </a:t>
            </a:r>
            <a:r>
              <a:rPr dirty="0">
                <a:latin typeface="Calibri"/>
                <a:cs typeface="Calibri"/>
              </a:rPr>
              <a:t>)</a:t>
            </a:r>
          </a:p>
        </p:txBody>
      </p:sp>
      <p:sp>
        <p:nvSpPr>
          <p:cNvPr id="9" name="object 9"/>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10" name="object 10"/>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11"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Amazon EC2 – Python Example</a:t>
            </a:r>
            <a:endParaRPr lang="en-US" sz="2400" b="1" dirty="0">
              <a:solidFill>
                <a:srgbClr val="F79646">
                  <a:lumMod val="75000"/>
                </a:srgbClr>
              </a:solidFill>
            </a:endParaRPr>
          </a:p>
        </p:txBody>
      </p:sp>
      <p:sp>
        <p:nvSpPr>
          <p:cNvPr id="12" name="Rectangle 11">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IOT 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127149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7" name="object 7"/>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5" name="object 5"/>
          <p:cNvSpPr txBox="1"/>
          <p:nvPr/>
        </p:nvSpPr>
        <p:spPr>
          <a:xfrm>
            <a:off x="916939" y="1769745"/>
            <a:ext cx="5789295" cy="4223385"/>
          </a:xfrm>
          <a:prstGeom prst="rect">
            <a:avLst/>
          </a:prstGeom>
        </p:spPr>
        <p:txBody>
          <a:bodyPr vert="horz" wrap="square" lIns="0" tIns="11430" rIns="0" bIns="0" rtlCol="0">
            <a:spAutoFit/>
          </a:bodyPr>
          <a:lstStyle/>
          <a:p>
            <a:pPr marL="241300" indent="-228600">
              <a:lnSpc>
                <a:spcPts val="2345"/>
              </a:lnSpc>
              <a:spcBef>
                <a:spcPts val="90"/>
              </a:spcBef>
              <a:buFont typeface="Arial"/>
              <a:buChar char="•"/>
              <a:tabLst>
                <a:tab pos="240665" algn="l"/>
                <a:tab pos="241300" algn="l"/>
              </a:tabLst>
            </a:pPr>
            <a:r>
              <a:rPr sz="2000" spc="-5" dirty="0">
                <a:latin typeface="Calibri"/>
                <a:cs typeface="Calibri"/>
              </a:rPr>
              <a:t>AutoScaling Service</a:t>
            </a:r>
            <a:endParaRPr sz="2000">
              <a:latin typeface="Calibri"/>
              <a:cs typeface="Calibri"/>
            </a:endParaRPr>
          </a:p>
          <a:p>
            <a:pPr marL="698500" marR="60325" lvl="1" indent="-228600">
              <a:lnSpc>
                <a:spcPct val="69900"/>
              </a:lnSpc>
              <a:spcBef>
                <a:spcPts val="555"/>
              </a:spcBef>
              <a:buFont typeface="Arial"/>
              <a:buChar char="•"/>
              <a:tabLst>
                <a:tab pos="697865" algn="l"/>
                <a:tab pos="698500" algn="l"/>
              </a:tabLst>
            </a:pPr>
            <a:r>
              <a:rPr sz="1700" dirty="0">
                <a:latin typeface="Calibri"/>
                <a:cs typeface="Calibri"/>
              </a:rPr>
              <a:t>A </a:t>
            </a:r>
            <a:r>
              <a:rPr sz="1700" spc="-5" dirty="0">
                <a:latin typeface="Calibri"/>
                <a:cs typeface="Calibri"/>
              </a:rPr>
              <a:t>connection to AutoScaling service is first established by  calling boto.ec2.autoscale.connect_to_region</a:t>
            </a:r>
            <a:r>
              <a:rPr sz="1700" dirty="0">
                <a:latin typeface="Calibri"/>
                <a:cs typeface="Calibri"/>
              </a:rPr>
              <a:t> </a:t>
            </a:r>
            <a:r>
              <a:rPr sz="1700" spc="-5" dirty="0">
                <a:latin typeface="Calibri"/>
                <a:cs typeface="Calibri"/>
              </a:rPr>
              <a:t>function.</a:t>
            </a:r>
            <a:endParaRPr sz="1700">
              <a:latin typeface="Calibri"/>
              <a:cs typeface="Calibri"/>
            </a:endParaRPr>
          </a:p>
          <a:p>
            <a:pPr lvl="1">
              <a:lnSpc>
                <a:spcPct val="100000"/>
              </a:lnSpc>
              <a:spcBef>
                <a:spcPts val="5"/>
              </a:spcBef>
              <a:buFont typeface="Arial"/>
              <a:buChar char="•"/>
            </a:pPr>
            <a:endParaRPr sz="1800">
              <a:latin typeface="Calibri"/>
              <a:cs typeface="Calibri"/>
            </a:endParaRPr>
          </a:p>
          <a:p>
            <a:pPr marL="241300" indent="-228600">
              <a:lnSpc>
                <a:spcPts val="2345"/>
              </a:lnSpc>
              <a:spcBef>
                <a:spcPts val="5"/>
              </a:spcBef>
              <a:buFont typeface="Arial"/>
              <a:buChar char="•"/>
              <a:tabLst>
                <a:tab pos="240665" algn="l"/>
                <a:tab pos="241300" algn="l"/>
              </a:tabLst>
            </a:pPr>
            <a:r>
              <a:rPr sz="2000" spc="-5" dirty="0">
                <a:latin typeface="Calibri"/>
                <a:cs typeface="Calibri"/>
              </a:rPr>
              <a:t>Launch Configuration</a:t>
            </a:r>
            <a:endParaRPr sz="2000">
              <a:latin typeface="Calibri"/>
              <a:cs typeface="Calibri"/>
            </a:endParaRPr>
          </a:p>
          <a:p>
            <a:pPr marL="698500" marR="5080" lvl="1" indent="-228600">
              <a:lnSpc>
                <a:spcPct val="69900"/>
              </a:lnSpc>
              <a:spcBef>
                <a:spcPts val="555"/>
              </a:spcBef>
              <a:buFont typeface="Arial"/>
              <a:buChar char="•"/>
              <a:tabLst>
                <a:tab pos="697865" algn="l"/>
                <a:tab pos="698500" algn="l"/>
              </a:tabLst>
            </a:pPr>
            <a:r>
              <a:rPr sz="1700" spc="-5" dirty="0">
                <a:latin typeface="Calibri"/>
                <a:cs typeface="Calibri"/>
              </a:rPr>
              <a:t>After connecting to AutoScaling service, </a:t>
            </a:r>
            <a:r>
              <a:rPr sz="1700" dirty="0">
                <a:latin typeface="Calibri"/>
                <a:cs typeface="Calibri"/>
              </a:rPr>
              <a:t>a </a:t>
            </a:r>
            <a:r>
              <a:rPr sz="1700" spc="-5" dirty="0">
                <a:latin typeface="Calibri"/>
                <a:cs typeface="Calibri"/>
              </a:rPr>
              <a:t>new launch  configuration is created by calling  conn.create_launch_con </a:t>
            </a:r>
            <a:r>
              <a:rPr sz="1700" dirty="0">
                <a:latin typeface="Calibri"/>
                <a:cs typeface="Calibri"/>
              </a:rPr>
              <a:t>f </a:t>
            </a:r>
            <a:r>
              <a:rPr sz="1700" spc="-5" dirty="0">
                <a:latin typeface="Calibri"/>
                <a:cs typeface="Calibri"/>
              </a:rPr>
              <a:t>iguration. Launch configuration  contains instructions </a:t>
            </a:r>
            <a:r>
              <a:rPr sz="1700" dirty="0">
                <a:latin typeface="Calibri"/>
                <a:cs typeface="Calibri"/>
              </a:rPr>
              <a:t>on </a:t>
            </a:r>
            <a:r>
              <a:rPr sz="1700" spc="-5" dirty="0">
                <a:latin typeface="Calibri"/>
                <a:cs typeface="Calibri"/>
              </a:rPr>
              <a:t>how to launch new instances  including the </a:t>
            </a:r>
            <a:r>
              <a:rPr sz="1700" spc="-10" dirty="0">
                <a:latin typeface="Calibri"/>
                <a:cs typeface="Calibri"/>
              </a:rPr>
              <a:t>AMI-ID, </a:t>
            </a:r>
            <a:r>
              <a:rPr sz="1700" spc="-5" dirty="0">
                <a:latin typeface="Calibri"/>
                <a:cs typeface="Calibri"/>
              </a:rPr>
              <a:t>instance type, security groups,</a:t>
            </a:r>
            <a:r>
              <a:rPr sz="1700" spc="50" dirty="0">
                <a:latin typeface="Calibri"/>
                <a:cs typeface="Calibri"/>
              </a:rPr>
              <a:t> </a:t>
            </a:r>
            <a:r>
              <a:rPr sz="1700" spc="-5" dirty="0">
                <a:latin typeface="Calibri"/>
                <a:cs typeface="Calibri"/>
              </a:rPr>
              <a:t>etc.</a:t>
            </a:r>
            <a:endParaRPr sz="1700">
              <a:latin typeface="Calibri"/>
              <a:cs typeface="Calibri"/>
            </a:endParaRPr>
          </a:p>
          <a:p>
            <a:pPr lvl="1">
              <a:lnSpc>
                <a:spcPct val="100000"/>
              </a:lnSpc>
              <a:spcBef>
                <a:spcPts val="5"/>
              </a:spcBef>
              <a:buFont typeface="Arial"/>
              <a:buChar char="•"/>
            </a:pPr>
            <a:endParaRPr sz="1800">
              <a:latin typeface="Calibri"/>
              <a:cs typeface="Calibri"/>
            </a:endParaRPr>
          </a:p>
          <a:p>
            <a:pPr marL="241300" indent="-228600">
              <a:lnSpc>
                <a:spcPts val="2340"/>
              </a:lnSpc>
              <a:buFont typeface="Arial"/>
              <a:buChar char="•"/>
              <a:tabLst>
                <a:tab pos="240665" algn="l"/>
                <a:tab pos="241300" algn="l"/>
              </a:tabLst>
            </a:pPr>
            <a:r>
              <a:rPr sz="2000" spc="-5" dirty="0">
                <a:latin typeface="Calibri"/>
                <a:cs typeface="Calibri"/>
              </a:rPr>
              <a:t>AutoScaling Group</a:t>
            </a:r>
            <a:endParaRPr sz="2000">
              <a:latin typeface="Calibri"/>
              <a:cs typeface="Calibri"/>
            </a:endParaRPr>
          </a:p>
          <a:p>
            <a:pPr marL="698500" marR="5080" lvl="1" indent="-228600">
              <a:lnSpc>
                <a:spcPct val="69900"/>
              </a:lnSpc>
              <a:spcBef>
                <a:spcPts val="560"/>
              </a:spcBef>
              <a:buFont typeface="Arial"/>
              <a:buChar char="•"/>
              <a:tabLst>
                <a:tab pos="697865" algn="l"/>
                <a:tab pos="698500" algn="l"/>
              </a:tabLst>
            </a:pPr>
            <a:r>
              <a:rPr sz="1700" spc="-5" dirty="0">
                <a:latin typeface="Calibri"/>
                <a:cs typeface="Calibri"/>
              </a:rPr>
              <a:t>After creating </a:t>
            </a:r>
            <a:r>
              <a:rPr sz="1700" dirty="0">
                <a:latin typeface="Calibri"/>
                <a:cs typeface="Calibri"/>
              </a:rPr>
              <a:t>a </a:t>
            </a:r>
            <a:r>
              <a:rPr sz="1700" spc="-5" dirty="0">
                <a:latin typeface="Calibri"/>
                <a:cs typeface="Calibri"/>
              </a:rPr>
              <a:t>launch configuration, it is then associated  with </a:t>
            </a:r>
            <a:r>
              <a:rPr sz="1700" dirty="0">
                <a:latin typeface="Calibri"/>
                <a:cs typeface="Calibri"/>
              </a:rPr>
              <a:t>a </a:t>
            </a:r>
            <a:r>
              <a:rPr sz="1700" spc="-5" dirty="0">
                <a:latin typeface="Calibri"/>
                <a:cs typeface="Calibri"/>
              </a:rPr>
              <a:t>new AutoScaling group. AutoScaling group is  created by calling conn.create_auto_scaling_group. The  settings for AutoScaling group such as the maximum and  minimum number of instances in the group, the launch  configuration, availability zones, optional load balancer to  use with the group, etc.</a:t>
            </a:r>
            <a:endParaRPr sz="1700">
              <a:latin typeface="Calibri"/>
              <a:cs typeface="Calibri"/>
            </a:endParaRPr>
          </a:p>
        </p:txBody>
      </p:sp>
      <p:sp>
        <p:nvSpPr>
          <p:cNvPr id="8"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Amazon Auto Scaling – Python Example</a:t>
            </a:r>
            <a:endParaRPr lang="en-US" sz="2400" b="1" dirty="0">
              <a:solidFill>
                <a:srgbClr val="F79646">
                  <a:lumMod val="75000"/>
                </a:srgbClr>
              </a:solidFill>
            </a:endParaRPr>
          </a:p>
        </p:txBody>
      </p:sp>
      <p:sp>
        <p:nvSpPr>
          <p:cNvPr id="9" name="Rectangle 8">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IOT 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251120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EC43E8D5-98D6-4BA6-B3EA-B5411DA566A9}"/>
              </a:ext>
            </a:extLst>
          </p:cNvPr>
          <p:cNvSpPr/>
          <p:nvPr/>
        </p:nvSpPr>
        <p:spPr>
          <a:xfrm>
            <a:off x="5460537" y="4049738"/>
            <a:ext cx="7497214" cy="461665"/>
          </a:xfrm>
          <a:prstGeom prst="rect">
            <a:avLst/>
          </a:prstGeom>
        </p:spPr>
        <p:txBody>
          <a:bodyPr wrap="square">
            <a:spAutoFit/>
          </a:bodyPr>
          <a:lstStyle/>
          <a:p>
            <a:r>
              <a:rPr lang="en-US" sz="2400" b="1" dirty="0" smtClean="0"/>
              <a:t>rashmabm@pes.edu</a:t>
            </a:r>
            <a:endParaRPr lang="en-IN" sz="2400" b="1" dirty="0"/>
          </a:p>
        </p:txBody>
      </p:sp>
      <p:grpSp>
        <p:nvGrpSpPr>
          <p:cNvPr id="13" name="Group 12">
            <a:extLst>
              <a:ext uri="{FF2B5EF4-FFF2-40B4-BE49-F238E27FC236}">
                <a16:creationId xmlns:a16="http://schemas.microsoft.com/office/drawing/2014/main" xmlns=""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xmlns=""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xmlns=""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xmlns=""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xmlns=""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xmlns=""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xmlns=""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xmlns="" id="{97E8DF64-61DB-4438-8664-105788459AD2}"/>
              </a:ext>
            </a:extLst>
          </p:cNvPr>
          <p:cNvSpPr/>
          <p:nvPr/>
        </p:nvSpPr>
        <p:spPr>
          <a:xfrm>
            <a:off x="5448168" y="3128242"/>
            <a:ext cx="7497214" cy="461665"/>
          </a:xfrm>
          <a:prstGeom prst="rect">
            <a:avLst/>
          </a:prstGeom>
        </p:spPr>
        <p:txBody>
          <a:bodyPr wrap="square">
            <a:spAutoFit/>
          </a:bodyPr>
          <a:lstStyle/>
          <a:p>
            <a:r>
              <a:rPr lang="en-US" sz="2400" b="1" dirty="0" err="1" smtClean="0"/>
              <a:t>Rashma.B.M</a:t>
            </a:r>
            <a:endParaRPr lang="en-IN" sz="2400" b="1" dirty="0"/>
          </a:p>
        </p:txBody>
      </p:sp>
      <p:sp>
        <p:nvSpPr>
          <p:cNvPr id="21" name="Rectangle 20">
            <a:extLst>
              <a:ext uri="{FF2B5EF4-FFF2-40B4-BE49-F238E27FC236}">
                <a16:creationId xmlns:a16="http://schemas.microsoft.com/office/drawing/2014/main" xmlns="" id="{0916C8C7-6436-48A9-9CF7-1AAC7653EAAE}"/>
              </a:ext>
            </a:extLst>
          </p:cNvPr>
          <p:cNvSpPr/>
          <p:nvPr/>
        </p:nvSpPr>
        <p:spPr>
          <a:xfrm>
            <a:off x="5448168" y="3525847"/>
            <a:ext cx="7497214" cy="461665"/>
          </a:xfrm>
          <a:prstGeom prst="rect">
            <a:avLst/>
          </a:prstGeom>
        </p:spPr>
        <p:txBody>
          <a:bodyPr wrap="square">
            <a:spAutoFit/>
          </a:bodyPr>
          <a:lstStyle/>
          <a:p>
            <a:r>
              <a:rPr lang="en-US" sz="2400" dirty="0"/>
              <a:t>Department of Computer Science 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849772"/>
            <a:ext cx="7497214" cy="646331"/>
          </a:xfrm>
          <a:prstGeom prst="rect">
            <a:avLst/>
          </a:prstGeom>
        </p:spPr>
        <p:txBody>
          <a:bodyPr wrap="square">
            <a:spAutoFit/>
          </a:bodyPr>
          <a:lstStyle/>
          <a:p>
            <a:r>
              <a:rPr lang="en-US" sz="3600" b="1" dirty="0">
                <a:solidFill>
                  <a:schemeClr val="accent2">
                    <a:lumMod val="75000"/>
                  </a:schemeClr>
                </a:solidFill>
              </a:rPr>
              <a:t>Designing of </a:t>
            </a:r>
            <a:r>
              <a:rPr lang="en-US" sz="3600" b="1" dirty="0" err="1">
                <a:solidFill>
                  <a:schemeClr val="accent2">
                    <a:lumMod val="75000"/>
                  </a:schemeClr>
                </a:solidFill>
              </a:rPr>
              <a:t>IoT</a:t>
            </a:r>
            <a:r>
              <a:rPr lang="en-US" sz="3600" b="1" dirty="0">
                <a:solidFill>
                  <a:schemeClr val="accent2">
                    <a:lumMod val="75000"/>
                  </a:schemeClr>
                </a:solidFill>
              </a:rPr>
              <a:t> Solutions</a:t>
            </a:r>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646331"/>
          </a:xfrm>
          <a:prstGeom prst="rect">
            <a:avLst/>
          </a:prstGeom>
        </p:spPr>
        <p:txBody>
          <a:bodyPr wrap="square">
            <a:spAutoFit/>
          </a:bodyPr>
          <a:lstStyle/>
          <a:p>
            <a:r>
              <a:rPr lang="en-IN" sz="3600" b="1" dirty="0" err="1">
                <a:solidFill>
                  <a:schemeClr val="accent1">
                    <a:lumMod val="75000"/>
                  </a:schemeClr>
                </a:solidFill>
              </a:rPr>
              <a:t>IoT</a:t>
            </a:r>
            <a:r>
              <a:rPr lang="en-IN" sz="3600" b="1" dirty="0">
                <a:solidFill>
                  <a:schemeClr val="accent1">
                    <a:lumMod val="75000"/>
                  </a:schemeClr>
                </a:solidFill>
              </a:rPr>
              <a:t> Physical Servers &amp; cloud offering </a:t>
            </a:r>
          </a:p>
        </p:txBody>
      </p:sp>
      <p:sp>
        <p:nvSpPr>
          <p:cNvPr id="14" name="Rectangle 13">
            <a:extLst>
              <a:ext uri="{FF2B5EF4-FFF2-40B4-BE49-F238E27FC236}">
                <a16:creationId xmlns:a16="http://schemas.microsoft.com/office/drawing/2014/main" xmlns="" id="{585D8B7B-5B60-4808-A096-FB24198F96E9}"/>
              </a:ext>
            </a:extLst>
          </p:cNvPr>
          <p:cNvSpPr/>
          <p:nvPr/>
        </p:nvSpPr>
        <p:spPr>
          <a:xfrm>
            <a:off x="598883" y="5489699"/>
            <a:ext cx="7497214" cy="461665"/>
          </a:xfrm>
          <a:prstGeom prst="rect">
            <a:avLst/>
          </a:prstGeom>
        </p:spPr>
        <p:txBody>
          <a:bodyPr wrap="square">
            <a:spAutoFit/>
          </a:bodyPr>
          <a:lstStyle/>
          <a:p>
            <a:r>
              <a:rPr lang="en-US" sz="2400" b="1" dirty="0" err="1" smtClean="0"/>
              <a:t>Rashma.B.M</a:t>
            </a:r>
            <a:endParaRPr lang="en-IN" sz="2400" b="1" dirty="0"/>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Engineering</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xmlns=""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720850"/>
            <a:ext cx="5840095" cy="932307"/>
          </a:xfrm>
          <a:prstGeom prst="rect">
            <a:avLst/>
          </a:prstGeom>
        </p:spPr>
        <p:txBody>
          <a:bodyPr vert="horz" wrap="square" lIns="0" tIns="102870" rIns="0" bIns="0" rtlCol="0">
            <a:spAutoFit/>
          </a:bodyPr>
          <a:lstStyle/>
          <a:p>
            <a:pPr marL="241300" indent="-228600">
              <a:lnSpc>
                <a:spcPct val="100000"/>
              </a:lnSpc>
              <a:spcBef>
                <a:spcPts val="710"/>
              </a:spcBef>
              <a:buFont typeface="Arial"/>
              <a:buChar char="•"/>
              <a:tabLst>
                <a:tab pos="241300" algn="l"/>
              </a:tabLst>
            </a:pPr>
            <a:r>
              <a:rPr lang="en-IN" sz="2400" spc="-5" dirty="0" err="1" smtClean="0">
                <a:latin typeface="Calibri"/>
                <a:cs typeface="Calibri"/>
              </a:rPr>
              <a:t>Xively</a:t>
            </a:r>
            <a:r>
              <a:rPr lang="en-IN" sz="2400" spc="-5" dirty="0" smtClean="0">
                <a:latin typeface="Calibri"/>
                <a:cs typeface="Calibri"/>
              </a:rPr>
              <a:t> cloud for </a:t>
            </a:r>
            <a:r>
              <a:rPr lang="en-IN" sz="2400" spc="-5" dirty="0" err="1" smtClean="0">
                <a:latin typeface="Calibri"/>
                <a:cs typeface="Calibri"/>
              </a:rPr>
              <a:t>IoT</a:t>
            </a:r>
            <a:endParaRPr lang="en-IN" sz="2400" spc="-5" dirty="0" smtClean="0">
              <a:latin typeface="Calibri"/>
              <a:cs typeface="Calibri"/>
            </a:endParaRPr>
          </a:p>
          <a:p>
            <a:pPr marL="241300" indent="-228600">
              <a:lnSpc>
                <a:spcPct val="100000"/>
              </a:lnSpc>
              <a:spcBef>
                <a:spcPts val="710"/>
              </a:spcBef>
              <a:buFont typeface="Arial"/>
              <a:buChar char="•"/>
              <a:tabLst>
                <a:tab pos="241300" algn="l"/>
              </a:tabLst>
            </a:pPr>
            <a:r>
              <a:rPr sz="2400" spc="-5" dirty="0" smtClean="0">
                <a:latin typeface="Calibri"/>
                <a:cs typeface="Calibri"/>
              </a:rPr>
              <a:t>Amazon </a:t>
            </a:r>
            <a:r>
              <a:rPr lang="en-IN" sz="2400" spc="-5" dirty="0" smtClean="0">
                <a:latin typeface="Calibri"/>
                <a:cs typeface="Calibri"/>
              </a:rPr>
              <a:t>for </a:t>
            </a:r>
            <a:r>
              <a:rPr lang="en-IN" sz="2400" spc="-5" dirty="0" err="1" smtClean="0">
                <a:latin typeface="Calibri"/>
                <a:cs typeface="Calibri"/>
              </a:rPr>
              <a:t>IoT</a:t>
            </a:r>
            <a:endParaRPr lang="en-IN" sz="2400" spc="-5" dirty="0" smtClean="0">
              <a:latin typeface="Calibri"/>
              <a:cs typeface="Calibri"/>
            </a:endParaRPr>
          </a:p>
        </p:txBody>
      </p:sp>
      <p:sp>
        <p:nvSpPr>
          <p:cNvPr id="5" name="object 5"/>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6" name="object 6"/>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dirty="0">
              <a:latin typeface="Arial"/>
              <a:cs typeface="Arial"/>
            </a:endParaRPr>
          </a:p>
        </p:txBody>
      </p:sp>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Outline</a:t>
            </a:r>
            <a:endParaRPr lang="en-US" sz="2400" b="1" dirty="0">
              <a:solidFill>
                <a:srgbClr val="F79646">
                  <a:lumMod val="75000"/>
                </a:srgbClr>
              </a:solidFill>
            </a:endParaRPr>
          </a:p>
        </p:txBody>
      </p:sp>
      <p:sp>
        <p:nvSpPr>
          <p:cNvPr id="8" name="Rectangle 7">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IOT 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1068769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 </a:t>
            </a:r>
            <a:r>
              <a:rPr lang="en-IN" sz="2400" b="1" spc="-1" dirty="0" err="1">
                <a:solidFill>
                  <a:srgbClr val="F79646">
                    <a:lumMod val="75000"/>
                  </a:srgbClr>
                </a:solidFill>
              </a:rPr>
              <a:t>Xively</a:t>
            </a:r>
            <a:r>
              <a:rPr lang="en-IN" sz="2400" b="1" spc="-1" dirty="0">
                <a:solidFill>
                  <a:srgbClr val="F79646">
                    <a:lumMod val="75000"/>
                  </a:srgbClr>
                </a:solidFill>
              </a:rPr>
              <a:t> cloud </a:t>
            </a:r>
            <a:endParaRPr lang="en-US" sz="2400" b="1" spc="-1" dirty="0">
              <a:solidFill>
                <a:srgbClr val="F79646">
                  <a:lumMod val="75000"/>
                </a:srgbClr>
              </a:solidFill>
            </a:endParaRPr>
          </a:p>
        </p:txBody>
      </p:sp>
      <p:sp>
        <p:nvSpPr>
          <p:cNvPr id="8" name="Rectangle 7">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IOT Solutions</a:t>
            </a:r>
            <a:endParaRPr lang="en-IN" sz="2400" b="1" dirty="0">
              <a:solidFill>
                <a:srgbClr val="4F81BD">
                  <a:lumMod val="75000"/>
                </a:srgbClr>
              </a:solidFill>
              <a:ea typeface="Calibri"/>
            </a:endParaRPr>
          </a:p>
        </p:txBody>
      </p:sp>
      <p:pic>
        <p:nvPicPr>
          <p:cNvPr id="5126" name="Picture 6" descr="https://files.readme.io/9601f03-xively-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83" y="1811215"/>
            <a:ext cx="8764709" cy="347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31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IN" sz="2400" b="1" spc="-1" dirty="0" err="1" smtClean="0">
                <a:solidFill>
                  <a:srgbClr val="F79646">
                    <a:lumMod val="75000"/>
                  </a:srgbClr>
                </a:solidFill>
              </a:rPr>
              <a:t>Xively</a:t>
            </a:r>
            <a:r>
              <a:rPr lang="en-IN" sz="2400" b="1" spc="-1" dirty="0" smtClean="0">
                <a:solidFill>
                  <a:srgbClr val="F79646">
                    <a:lumMod val="75000"/>
                  </a:srgbClr>
                </a:solidFill>
              </a:rPr>
              <a:t> cloud : Data logger project </a:t>
            </a:r>
            <a:endParaRPr lang="en-US" sz="2400" b="1" spc="-1" dirty="0">
              <a:solidFill>
                <a:srgbClr val="F79646">
                  <a:lumMod val="75000"/>
                </a:srgbClr>
              </a:solidFill>
            </a:endParaRPr>
          </a:p>
        </p:txBody>
      </p:sp>
      <p:sp>
        <p:nvSpPr>
          <p:cNvPr id="8" name="Rectangle 7">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IOT Solutions</a:t>
            </a:r>
            <a:endParaRPr lang="en-IN" sz="2400" b="1" dirty="0">
              <a:solidFill>
                <a:srgbClr val="4F81BD">
                  <a:lumMod val="75000"/>
                </a:srgbClr>
              </a:solidFill>
              <a:ea typeface="Calibri"/>
            </a:endParaRPr>
          </a:p>
        </p:txBody>
      </p:sp>
      <p:pic>
        <p:nvPicPr>
          <p:cNvPr id="1026" name="Picture 2" descr="Arduino cloud data logger system overview with sens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463" y="1468315"/>
            <a:ext cx="6922233" cy="389375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14463" y="5466528"/>
            <a:ext cx="6096000" cy="1200329"/>
          </a:xfrm>
          <a:prstGeom prst="rect">
            <a:avLst/>
          </a:prstGeom>
        </p:spPr>
        <p:txBody>
          <a:bodyPr>
            <a:spAutoFit/>
          </a:bodyPr>
          <a:lstStyle/>
          <a:p>
            <a:pPr fontAlgn="base"/>
            <a:r>
              <a:rPr lang="en-IN" dirty="0"/>
              <a:t> data logger project uses </a:t>
            </a:r>
            <a:r>
              <a:rPr lang="en-IN" dirty="0" err="1"/>
              <a:t>Arduino</a:t>
            </a:r>
            <a:r>
              <a:rPr lang="en-IN" dirty="0"/>
              <a:t> Uno and a set of sensors:</a:t>
            </a:r>
          </a:p>
          <a:p>
            <a:pPr fontAlgn="base"/>
            <a:r>
              <a:rPr lang="en-IN" dirty="0"/>
              <a:t>DHT11: Temperature and humidity sensor</a:t>
            </a:r>
          </a:p>
          <a:p>
            <a:pPr fontAlgn="base"/>
            <a:r>
              <a:rPr lang="en-IN" dirty="0"/>
              <a:t>TEMT6000: Light intensity sensor</a:t>
            </a:r>
          </a:p>
          <a:p>
            <a:pPr fontAlgn="base"/>
            <a:r>
              <a:rPr lang="en-IN" dirty="0"/>
              <a:t>YL-38 + YL-69: Soil moisture sensor</a:t>
            </a:r>
          </a:p>
        </p:txBody>
      </p:sp>
    </p:spTree>
    <p:extLst>
      <p:ext uri="{BB962C8B-B14F-4D97-AF65-F5344CB8AC3E}">
        <p14:creationId xmlns:p14="http://schemas.microsoft.com/office/powerpoint/2010/main" val="4178496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 </a:t>
            </a:r>
            <a:r>
              <a:rPr lang="en-IN" sz="2400" b="1" spc="-1" dirty="0" err="1">
                <a:solidFill>
                  <a:srgbClr val="F79646">
                    <a:lumMod val="75000"/>
                  </a:srgbClr>
                </a:solidFill>
              </a:rPr>
              <a:t>Xively</a:t>
            </a:r>
            <a:r>
              <a:rPr lang="en-IN" sz="2400" b="1" spc="-1" dirty="0">
                <a:solidFill>
                  <a:srgbClr val="F79646">
                    <a:lumMod val="75000"/>
                  </a:srgbClr>
                </a:solidFill>
              </a:rPr>
              <a:t> cloud </a:t>
            </a:r>
            <a:endParaRPr lang="en-US" sz="2400" b="1" spc="-1" dirty="0">
              <a:solidFill>
                <a:srgbClr val="F79646">
                  <a:lumMod val="75000"/>
                </a:srgbClr>
              </a:solidFill>
            </a:endParaRPr>
          </a:p>
        </p:txBody>
      </p:sp>
      <p:sp>
        <p:nvSpPr>
          <p:cNvPr id="8" name="Rectangle 7">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IOT Solutions</a:t>
            </a:r>
            <a:endParaRPr lang="en-IN" sz="2400" b="1" dirty="0">
              <a:solidFill>
                <a:srgbClr val="4F81BD">
                  <a:lumMod val="75000"/>
                </a:srgbClr>
              </a:solidFill>
              <a:ea typeface="Calibri"/>
            </a:endParaRPr>
          </a:p>
        </p:txBody>
      </p:sp>
      <p:pic>
        <p:nvPicPr>
          <p:cNvPr id="3074" name="Picture 2" descr="xively device set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36" y="3721754"/>
            <a:ext cx="4350116" cy="30005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14463" y="1516523"/>
            <a:ext cx="9980268" cy="2215991"/>
          </a:xfrm>
          <a:prstGeom prst="rect">
            <a:avLst/>
          </a:prstGeom>
        </p:spPr>
        <p:txBody>
          <a:bodyPr wrap="square">
            <a:spAutoFit/>
          </a:bodyPr>
          <a:lstStyle/>
          <a:p>
            <a:pPr fontAlgn="base"/>
            <a:r>
              <a:rPr lang="en-IN" dirty="0" err="1"/>
              <a:t>Xively</a:t>
            </a:r>
            <a:r>
              <a:rPr lang="en-IN" dirty="0"/>
              <a:t> uses some basic concepts:</a:t>
            </a:r>
          </a:p>
          <a:p>
            <a:pPr fontAlgn="base"/>
            <a:r>
              <a:rPr lang="en-IN" sz="2400" dirty="0" err="1"/>
              <a:t>Xively</a:t>
            </a:r>
            <a:r>
              <a:rPr lang="en-IN" sz="2400" dirty="0"/>
              <a:t> device: It is your “device” or the </a:t>
            </a:r>
            <a:r>
              <a:rPr lang="en-IN" sz="2400" dirty="0" err="1"/>
              <a:t>IoT</a:t>
            </a:r>
            <a:r>
              <a:rPr lang="en-IN" sz="2400" dirty="0"/>
              <a:t> project you are building. Consider it as an envelope containing the data.</a:t>
            </a:r>
          </a:p>
          <a:p>
            <a:pPr fontAlgn="base"/>
            <a:r>
              <a:rPr lang="en-IN" sz="2400" dirty="0"/>
              <a:t>Channels: It is the streaming coming from your sensors. Usually, the channel number is equal to the sensor number (as long as you want to monitor them all). So the first step is adding the “device” to our account:</a:t>
            </a:r>
          </a:p>
        </p:txBody>
      </p:sp>
    </p:spTree>
    <p:extLst>
      <p:ext uri="{BB962C8B-B14F-4D97-AF65-F5344CB8AC3E}">
        <p14:creationId xmlns:p14="http://schemas.microsoft.com/office/powerpoint/2010/main" val="1653192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 </a:t>
            </a:r>
            <a:r>
              <a:rPr lang="en-IN" sz="2400" b="1" spc="-1" dirty="0" err="1">
                <a:solidFill>
                  <a:srgbClr val="F79646">
                    <a:lumMod val="75000"/>
                  </a:srgbClr>
                </a:solidFill>
              </a:rPr>
              <a:t>Xively</a:t>
            </a:r>
            <a:r>
              <a:rPr lang="en-IN" sz="2400" b="1" spc="-1" dirty="0">
                <a:solidFill>
                  <a:srgbClr val="F79646">
                    <a:lumMod val="75000"/>
                  </a:srgbClr>
                </a:solidFill>
              </a:rPr>
              <a:t> cloud </a:t>
            </a:r>
            <a:endParaRPr lang="en-US" sz="2400" b="1" spc="-1" dirty="0">
              <a:solidFill>
                <a:srgbClr val="F79646">
                  <a:lumMod val="75000"/>
                </a:srgbClr>
              </a:solidFill>
            </a:endParaRPr>
          </a:p>
        </p:txBody>
      </p:sp>
      <p:sp>
        <p:nvSpPr>
          <p:cNvPr id="8" name="Rectangle 7">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IOT Solutions</a:t>
            </a:r>
            <a:endParaRPr lang="en-IN" sz="2400" b="1" dirty="0">
              <a:solidFill>
                <a:srgbClr val="4F81BD">
                  <a:lumMod val="75000"/>
                </a:srgbClr>
              </a:solidFill>
              <a:ea typeface="Calibri"/>
            </a:endParaRPr>
          </a:p>
        </p:txBody>
      </p:sp>
      <p:pic>
        <p:nvPicPr>
          <p:cNvPr id="2050" name="Picture 2" descr="xively channel conf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461" y="2460137"/>
            <a:ext cx="447675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192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 </a:t>
            </a:r>
            <a:r>
              <a:rPr lang="en-IN" sz="2400" b="1" spc="-1" dirty="0" err="1">
                <a:solidFill>
                  <a:srgbClr val="F79646">
                    <a:lumMod val="75000"/>
                  </a:srgbClr>
                </a:solidFill>
              </a:rPr>
              <a:t>Xively</a:t>
            </a:r>
            <a:r>
              <a:rPr lang="en-IN" sz="2400" b="1" spc="-1" dirty="0">
                <a:solidFill>
                  <a:srgbClr val="F79646">
                    <a:lumMod val="75000"/>
                  </a:srgbClr>
                </a:solidFill>
              </a:rPr>
              <a:t> cloud </a:t>
            </a:r>
            <a:endParaRPr lang="en-US" sz="2400" b="1" spc="-1" dirty="0">
              <a:solidFill>
                <a:srgbClr val="F79646">
                  <a:lumMod val="75000"/>
                </a:srgbClr>
              </a:solidFill>
            </a:endParaRPr>
          </a:p>
        </p:txBody>
      </p:sp>
      <p:sp>
        <p:nvSpPr>
          <p:cNvPr id="8" name="Rectangle 7">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IOT Solutions</a:t>
            </a:r>
            <a:endParaRPr lang="en-IN" sz="2400" b="1" dirty="0">
              <a:solidFill>
                <a:srgbClr val="4F81BD">
                  <a:lumMod val="75000"/>
                </a:srgbClr>
              </a:solidFill>
              <a:ea typeface="Calibri"/>
            </a:endParaRPr>
          </a:p>
        </p:txBody>
      </p:sp>
      <p:pic>
        <p:nvPicPr>
          <p:cNvPr id="4098" name="Picture 2"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4274" y="1564176"/>
            <a:ext cx="486727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Image tit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4440727"/>
            <a:ext cx="4781550" cy="23648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tit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564176"/>
            <a:ext cx="4857750"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1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811020"/>
            <a:ext cx="10396220" cy="391160"/>
          </a:xfrm>
          <a:prstGeom prst="rect">
            <a:avLst/>
          </a:prstGeom>
        </p:spPr>
        <p:txBody>
          <a:bodyPr vert="horz" wrap="square" lIns="0" tIns="12700" rIns="0" bIns="0" rtlCol="0">
            <a:spAutoFit/>
          </a:bodyPr>
          <a:lstStyle/>
          <a:p>
            <a:pPr marL="310515" indent="-297815">
              <a:lnSpc>
                <a:spcPct val="100000"/>
              </a:lnSpc>
              <a:spcBef>
                <a:spcPts val="100"/>
              </a:spcBef>
              <a:buFont typeface="Arial"/>
              <a:buChar char="•"/>
              <a:tabLst>
                <a:tab pos="309880" algn="l"/>
                <a:tab pos="310515" algn="l"/>
              </a:tabLst>
            </a:pPr>
            <a:r>
              <a:rPr sz="2400" spc="-5" dirty="0">
                <a:latin typeface="Calibri"/>
                <a:cs typeface="Calibri"/>
              </a:rPr>
              <a:t>Boto is </a:t>
            </a:r>
            <a:r>
              <a:rPr sz="2400" dirty="0">
                <a:latin typeface="Calibri"/>
                <a:cs typeface="Calibri"/>
              </a:rPr>
              <a:t>a </a:t>
            </a:r>
            <a:r>
              <a:rPr sz="2400" spc="-5" dirty="0">
                <a:latin typeface="Calibri"/>
                <a:cs typeface="Calibri"/>
              </a:rPr>
              <a:t>Python package that provides interfaces </a:t>
            </a:r>
            <a:r>
              <a:rPr sz="2400" dirty="0">
                <a:latin typeface="Calibri"/>
                <a:cs typeface="Calibri"/>
              </a:rPr>
              <a:t>to </a:t>
            </a:r>
            <a:r>
              <a:rPr sz="2400" spc="-5" dirty="0">
                <a:latin typeface="Calibri"/>
                <a:cs typeface="Calibri"/>
              </a:rPr>
              <a:t>Amazon Web Services</a:t>
            </a:r>
            <a:r>
              <a:rPr sz="2400" spc="114" dirty="0">
                <a:latin typeface="Calibri"/>
                <a:cs typeface="Calibri"/>
              </a:rPr>
              <a:t> </a:t>
            </a:r>
            <a:r>
              <a:rPr sz="2400" spc="-20" dirty="0">
                <a:latin typeface="Calibri"/>
                <a:cs typeface="Calibri"/>
              </a:rPr>
              <a:t>(AWS)</a:t>
            </a:r>
            <a:endParaRPr sz="2400" dirty="0">
              <a:latin typeface="Calibri"/>
              <a:cs typeface="Calibri"/>
            </a:endParaRPr>
          </a:p>
        </p:txBody>
      </p:sp>
      <p:sp>
        <p:nvSpPr>
          <p:cNvPr id="9" name="object 9"/>
          <p:cNvSpPr txBox="1">
            <a:spLocks noGrp="1"/>
          </p:cNvSpPr>
          <p:nvPr>
            <p:ph type="ftr" sz="quarter" idx="4294967295"/>
          </p:nvPr>
        </p:nvSpPr>
        <p:spPr>
          <a:xfrm>
            <a:off x="9533725" y="6607767"/>
            <a:ext cx="1838959" cy="179536"/>
          </a:xfrm>
          <a:prstGeom prst="rect">
            <a:avLst/>
          </a:prstGeom>
        </p:spPr>
        <p:txBody>
          <a:bodyPr vert="horz" wrap="square" lIns="0" tIns="0" rIns="0" bIns="0" rtlCol="0">
            <a:spAutoFit/>
          </a:bodyPr>
          <a:lstStyle/>
          <a:p>
            <a:pPr marL="12700">
              <a:lnSpc>
                <a:spcPts val="1425"/>
              </a:lnSpc>
            </a:pPr>
            <a:r>
              <a:rPr spc="-5" dirty="0"/>
              <a:t>Bahga </a:t>
            </a:r>
            <a:r>
              <a:rPr dirty="0"/>
              <a:t>&amp; </a:t>
            </a:r>
            <a:r>
              <a:rPr spc="-5" dirty="0" err="1" smtClean="0"/>
              <a:t>Madisetti</a:t>
            </a:r>
            <a:endParaRPr spc="-5" dirty="0"/>
          </a:p>
        </p:txBody>
      </p:sp>
      <p:sp>
        <p:nvSpPr>
          <p:cNvPr id="10" name="object 10"/>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40" dirty="0">
                <a:solidFill>
                  <a:srgbClr val="808080"/>
                </a:solidFill>
                <a:latin typeface="Arial"/>
                <a:cs typeface="Arial"/>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6" name="object 6"/>
          <p:cNvSpPr txBox="1"/>
          <p:nvPr/>
        </p:nvSpPr>
        <p:spPr>
          <a:xfrm>
            <a:off x="1154009" y="2883163"/>
            <a:ext cx="7522869" cy="752770"/>
          </a:xfrm>
          <a:prstGeom prst="rect">
            <a:avLst/>
          </a:prstGeom>
        </p:spPr>
        <p:txBody>
          <a:bodyPr vert="horz" wrap="square" lIns="0" tIns="13970" rIns="0" bIns="0" rtlCol="0">
            <a:spAutoFit/>
          </a:bodyPr>
          <a:lstStyle/>
          <a:p>
            <a:pPr marL="298450" marR="5080" indent="-285750">
              <a:lnSpc>
                <a:spcPct val="100000"/>
              </a:lnSpc>
              <a:spcBef>
                <a:spcPts val="110"/>
              </a:spcBef>
              <a:buFont typeface="Arial"/>
              <a:buChar char="•"/>
              <a:tabLst>
                <a:tab pos="297815" algn="l"/>
                <a:tab pos="298450" algn="l"/>
              </a:tabLst>
            </a:pPr>
            <a:r>
              <a:rPr sz="2400" dirty="0">
                <a:latin typeface="Calibri"/>
                <a:cs typeface="Calibri"/>
              </a:rPr>
              <a:t>In </a:t>
            </a:r>
            <a:r>
              <a:rPr sz="2400" spc="-5" dirty="0">
                <a:latin typeface="Calibri"/>
                <a:cs typeface="Calibri"/>
              </a:rPr>
              <a:t>this example, </a:t>
            </a:r>
            <a:r>
              <a:rPr sz="2400" dirty="0">
                <a:latin typeface="Calibri"/>
                <a:cs typeface="Calibri"/>
              </a:rPr>
              <a:t>a </a:t>
            </a:r>
            <a:r>
              <a:rPr sz="2400" spc="-5" dirty="0">
                <a:latin typeface="Calibri"/>
                <a:cs typeface="Calibri"/>
              </a:rPr>
              <a:t>connection </a:t>
            </a:r>
            <a:r>
              <a:rPr sz="2400" dirty="0">
                <a:latin typeface="Calibri"/>
                <a:cs typeface="Calibri"/>
              </a:rPr>
              <a:t>to </a:t>
            </a:r>
            <a:r>
              <a:rPr sz="2400" spc="-10" dirty="0">
                <a:latin typeface="Calibri"/>
                <a:cs typeface="Calibri"/>
              </a:rPr>
              <a:t>EC2 </a:t>
            </a:r>
            <a:r>
              <a:rPr sz="2400" spc="-5" dirty="0">
                <a:latin typeface="Calibri"/>
                <a:cs typeface="Calibri"/>
              </a:rPr>
              <a:t>service </a:t>
            </a:r>
            <a:r>
              <a:rPr sz="2400" dirty="0">
                <a:latin typeface="Calibri"/>
                <a:cs typeface="Calibri"/>
              </a:rPr>
              <a:t>is </a:t>
            </a:r>
            <a:r>
              <a:rPr sz="2400" spc="5" dirty="0">
                <a:latin typeface="Calibri"/>
                <a:cs typeface="Calibri"/>
              </a:rPr>
              <a:t>ﬁ  </a:t>
            </a:r>
            <a:r>
              <a:rPr sz="2400" dirty="0">
                <a:latin typeface="Calibri"/>
                <a:cs typeface="Calibri"/>
              </a:rPr>
              <a:t>rst </a:t>
            </a:r>
            <a:r>
              <a:rPr sz="2400" spc="-5" dirty="0">
                <a:latin typeface="Calibri"/>
                <a:cs typeface="Calibri"/>
              </a:rPr>
              <a:t>established by calling  boto.ec2.connect_to_region.</a:t>
            </a:r>
            <a:endParaRPr sz="2400" dirty="0">
              <a:latin typeface="Calibri"/>
              <a:cs typeface="Calibri"/>
            </a:endParaRPr>
          </a:p>
        </p:txBody>
      </p:sp>
      <p:sp>
        <p:nvSpPr>
          <p:cNvPr id="7" name="object 7"/>
          <p:cNvSpPr txBox="1"/>
          <p:nvPr/>
        </p:nvSpPr>
        <p:spPr>
          <a:xfrm>
            <a:off x="1154009" y="3858523"/>
            <a:ext cx="7620714" cy="1491434"/>
          </a:xfrm>
          <a:prstGeom prst="rect">
            <a:avLst/>
          </a:prstGeom>
        </p:spPr>
        <p:txBody>
          <a:bodyPr vert="horz" wrap="square" lIns="0" tIns="13970" rIns="0" bIns="0" rtlCol="0">
            <a:spAutoFit/>
          </a:bodyPr>
          <a:lstStyle/>
          <a:p>
            <a:pPr marL="298450" marR="5080" indent="-285750">
              <a:lnSpc>
                <a:spcPct val="100000"/>
              </a:lnSpc>
              <a:spcBef>
                <a:spcPts val="110"/>
              </a:spcBef>
              <a:buFont typeface="Arial"/>
              <a:buChar char="•"/>
              <a:tabLst>
                <a:tab pos="297815" algn="l"/>
                <a:tab pos="298450" algn="l"/>
              </a:tabLst>
            </a:pPr>
            <a:r>
              <a:rPr sz="2400" dirty="0">
                <a:latin typeface="Calibri"/>
                <a:cs typeface="Calibri"/>
              </a:rPr>
              <a:t>The </a:t>
            </a:r>
            <a:r>
              <a:rPr sz="2400" spc="-10" dirty="0">
                <a:latin typeface="Calibri"/>
                <a:cs typeface="Calibri"/>
              </a:rPr>
              <a:t>EC2 </a:t>
            </a:r>
            <a:r>
              <a:rPr sz="2400" spc="-5" dirty="0">
                <a:latin typeface="Calibri"/>
                <a:cs typeface="Calibri"/>
              </a:rPr>
              <a:t>region, </a:t>
            </a:r>
            <a:r>
              <a:rPr sz="2400" spc="-25" dirty="0">
                <a:latin typeface="Calibri"/>
                <a:cs typeface="Calibri"/>
              </a:rPr>
              <a:t>AWS </a:t>
            </a:r>
            <a:r>
              <a:rPr sz="2400" spc="-5" dirty="0">
                <a:latin typeface="Calibri"/>
                <a:cs typeface="Calibri"/>
              </a:rPr>
              <a:t>access key and </a:t>
            </a:r>
            <a:r>
              <a:rPr sz="2400" spc="-25" dirty="0">
                <a:latin typeface="Calibri"/>
                <a:cs typeface="Calibri"/>
              </a:rPr>
              <a:t>AWS </a:t>
            </a:r>
            <a:r>
              <a:rPr sz="2400" spc="-5" dirty="0">
                <a:latin typeface="Calibri"/>
                <a:cs typeface="Calibri"/>
              </a:rPr>
              <a:t>secret  key are passed </a:t>
            </a:r>
            <a:r>
              <a:rPr sz="2400" dirty="0">
                <a:latin typeface="Calibri"/>
                <a:cs typeface="Calibri"/>
              </a:rPr>
              <a:t>to </a:t>
            </a:r>
            <a:r>
              <a:rPr sz="2400" spc="-5" dirty="0">
                <a:latin typeface="Calibri"/>
                <a:cs typeface="Calibri"/>
              </a:rPr>
              <a:t>this function. After connecting  </a:t>
            </a:r>
            <a:r>
              <a:rPr sz="2400" dirty="0">
                <a:latin typeface="Calibri"/>
                <a:cs typeface="Calibri"/>
              </a:rPr>
              <a:t>to </a:t>
            </a:r>
            <a:r>
              <a:rPr sz="2400" spc="-10" dirty="0">
                <a:latin typeface="Calibri"/>
                <a:cs typeface="Calibri"/>
              </a:rPr>
              <a:t>EC2 </a:t>
            </a:r>
            <a:r>
              <a:rPr sz="2400" dirty="0">
                <a:latin typeface="Calibri"/>
                <a:cs typeface="Calibri"/>
              </a:rPr>
              <a:t>, a </a:t>
            </a:r>
            <a:r>
              <a:rPr sz="2400" spc="-5" dirty="0">
                <a:latin typeface="Calibri"/>
                <a:cs typeface="Calibri"/>
              </a:rPr>
              <a:t>new instance </a:t>
            </a:r>
            <a:r>
              <a:rPr sz="2400" dirty="0">
                <a:latin typeface="Calibri"/>
                <a:cs typeface="Calibri"/>
              </a:rPr>
              <a:t>is </a:t>
            </a:r>
            <a:r>
              <a:rPr sz="2400" spc="-5" dirty="0">
                <a:latin typeface="Calibri"/>
                <a:cs typeface="Calibri"/>
              </a:rPr>
              <a:t>launched using the  conn.run_instances</a:t>
            </a:r>
            <a:r>
              <a:rPr sz="2400" spc="-15" dirty="0">
                <a:latin typeface="Calibri"/>
                <a:cs typeface="Calibri"/>
              </a:rPr>
              <a:t> </a:t>
            </a:r>
            <a:r>
              <a:rPr sz="2400" spc="-5" dirty="0">
                <a:latin typeface="Calibri"/>
                <a:cs typeface="Calibri"/>
              </a:rPr>
              <a:t>function.</a:t>
            </a:r>
            <a:endParaRPr sz="2400">
              <a:latin typeface="Calibri"/>
              <a:cs typeface="Calibri"/>
            </a:endParaRPr>
          </a:p>
        </p:txBody>
      </p:sp>
      <p:sp>
        <p:nvSpPr>
          <p:cNvPr id="8" name="object 8"/>
          <p:cNvSpPr txBox="1"/>
          <p:nvPr/>
        </p:nvSpPr>
        <p:spPr>
          <a:xfrm>
            <a:off x="1154009" y="5345726"/>
            <a:ext cx="7348546" cy="752770"/>
          </a:xfrm>
          <a:prstGeom prst="rect">
            <a:avLst/>
          </a:prstGeom>
        </p:spPr>
        <p:txBody>
          <a:bodyPr vert="horz" wrap="square" lIns="0" tIns="13970" rIns="0" bIns="0" rtlCol="0">
            <a:spAutoFit/>
          </a:bodyPr>
          <a:lstStyle/>
          <a:p>
            <a:pPr marL="298450" marR="5080" indent="-285750">
              <a:lnSpc>
                <a:spcPct val="100000"/>
              </a:lnSpc>
              <a:spcBef>
                <a:spcPts val="110"/>
              </a:spcBef>
              <a:buFont typeface="Arial"/>
              <a:buChar char="•"/>
              <a:tabLst>
                <a:tab pos="297815" algn="l"/>
                <a:tab pos="298450" algn="l"/>
              </a:tabLst>
            </a:pPr>
            <a:r>
              <a:rPr sz="2400" dirty="0">
                <a:latin typeface="Calibri"/>
                <a:cs typeface="Calibri"/>
              </a:rPr>
              <a:t>The </a:t>
            </a:r>
            <a:r>
              <a:rPr sz="2400" spc="-5" dirty="0">
                <a:latin typeface="Calibri"/>
                <a:cs typeface="Calibri"/>
              </a:rPr>
              <a:t>AMI-ID, instance type, </a:t>
            </a:r>
            <a:r>
              <a:rPr sz="2400" spc="-10" dirty="0">
                <a:latin typeface="Calibri"/>
                <a:cs typeface="Calibri"/>
              </a:rPr>
              <a:t>EC2 </a:t>
            </a:r>
            <a:r>
              <a:rPr sz="2400" spc="-5" dirty="0">
                <a:latin typeface="Calibri"/>
                <a:cs typeface="Calibri"/>
              </a:rPr>
              <a:t>key handle and  security group are passed </a:t>
            </a:r>
            <a:r>
              <a:rPr sz="2400" dirty="0">
                <a:latin typeface="Calibri"/>
                <a:cs typeface="Calibri"/>
              </a:rPr>
              <a:t>to </a:t>
            </a:r>
            <a:r>
              <a:rPr sz="2400" spc="-5" dirty="0">
                <a:latin typeface="Calibri"/>
                <a:cs typeface="Calibri"/>
              </a:rPr>
              <a:t>this</a:t>
            </a:r>
            <a:r>
              <a:rPr sz="2400" spc="-35" dirty="0">
                <a:latin typeface="Calibri"/>
                <a:cs typeface="Calibri"/>
              </a:rPr>
              <a:t> </a:t>
            </a:r>
            <a:r>
              <a:rPr sz="2400" spc="-5" dirty="0">
                <a:latin typeface="Calibri"/>
                <a:cs typeface="Calibri"/>
              </a:rPr>
              <a:t>function.</a:t>
            </a:r>
            <a:endParaRPr sz="2400" dirty="0">
              <a:latin typeface="Calibri"/>
              <a:cs typeface="Calibri"/>
            </a:endParaRPr>
          </a:p>
        </p:txBody>
      </p:sp>
      <p:sp>
        <p:nvSpPr>
          <p:cNvPr id="11" name="Rectangle 2"/>
          <p:cNvSpPr txBox="1">
            <a:spLocks noChangeArrowheads="1"/>
          </p:cNvSpPr>
          <p:nvPr/>
        </p:nvSpPr>
        <p:spPr>
          <a:xfrm>
            <a:off x="614463" y="549349"/>
            <a:ext cx="9379623" cy="503939"/>
          </a:xfrm>
          <a:prstGeom prst="rect">
            <a:avLst/>
          </a:prstGeom>
        </p:spPr>
        <p:txBody>
          <a:bodyPr vert="horz" lIns="108850" tIns="54425" rIns="108850" bIns="54425" rtlCol="0" anchor="ctr">
            <a:normAutofit/>
          </a:bodyPr>
          <a:lstStyle>
            <a:lvl1pPr algn="ctr" defTabSz="1088502" rtl="0" eaLnBrk="1" latinLnBrk="0" hangingPunct="1">
              <a:spcBef>
                <a:spcPct val="0"/>
              </a:spcBef>
              <a:buNone/>
              <a:defRPr sz="5200" kern="1200">
                <a:solidFill>
                  <a:schemeClr val="tx1"/>
                </a:solidFill>
                <a:latin typeface="+mj-lt"/>
                <a:ea typeface="+mj-ea"/>
                <a:cs typeface="+mj-cs"/>
              </a:defRPr>
            </a:lvl1pPr>
          </a:lstStyle>
          <a:p>
            <a:pPr algn="l">
              <a:defRPr/>
            </a:pPr>
            <a:r>
              <a:rPr lang="en-US" sz="2400" b="1" spc="-1" dirty="0" smtClean="0">
                <a:solidFill>
                  <a:srgbClr val="F79646">
                    <a:lumMod val="75000"/>
                  </a:srgbClr>
                </a:solidFill>
              </a:rPr>
              <a:t>Amazon EC2 – Python Example</a:t>
            </a:r>
            <a:endParaRPr lang="en-US" sz="2400" b="1" dirty="0">
              <a:solidFill>
                <a:srgbClr val="F79646">
                  <a:lumMod val="75000"/>
                </a:srgbClr>
              </a:solidFill>
            </a:endParaRPr>
          </a:p>
        </p:txBody>
      </p:sp>
      <p:sp>
        <p:nvSpPr>
          <p:cNvPr id="12" name="Rectangle 11">
            <a:extLst>
              <a:ext uri="{FF2B5EF4-FFF2-40B4-BE49-F238E27FC236}">
                <a16:creationId xmlns:a16="http://schemas.microsoft.com/office/drawing/2014/main" xmlns="" id="{A6945700-3E62-4469-A35D-2B3AE23A08DF}"/>
              </a:ext>
            </a:extLst>
          </p:cNvPr>
          <p:cNvSpPr/>
          <p:nvPr/>
        </p:nvSpPr>
        <p:spPr>
          <a:xfrm>
            <a:off x="614461" y="211551"/>
            <a:ext cx="4281691" cy="461558"/>
          </a:xfrm>
          <a:prstGeom prst="rect">
            <a:avLst/>
          </a:prstGeom>
        </p:spPr>
        <p:txBody>
          <a:bodyPr wrap="square">
            <a:spAutoFit/>
          </a:bodyPr>
          <a:lstStyle/>
          <a:p>
            <a:pPr defTabSz="1088502"/>
            <a:r>
              <a:rPr lang="en-US" sz="2400" b="1" dirty="0">
                <a:solidFill>
                  <a:srgbClr val="4F81BD">
                    <a:lumMod val="75000"/>
                  </a:srgbClr>
                </a:solidFill>
              </a:rPr>
              <a:t>Designing IOT Solutions</a:t>
            </a:r>
            <a:endParaRPr lang="en-IN" sz="2400" b="1" dirty="0">
              <a:solidFill>
                <a:srgbClr val="4F81BD">
                  <a:lumMod val="75000"/>
                </a:srgbClr>
              </a:solidFill>
              <a:ea typeface="Calibri"/>
            </a:endParaRPr>
          </a:p>
        </p:txBody>
      </p:sp>
    </p:spTree>
    <p:extLst>
      <p:ext uri="{BB962C8B-B14F-4D97-AF65-F5344CB8AC3E}">
        <p14:creationId xmlns:p14="http://schemas.microsoft.com/office/powerpoint/2010/main" val="2034950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PESU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10339</TotalTime>
  <Words>501</Words>
  <Application>Microsoft Office PowerPoint</Application>
  <PresentationFormat>Custom</PresentationFormat>
  <Paragraphs>72</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Office Theme</vt:lpstr>
      <vt:lpstr>PESU1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Admin</cp:lastModifiedBy>
  <cp:revision>141</cp:revision>
  <dcterms:created xsi:type="dcterms:W3CDTF">2020-06-03T14:19:11Z</dcterms:created>
  <dcterms:modified xsi:type="dcterms:W3CDTF">2020-11-11T03:49:59Z</dcterms:modified>
</cp:coreProperties>
</file>