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357" r:id="rId3"/>
    <p:sldId id="358" r:id="rId4"/>
    <p:sldId id="1195" r:id="rId5"/>
    <p:sldId id="1182" r:id="rId6"/>
    <p:sldId id="1196" r:id="rId7"/>
    <p:sldId id="1183" r:id="rId8"/>
    <p:sldId id="1197" r:id="rId9"/>
    <p:sldId id="1184" r:id="rId10"/>
    <p:sldId id="1185" r:id="rId11"/>
    <p:sldId id="1198" r:id="rId12"/>
    <p:sldId id="1186" r:id="rId13"/>
    <p:sldId id="1199" r:id="rId14"/>
    <p:sldId id="1192" r:id="rId15"/>
    <p:sldId id="34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98" autoAdjust="0"/>
    <p:restoredTop sz="94660"/>
  </p:normalViewPr>
  <p:slideViewPr>
    <p:cSldViewPr snapToGrid="0">
      <p:cViewPr>
        <p:scale>
          <a:sx n="87" d="100"/>
          <a:sy n="87" d="100"/>
        </p:scale>
        <p:origin x="-115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13BFC1-CB42-476F-A2F7-819840C71367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BB1B1-1637-4064-8921-AC725E4B0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84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2" y="2130427"/>
            <a:ext cx="103632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2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1408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3715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00"/>
            <a:ext cx="10363200" cy="1362075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15"/>
            <a:ext cx="10363200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42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50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75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700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125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55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0975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400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506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662" y="261382"/>
            <a:ext cx="764692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1" y="1600200"/>
            <a:ext cx="7211484" cy="4527550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2955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7"/>
            <a:ext cx="5386917" cy="3951288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561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0904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1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088502"/>
            <a:endParaRPr lang="en-IN" sz="210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2" y="6356350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1088502"/>
            <a:endParaRPr lang="en-IN" sz="210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1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088502"/>
            <a:fld id="{0A17A3E6-C54E-4BA1-B068-5591A12E973F}" type="slidenum">
              <a:rPr lang="en-IN" sz="2100" smtClean="0">
                <a:solidFill>
                  <a:prstClr val="black"/>
                </a:solidFill>
              </a:rPr>
              <a:pPr defTabSz="1088502"/>
              <a:t>‹#›</a:t>
            </a:fld>
            <a:endParaRPr lang="en-IN" sz="21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233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</p:spPr>
        <p:txBody>
          <a:bodyPr/>
          <a:lstStyle>
            <a:lvl1pPr marL="0" indent="0">
              <a:buNone/>
              <a:defRPr sz="1700"/>
            </a:lvl1pPr>
            <a:lvl2pPr marL="544251" indent="0">
              <a:buNone/>
              <a:defRPr sz="1400"/>
            </a:lvl2pPr>
            <a:lvl3pPr marL="1088502" indent="0">
              <a:buNone/>
              <a:defRPr sz="1200"/>
            </a:lvl3pPr>
            <a:lvl4pPr marL="1632753" indent="0">
              <a:buNone/>
              <a:defRPr sz="1100"/>
            </a:lvl4pPr>
            <a:lvl5pPr marL="2177004" indent="0">
              <a:buNone/>
              <a:defRPr sz="1100"/>
            </a:lvl5pPr>
            <a:lvl6pPr marL="2721254" indent="0">
              <a:buNone/>
              <a:defRPr sz="1100"/>
            </a:lvl6pPr>
            <a:lvl7pPr marL="3265505" indent="0">
              <a:buNone/>
              <a:defRPr sz="1100"/>
            </a:lvl7pPr>
            <a:lvl8pPr marL="3809756" indent="0">
              <a:buNone/>
              <a:defRPr sz="1100"/>
            </a:lvl8pPr>
            <a:lvl9pPr marL="4354007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1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088502"/>
            <a:endParaRPr lang="en-IN" sz="210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2" y="6356350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1088502"/>
            <a:endParaRPr lang="en-IN" sz="210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088502"/>
            <a:fld id="{0A17A3E6-C54E-4BA1-B068-5591A12E973F}" type="slidenum">
              <a:rPr lang="en-IN" sz="2100" smtClean="0">
                <a:solidFill>
                  <a:prstClr val="black"/>
                </a:solidFill>
              </a:rPr>
              <a:pPr defTabSz="1088502"/>
              <a:t>‹#›</a:t>
            </a:fld>
            <a:endParaRPr lang="en-IN" sz="21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96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644" y="4868828"/>
            <a:ext cx="7315200" cy="56673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0662" y="693330"/>
            <a:ext cx="7315200" cy="4114800"/>
          </a:xfrm>
        </p:spPr>
        <p:txBody>
          <a:bodyPr/>
          <a:lstStyle>
            <a:lvl1pPr marL="0" indent="0">
              <a:buNone/>
              <a:defRPr sz="3800"/>
            </a:lvl1pPr>
            <a:lvl2pPr marL="544251" indent="0">
              <a:buNone/>
              <a:defRPr sz="3300"/>
            </a:lvl2pPr>
            <a:lvl3pPr marL="1088502" indent="0">
              <a:buNone/>
              <a:defRPr sz="2900"/>
            </a:lvl3pPr>
            <a:lvl4pPr marL="1632753" indent="0">
              <a:buNone/>
              <a:defRPr sz="2400"/>
            </a:lvl4pPr>
            <a:lvl5pPr marL="2177004" indent="0">
              <a:buNone/>
              <a:defRPr sz="2400"/>
            </a:lvl5pPr>
            <a:lvl6pPr marL="2721254" indent="0">
              <a:buNone/>
              <a:defRPr sz="2400"/>
            </a:lvl6pPr>
            <a:lvl7pPr marL="3265505" indent="0">
              <a:buNone/>
              <a:defRPr sz="2400"/>
            </a:lvl7pPr>
            <a:lvl8pPr marL="3809756" indent="0">
              <a:buNone/>
              <a:defRPr sz="2400"/>
            </a:lvl8pPr>
            <a:lvl9pPr marL="4354007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627" y="5444757"/>
            <a:ext cx="7315200" cy="804862"/>
          </a:xfrm>
        </p:spPr>
        <p:txBody>
          <a:bodyPr/>
          <a:lstStyle>
            <a:lvl1pPr marL="0" indent="0">
              <a:buNone/>
              <a:defRPr sz="1700"/>
            </a:lvl1pPr>
            <a:lvl2pPr marL="544251" indent="0">
              <a:buNone/>
              <a:defRPr sz="1400"/>
            </a:lvl2pPr>
            <a:lvl3pPr marL="1088502" indent="0">
              <a:buNone/>
              <a:defRPr sz="1200"/>
            </a:lvl3pPr>
            <a:lvl4pPr marL="1632753" indent="0">
              <a:buNone/>
              <a:defRPr sz="1100"/>
            </a:lvl4pPr>
            <a:lvl5pPr marL="2177004" indent="0">
              <a:buNone/>
              <a:defRPr sz="1100"/>
            </a:lvl5pPr>
            <a:lvl6pPr marL="2721254" indent="0">
              <a:buNone/>
              <a:defRPr sz="1100"/>
            </a:lvl6pPr>
            <a:lvl7pPr marL="3265505" indent="0">
              <a:buNone/>
              <a:defRPr sz="1100"/>
            </a:lvl7pPr>
            <a:lvl8pPr marL="3809756" indent="0">
              <a:buNone/>
              <a:defRPr sz="1100"/>
            </a:lvl8pPr>
            <a:lvl9pPr marL="4354007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78175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1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088502"/>
            <a:endParaRPr lang="en-IN" sz="21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2" y="6356350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1088502"/>
            <a:endParaRPr lang="en-IN" sz="21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088502"/>
            <a:fld id="{0A17A3E6-C54E-4BA1-B068-5591A12E973F}" type="slidenum">
              <a:rPr lang="en-IN" sz="2100" smtClean="0">
                <a:solidFill>
                  <a:prstClr val="black"/>
                </a:solidFill>
              </a:rPr>
              <a:pPr defTabSz="1088502"/>
              <a:t>‹#›</a:t>
            </a:fld>
            <a:endParaRPr lang="en-IN" sz="21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6247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1" y="274640"/>
            <a:ext cx="3655484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107696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1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088502"/>
            <a:endParaRPr lang="en-IN" sz="21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2" y="6356350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1088502"/>
            <a:endParaRPr lang="en-IN" sz="21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088502"/>
            <a:fld id="{0A17A3E6-C54E-4BA1-B068-5591A12E973F}" type="slidenum">
              <a:rPr lang="en-IN" sz="2100" smtClean="0">
                <a:solidFill>
                  <a:prstClr val="black"/>
                </a:solidFill>
              </a:rPr>
              <a:pPr defTabSz="1088502"/>
              <a:t>‹#›</a:t>
            </a:fld>
            <a:endParaRPr lang="en-IN" sz="21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7788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083552" y="1606296"/>
            <a:ext cx="4498975" cy="4709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9533725" y="6607767"/>
            <a:ext cx="1838959" cy="19621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rgbClr val="80808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Bahga </a:t>
            </a:r>
            <a:r>
              <a:rPr dirty="0"/>
              <a:t>&amp; </a:t>
            </a:r>
            <a:r>
              <a:rPr spc="-5" dirty="0"/>
              <a:t>Madisetti, </a:t>
            </a:r>
            <a:r>
              <a:rPr dirty="0"/>
              <a:t>©</a:t>
            </a:r>
            <a:r>
              <a:rPr spc="-55" dirty="0"/>
              <a:t> </a:t>
            </a:r>
            <a:r>
              <a:rPr spc="-5" dirty="0"/>
              <a:t>2015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1247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11-11-2020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11-11-2020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11-11-2020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11-11-2020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11-11-2020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11-11-2020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11-11-2020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7646920" cy="1143000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2205147"/>
            <a:ext cx="7682145" cy="4319480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7" y="1485234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21" y="469893"/>
            <a:ext cx="933599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598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1088502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188" indent="-408188" algn="l" defTabSz="1088502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408" indent="-340157" algn="l" defTabSz="1088502" rtl="0" eaLnBrk="1" latinLnBrk="0" hangingPunct="1">
        <a:spcBef>
          <a:spcPct val="20000"/>
        </a:spcBef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627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4878" indent="-272125" algn="l" defTabSz="108850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29" indent="-272125" algn="l" defTabSz="1088502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80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631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882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132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ternet-of-things-book.com/" TargetMode="Externa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ternet-of-things-book.com/" TargetMode="Externa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ternet-of-things-book.com/" TargetMode="Externa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python.org/2/library/smtplib.html" TargetMode="External"/><Relationship Id="rId13" Type="http://schemas.openxmlformats.org/officeDocument/2006/relationships/hyperlink" Target="http://www.internet-of-things-book.com/" TargetMode="External"/><Relationship Id="rId3" Type="http://schemas.openxmlformats.org/officeDocument/2006/relationships/hyperlink" Target="http://docs.python.org/library/json.html" TargetMode="External"/><Relationship Id="rId7" Type="http://schemas.openxmlformats.org/officeDocument/2006/relationships/hyperlink" Target="http://docs.python.org/2/howto/urllib2.html" TargetMode="External"/><Relationship Id="rId12" Type="http://schemas.openxmlformats.org/officeDocument/2006/relationships/hyperlink" Target="http://www2.imm.dtu.dk/pubdb/views/publication_details.php?id=6010" TargetMode="External"/><Relationship Id="rId2" Type="http://schemas.openxmlformats.org/officeDocument/2006/relationships/hyperlink" Target="http://boto.readthedocs.org/en/latest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code.google.com/p/httplib2/" TargetMode="External"/><Relationship Id="rId11" Type="http://schemas.openxmlformats.org/officeDocument/2006/relationships/hyperlink" Target="http://developers.google.com/datastore/" TargetMode="External"/><Relationship Id="rId5" Type="http://schemas.openxmlformats.org/officeDocument/2006/relationships/hyperlink" Target="http://docs.python.org/2/library/email" TargetMode="External"/><Relationship Id="rId10" Type="http://schemas.openxmlformats.org/officeDocument/2006/relationships/hyperlink" Target="http://scikit-learn.org/stable/" TargetMode="External"/><Relationship Id="rId4" Type="http://schemas.openxmlformats.org/officeDocument/2006/relationships/hyperlink" Target="http://docs.python.org/2/library/socket.html" TargetMode="External"/><Relationship Id="rId9" Type="http://schemas.openxmlformats.org/officeDocument/2006/relationships/hyperlink" Target="http://www.numpy.org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ternet-of-things-book.com/" TargetMode="Externa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ternet-of-things-book.com/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ternet-of-things-book.com/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ternet-of-things-book.com/" TargetMode="Externa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ternet-of-things-book.com/" TargetMode="Externa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ternet-of-things-book.com/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ternet-of-things-book.com/" TargetMode="Externa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3634023" y="2104247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Designing of </a:t>
            </a:r>
            <a:r>
              <a:rPr lang="en-US" sz="3600" b="1" dirty="0" err="1" smtClean="0">
                <a:solidFill>
                  <a:schemeClr val="accent2">
                    <a:lumMod val="75000"/>
                  </a:schemeClr>
                </a:solidFill>
              </a:rPr>
              <a:t>IoT</a:t>
            </a: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 Solutions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4CEFAD4-E477-4E46-B5A6-ADB26E6A2863}"/>
              </a:ext>
            </a:extLst>
          </p:cNvPr>
          <p:cNvSpPr/>
          <p:nvPr/>
        </p:nvSpPr>
        <p:spPr>
          <a:xfrm>
            <a:off x="3634023" y="27505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 err="1" smtClean="0">
                <a:solidFill>
                  <a:schemeClr val="accent1">
                    <a:lumMod val="75000"/>
                  </a:schemeClr>
                </a:solidFill>
              </a:rPr>
              <a:t>IoT</a:t>
            </a:r>
            <a:r>
              <a:rPr lang="en-IN" sz="3600" b="1" dirty="0" smtClean="0">
                <a:solidFill>
                  <a:schemeClr val="accent1">
                    <a:lumMod val="75000"/>
                  </a:schemeClr>
                </a:solidFill>
              </a:rPr>
              <a:t> Physical Servers &amp; cloud offering 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3634023" y="388315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 </a:t>
            </a:r>
            <a:r>
              <a:rPr lang="en-US" sz="2400" b="1" dirty="0" err="1" smtClean="0"/>
              <a:t>Rashma.B.M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3634023" y="4280755"/>
            <a:ext cx="62740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3634023" y="3651684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91" y="1493752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14463" y="1621184"/>
            <a:ext cx="8239391" cy="4962256"/>
          </a:xfrm>
          <a:prstGeom prst="rect">
            <a:avLst/>
          </a:prstGeom>
          <a:solidFill>
            <a:srgbClr val="DAF3FD"/>
          </a:solidFill>
        </p:spPr>
        <p:txBody>
          <a:bodyPr vert="horz" wrap="square" lIns="0" tIns="3746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5"/>
              </a:spcBef>
            </a:pPr>
            <a:r>
              <a:rPr sz="1600" b="1" spc="-5" dirty="0">
                <a:latin typeface="Calibri"/>
                <a:cs typeface="Calibri"/>
              </a:rPr>
              <a:t>#Python program for launching an RDS instance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(excerpt)</a:t>
            </a:r>
            <a:endParaRPr sz="1600" dirty="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import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boto.rds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 dirty="0">
              <a:latin typeface="Calibri"/>
              <a:cs typeface="Calibri"/>
            </a:endParaRPr>
          </a:p>
          <a:p>
            <a:pPr marL="90805" marR="2479675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ACCESS_KEY="&lt;enter&gt;"  SECRET_KEY="&lt;enter&gt;"  REGION="us-east-1"  INSTANCE_TYPE="db.t1.micro"  ID </a:t>
            </a:r>
            <a:r>
              <a:rPr sz="1600" dirty="0">
                <a:latin typeface="Calibri"/>
                <a:cs typeface="Calibri"/>
              </a:rPr>
              <a:t>= </a:t>
            </a:r>
            <a:r>
              <a:rPr sz="1600" spc="-5" dirty="0">
                <a:latin typeface="Calibri"/>
                <a:cs typeface="Calibri"/>
              </a:rPr>
              <a:t>"MySQL-db-instance-3"  USERNAME </a:t>
            </a:r>
            <a:r>
              <a:rPr sz="1600" dirty="0">
                <a:latin typeface="Calibri"/>
                <a:cs typeface="Calibri"/>
              </a:rPr>
              <a:t>=</a:t>
            </a:r>
            <a:r>
              <a:rPr sz="1600" spc="-5" dirty="0">
                <a:latin typeface="Calibri"/>
                <a:cs typeface="Calibri"/>
              </a:rPr>
              <a:t> 'root'</a:t>
            </a:r>
            <a:endParaRPr sz="1600" dirty="0">
              <a:latin typeface="Calibri"/>
              <a:cs typeface="Calibri"/>
            </a:endParaRPr>
          </a:p>
          <a:p>
            <a:pPr marL="90805" marR="2872105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PASSWORD </a:t>
            </a:r>
            <a:r>
              <a:rPr sz="1600" dirty="0">
                <a:latin typeface="Calibri"/>
                <a:cs typeface="Calibri"/>
              </a:rPr>
              <a:t>= </a:t>
            </a:r>
            <a:r>
              <a:rPr sz="1600" spc="-5" dirty="0">
                <a:latin typeface="Calibri"/>
                <a:cs typeface="Calibri"/>
              </a:rPr>
              <a:t>'password'  DB_PORT </a:t>
            </a:r>
            <a:r>
              <a:rPr sz="1600" dirty="0">
                <a:latin typeface="Calibri"/>
                <a:cs typeface="Calibri"/>
              </a:rPr>
              <a:t>=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3306</a:t>
            </a:r>
          </a:p>
          <a:p>
            <a:pPr marL="90805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DB_SIZE </a:t>
            </a:r>
            <a:r>
              <a:rPr sz="1600" dirty="0">
                <a:latin typeface="Calibri"/>
                <a:cs typeface="Calibri"/>
              </a:rPr>
              <a:t>=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5</a:t>
            </a:r>
          </a:p>
          <a:p>
            <a:pPr marL="90805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DB_ENGINE </a:t>
            </a:r>
            <a:r>
              <a:rPr sz="1600" dirty="0">
                <a:latin typeface="Calibri"/>
                <a:cs typeface="Calibri"/>
              </a:rPr>
              <a:t>=</a:t>
            </a:r>
            <a:r>
              <a:rPr sz="1600" spc="-5" dirty="0">
                <a:latin typeface="Calibri"/>
                <a:cs typeface="Calibri"/>
              </a:rPr>
              <a:t> 'MySQL5.1'</a:t>
            </a:r>
            <a:endParaRPr sz="1600" dirty="0">
              <a:latin typeface="Calibri"/>
              <a:cs typeface="Calibri"/>
            </a:endParaRPr>
          </a:p>
          <a:p>
            <a:pPr marL="90805" marR="2492375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DB_NAME </a:t>
            </a:r>
            <a:r>
              <a:rPr sz="1600" dirty="0">
                <a:latin typeface="Calibri"/>
                <a:cs typeface="Calibri"/>
              </a:rPr>
              <a:t>= </a:t>
            </a:r>
            <a:r>
              <a:rPr sz="1600" spc="-5" dirty="0">
                <a:latin typeface="Calibri"/>
                <a:cs typeface="Calibri"/>
              </a:rPr>
              <a:t>'mytestdb'  S</a:t>
            </a:r>
            <a:r>
              <a:rPr sz="1600" spc="-20" dirty="0">
                <a:latin typeface="Calibri"/>
                <a:cs typeface="Calibri"/>
              </a:rPr>
              <a:t>E</a:t>
            </a:r>
            <a:r>
              <a:rPr sz="1600" spc="-15" dirty="0">
                <a:latin typeface="Calibri"/>
                <a:cs typeface="Calibri"/>
              </a:rPr>
              <a:t>C</a:t>
            </a:r>
            <a:r>
              <a:rPr sz="1600" spc="-5" dirty="0">
                <a:latin typeface="Calibri"/>
                <a:cs typeface="Calibri"/>
              </a:rPr>
              <a:t>GR</a:t>
            </a:r>
            <a:r>
              <a:rPr sz="1600" dirty="0">
                <a:latin typeface="Calibri"/>
                <a:cs typeface="Calibri"/>
              </a:rPr>
              <a:t>OUP_HANDL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=</a:t>
            </a:r>
            <a:r>
              <a:rPr sz="1600" spc="-5" dirty="0">
                <a:latin typeface="Calibri"/>
                <a:cs typeface="Calibri"/>
              </a:rPr>
              <a:t>"def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ult</a:t>
            </a:r>
            <a:r>
              <a:rPr sz="1600" dirty="0">
                <a:latin typeface="Calibri"/>
                <a:cs typeface="Calibri"/>
              </a:rPr>
              <a:t>"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 dirty="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alibri"/>
                <a:cs typeface="Calibri"/>
              </a:rPr>
              <a:t>#Connecting to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RDS</a:t>
            </a:r>
            <a:endParaRPr sz="1600" dirty="0">
              <a:latin typeface="Calibri"/>
              <a:cs typeface="Calibri"/>
            </a:endParaRPr>
          </a:p>
          <a:p>
            <a:pPr marL="193675" marR="1605280" indent="-10287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conn </a:t>
            </a:r>
            <a:r>
              <a:rPr sz="1600" dirty="0">
                <a:latin typeface="Calibri"/>
                <a:cs typeface="Calibri"/>
              </a:rPr>
              <a:t>= </a:t>
            </a:r>
            <a:r>
              <a:rPr sz="1600" spc="-5" dirty="0">
                <a:latin typeface="Calibri"/>
                <a:cs typeface="Calibri"/>
              </a:rPr>
              <a:t>boto.rds.connect_to_region(REGION,  aws_access_key_id=ACCESS_KEY,  aws_secret_access_key=SECRET_KEY)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 dirty="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1600" b="1" spc="-5" dirty="0">
                <a:latin typeface="Calibri"/>
                <a:cs typeface="Calibri"/>
              </a:rPr>
              <a:t>#Creating an RDS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instance</a:t>
            </a:r>
            <a:endParaRPr sz="1600" dirty="0">
              <a:latin typeface="Calibri"/>
              <a:cs typeface="Calibri"/>
            </a:endParaRPr>
          </a:p>
          <a:p>
            <a:pPr marL="90805" marR="521334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db </a:t>
            </a:r>
            <a:r>
              <a:rPr sz="1600" dirty="0">
                <a:latin typeface="Calibri"/>
                <a:cs typeface="Calibri"/>
              </a:rPr>
              <a:t>= </a:t>
            </a:r>
            <a:r>
              <a:rPr sz="1600" spc="-5" dirty="0">
                <a:latin typeface="Calibri"/>
                <a:cs typeface="Calibri"/>
              </a:rPr>
              <a:t>conn.create_dbinstance(ID, DB_SIZE, INSTANCE_TYPE,  USERNAME, </a:t>
            </a:r>
            <a:r>
              <a:rPr sz="1600" spc="-10" dirty="0">
                <a:latin typeface="Calibri"/>
                <a:cs typeface="Calibri"/>
              </a:rPr>
              <a:t>PASSWORD, </a:t>
            </a:r>
            <a:r>
              <a:rPr sz="1600" spc="-5" dirty="0">
                <a:latin typeface="Calibri"/>
                <a:cs typeface="Calibri"/>
              </a:rPr>
              <a:t>port=DB_PORT,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engine=DB_ENGINE,</a:t>
            </a:r>
            <a:endParaRPr sz="1600" dirty="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db_name=DB_NAME, security_groups </a:t>
            </a:r>
            <a:r>
              <a:rPr sz="1600" dirty="0">
                <a:latin typeface="Calibri"/>
                <a:cs typeface="Calibri"/>
              </a:rPr>
              <a:t>= [ </a:t>
            </a:r>
            <a:r>
              <a:rPr sz="1600" spc="-5" dirty="0">
                <a:latin typeface="Calibri"/>
                <a:cs typeface="Calibri"/>
              </a:rPr>
              <a:t>SECGROUP_HANDLE, </a:t>
            </a:r>
            <a:r>
              <a:rPr sz="1600" dirty="0">
                <a:latin typeface="Calibri"/>
                <a:cs typeface="Calibri"/>
              </a:rPr>
              <a:t>]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533725" y="6607767"/>
            <a:ext cx="183895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Bahga </a:t>
            </a:r>
            <a:r>
              <a:rPr dirty="0"/>
              <a:t>&amp; </a:t>
            </a:r>
            <a:r>
              <a:rPr spc="-5" dirty="0" err="1" smtClean="0"/>
              <a:t>Madisetti</a:t>
            </a:r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826604" y="6620836"/>
            <a:ext cx="36125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solidFill>
                  <a:srgbClr val="808080"/>
                </a:solidFill>
                <a:latin typeface="Arial"/>
                <a:cs typeface="Arial"/>
              </a:rPr>
              <a:t>Book website:</a:t>
            </a:r>
            <a:r>
              <a:rPr sz="1200" spc="-4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808080"/>
                </a:solidFill>
                <a:latin typeface="Arial"/>
                <a:cs typeface="Arial"/>
                <a:hlinkClick r:id="rId2"/>
              </a:rPr>
              <a:t>http://www.internet-of-things-book.com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14463" y="549349"/>
            <a:ext cx="9379623" cy="503939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>
            <a:lvl1pPr algn="ctr" defTabSz="1088502" rtl="0" eaLnBrk="1" latinLnBrk="0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2400" b="1" spc="-1" dirty="0" smtClean="0">
                <a:solidFill>
                  <a:srgbClr val="F79646">
                    <a:lumMod val="75000"/>
                  </a:srgbClr>
                </a:solidFill>
              </a:rPr>
              <a:t>Amazon RDS – Python Example</a:t>
            </a:r>
            <a:endParaRPr lang="en-US" sz="2400" b="1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6945700-3E62-4469-A35D-2B3AE23A08DF}"/>
              </a:ext>
            </a:extLst>
          </p:cNvPr>
          <p:cNvSpPr/>
          <p:nvPr/>
        </p:nvSpPr>
        <p:spPr>
          <a:xfrm>
            <a:off x="614461" y="211551"/>
            <a:ext cx="4281691" cy="461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88502"/>
            <a:r>
              <a:rPr lang="en-US" sz="2400" b="1" dirty="0">
                <a:solidFill>
                  <a:srgbClr val="4F81BD">
                    <a:lumMod val="75000"/>
                  </a:srgbClr>
                </a:solidFill>
              </a:rPr>
              <a:t>Designing IOT Solutions</a:t>
            </a:r>
            <a:endParaRPr lang="en-IN" sz="2400" b="1" dirty="0">
              <a:solidFill>
                <a:srgbClr val="4F81BD">
                  <a:lumMod val="75000"/>
                </a:srgbClr>
              </a:solidFill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3473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533725" y="6607767"/>
            <a:ext cx="183895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Bahga </a:t>
            </a:r>
            <a:r>
              <a:rPr dirty="0"/>
              <a:t>&amp; </a:t>
            </a:r>
            <a:r>
              <a:rPr spc="-5" dirty="0" err="1" smtClean="0"/>
              <a:t>Madisetti</a:t>
            </a:r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826604" y="6620836"/>
            <a:ext cx="36125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solidFill>
                  <a:srgbClr val="808080"/>
                </a:solidFill>
                <a:latin typeface="Arial"/>
                <a:cs typeface="Arial"/>
              </a:rPr>
              <a:t>Book website:</a:t>
            </a:r>
            <a:r>
              <a:rPr sz="1200" spc="-4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808080"/>
                </a:solidFill>
                <a:latin typeface="Arial"/>
                <a:cs typeface="Arial"/>
                <a:hlinkClick r:id="rId2"/>
              </a:rPr>
              <a:t>http://www.internet-of-things-book.com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1820545"/>
            <a:ext cx="5757545" cy="3453129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241300" marR="5080" indent="-228600">
              <a:lnSpc>
                <a:spcPts val="2160"/>
              </a:lnSpc>
              <a:spcBef>
                <a:spcPts val="36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In this example, a connection to DynamoDB service is  ﬁrst established by calling  boto.dynamodb.connect_to_region.</a:t>
            </a:r>
            <a:endParaRPr sz="2000">
              <a:latin typeface="Calibri"/>
              <a:cs typeface="Calibri"/>
            </a:endParaRPr>
          </a:p>
          <a:p>
            <a:pPr marL="241300" marR="71755" indent="-228600">
              <a:lnSpc>
                <a:spcPts val="2160"/>
              </a:lnSpc>
              <a:spcBef>
                <a:spcPts val="10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After connecting to DynamoDB service, a schema for  the </a:t>
            </a:r>
            <a:r>
              <a:rPr sz="2000" spc="-10" dirty="0">
                <a:latin typeface="Calibri"/>
                <a:cs typeface="Calibri"/>
              </a:rPr>
              <a:t>new </a:t>
            </a:r>
            <a:r>
              <a:rPr sz="2000" spc="-5" dirty="0">
                <a:latin typeface="Calibri"/>
                <a:cs typeface="Calibri"/>
              </a:rPr>
              <a:t>table is created by calling  conn.create_schema.</a:t>
            </a:r>
            <a:endParaRPr sz="2000">
              <a:latin typeface="Calibri"/>
              <a:cs typeface="Calibri"/>
            </a:endParaRPr>
          </a:p>
          <a:p>
            <a:pPr marL="241300" marR="502920" indent="-228600">
              <a:lnSpc>
                <a:spcPts val="2160"/>
              </a:lnSpc>
              <a:spcBef>
                <a:spcPts val="10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The schema includes the hash key and range key  names and types.</a:t>
            </a:r>
            <a:endParaRPr sz="2000">
              <a:latin typeface="Calibri"/>
              <a:cs typeface="Calibri"/>
            </a:endParaRPr>
          </a:p>
          <a:p>
            <a:pPr marL="241300" marR="298450" indent="-228600">
              <a:lnSpc>
                <a:spcPts val="2160"/>
              </a:lnSpc>
              <a:spcBef>
                <a:spcPts val="10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DynamoDB table is then created by calling  conn.create_table function with the table schema,  read units and write units as input parameters.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14463" y="549349"/>
            <a:ext cx="9379623" cy="503939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>
            <a:lvl1pPr algn="ctr" defTabSz="1088502" rtl="0" eaLnBrk="1" latinLnBrk="0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2400" b="1" spc="-1" dirty="0" smtClean="0">
                <a:solidFill>
                  <a:srgbClr val="F79646">
                    <a:lumMod val="75000"/>
                  </a:srgbClr>
                </a:solidFill>
              </a:rPr>
              <a:t>Amazon </a:t>
            </a:r>
            <a:r>
              <a:rPr lang="en-US" sz="2400" b="1" spc="-1" dirty="0" err="1" smtClean="0">
                <a:solidFill>
                  <a:srgbClr val="F79646">
                    <a:lumMod val="75000"/>
                  </a:srgbClr>
                </a:solidFill>
              </a:rPr>
              <a:t>DynamoDB</a:t>
            </a:r>
            <a:r>
              <a:rPr lang="en-US" sz="2400" b="1" spc="-1" dirty="0" smtClean="0">
                <a:solidFill>
                  <a:srgbClr val="F79646">
                    <a:lumMod val="75000"/>
                  </a:srgbClr>
                </a:solidFill>
              </a:rPr>
              <a:t> – Python Example</a:t>
            </a:r>
            <a:endParaRPr lang="en-US" sz="2400" b="1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6945700-3E62-4469-A35D-2B3AE23A08DF}"/>
              </a:ext>
            </a:extLst>
          </p:cNvPr>
          <p:cNvSpPr/>
          <p:nvPr/>
        </p:nvSpPr>
        <p:spPr>
          <a:xfrm>
            <a:off x="614461" y="211551"/>
            <a:ext cx="4281691" cy="461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88502"/>
            <a:r>
              <a:rPr lang="en-US" sz="2400" b="1" dirty="0">
                <a:solidFill>
                  <a:srgbClr val="4F81BD">
                    <a:lumMod val="75000"/>
                  </a:srgbClr>
                </a:solidFill>
              </a:rPr>
              <a:t>Designing IOT Solutions</a:t>
            </a:r>
            <a:endParaRPr lang="en-IN" sz="2400" b="1" dirty="0">
              <a:solidFill>
                <a:srgbClr val="4F81BD">
                  <a:lumMod val="75000"/>
                </a:srgbClr>
              </a:solidFill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0667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14463" y="1603600"/>
            <a:ext cx="8784514" cy="4469813"/>
          </a:xfrm>
          <a:prstGeom prst="rect">
            <a:avLst/>
          </a:prstGeom>
          <a:solidFill>
            <a:srgbClr val="DAF3FD"/>
          </a:solidFill>
        </p:spPr>
        <p:txBody>
          <a:bodyPr vert="horz" wrap="square" lIns="0" tIns="3746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5"/>
              </a:spcBef>
            </a:pPr>
            <a:r>
              <a:rPr sz="1600" b="1" dirty="0">
                <a:latin typeface="Calibri"/>
                <a:cs typeface="Calibri"/>
              </a:rPr>
              <a:t># </a:t>
            </a:r>
            <a:r>
              <a:rPr sz="1600" b="1" spc="-5" dirty="0">
                <a:latin typeface="Calibri"/>
                <a:cs typeface="Calibri"/>
              </a:rPr>
              <a:t>Python program for creating </a:t>
            </a:r>
            <a:r>
              <a:rPr sz="1600" b="1" dirty="0">
                <a:latin typeface="Calibri"/>
                <a:cs typeface="Calibri"/>
              </a:rPr>
              <a:t>a </a:t>
            </a:r>
            <a:r>
              <a:rPr sz="1600" b="1" spc="-5" dirty="0">
                <a:latin typeface="Calibri"/>
                <a:cs typeface="Calibri"/>
              </a:rPr>
              <a:t>DynamoDB table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(excerpt)</a:t>
            </a:r>
            <a:endParaRPr sz="1600" dirty="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import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boto.dynamodb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 dirty="0">
              <a:latin typeface="Calibri"/>
              <a:cs typeface="Calibri"/>
            </a:endParaRPr>
          </a:p>
          <a:p>
            <a:pPr marL="90805" marR="2947670" algn="just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CC</a:t>
            </a:r>
            <a:r>
              <a:rPr sz="1600" spc="-20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SS</a:t>
            </a:r>
            <a:r>
              <a:rPr sz="1600" dirty="0">
                <a:latin typeface="Calibri"/>
                <a:cs typeface="Calibri"/>
              </a:rPr>
              <a:t>_K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Y=</a:t>
            </a:r>
            <a:r>
              <a:rPr sz="1600" spc="-5" dirty="0">
                <a:latin typeface="Calibri"/>
                <a:cs typeface="Calibri"/>
              </a:rPr>
              <a:t>"</a:t>
            </a:r>
            <a:r>
              <a:rPr sz="1600" dirty="0">
                <a:latin typeface="Calibri"/>
                <a:cs typeface="Calibri"/>
              </a:rPr>
              <a:t>&lt;</a:t>
            </a:r>
            <a:r>
              <a:rPr sz="1600" spc="-5" dirty="0">
                <a:latin typeface="Calibri"/>
                <a:cs typeface="Calibri"/>
              </a:rPr>
              <a:t>ente</a:t>
            </a:r>
            <a:r>
              <a:rPr sz="1600" dirty="0">
                <a:latin typeface="Calibri"/>
                <a:cs typeface="Calibri"/>
              </a:rPr>
              <a:t>r&gt;"  </a:t>
            </a:r>
            <a:r>
              <a:rPr sz="1600" spc="-5" dirty="0">
                <a:latin typeface="Calibri"/>
                <a:cs typeface="Calibri"/>
              </a:rPr>
              <a:t>SECRET_KEY="&lt;enter&gt;"  REGION="us-east-1"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 dirty="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alibri"/>
                <a:cs typeface="Calibri"/>
              </a:rPr>
              <a:t>#Connecting to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DynamoDB</a:t>
            </a:r>
            <a:endParaRPr sz="1600" dirty="0">
              <a:latin typeface="Calibri"/>
              <a:cs typeface="Calibri"/>
            </a:endParaRPr>
          </a:p>
          <a:p>
            <a:pPr marL="193675" marR="1167765" indent="-10287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conn </a:t>
            </a:r>
            <a:r>
              <a:rPr sz="1600" dirty="0">
                <a:latin typeface="Calibri"/>
                <a:cs typeface="Calibri"/>
              </a:rPr>
              <a:t>= </a:t>
            </a:r>
            <a:r>
              <a:rPr sz="1600" spc="-5" dirty="0">
                <a:latin typeface="Calibri"/>
                <a:cs typeface="Calibri"/>
              </a:rPr>
              <a:t>boto.dynamodb.connect_to_region(REGION,  aws_access_key_id=ACCESS_KEY,  aws_secret_access_key=SECRET_KEY)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 dirty="0">
              <a:latin typeface="Calibri"/>
              <a:cs typeface="Calibri"/>
            </a:endParaRPr>
          </a:p>
          <a:p>
            <a:pPr marL="365125" marR="2057400" indent="-27432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table_schema </a:t>
            </a:r>
            <a:r>
              <a:rPr sz="1600" dirty="0">
                <a:latin typeface="Calibri"/>
                <a:cs typeface="Calibri"/>
              </a:rPr>
              <a:t>= </a:t>
            </a:r>
            <a:r>
              <a:rPr sz="1600" spc="-5" dirty="0">
                <a:latin typeface="Calibri"/>
                <a:cs typeface="Calibri"/>
              </a:rPr>
              <a:t>conn.create_schema(  hash_key_name='msgid',  hash_key_proto_value=str,  range_key_name='date',  range_key_proto_value=str</a:t>
            </a:r>
            <a:endParaRPr sz="1600" dirty="0">
              <a:latin typeface="Calibri"/>
              <a:cs typeface="Calibri"/>
            </a:endParaRPr>
          </a:p>
          <a:p>
            <a:pPr marL="227965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)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 dirty="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1600" b="1" spc="-5" dirty="0">
                <a:latin typeface="Calibri"/>
                <a:cs typeface="Calibri"/>
              </a:rPr>
              <a:t>#Creating table with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schema</a:t>
            </a:r>
            <a:endParaRPr sz="1600" dirty="0">
              <a:latin typeface="Calibri"/>
              <a:cs typeface="Calibri"/>
            </a:endParaRPr>
          </a:p>
          <a:p>
            <a:pPr marL="365125" marR="2672080" indent="-27432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table </a:t>
            </a:r>
            <a:r>
              <a:rPr sz="1600" dirty="0">
                <a:latin typeface="Calibri"/>
                <a:cs typeface="Calibri"/>
              </a:rPr>
              <a:t>= </a:t>
            </a:r>
            <a:r>
              <a:rPr sz="1600" spc="-5" dirty="0">
                <a:latin typeface="Calibri"/>
                <a:cs typeface="Calibri"/>
              </a:rPr>
              <a:t>conn.create_table(  name='my-test-table',  </a:t>
            </a:r>
            <a:r>
              <a:rPr sz="1600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che</a:t>
            </a:r>
            <a:r>
              <a:rPr sz="1600" dirty="0">
                <a:latin typeface="Calibri"/>
                <a:cs typeface="Calibri"/>
              </a:rPr>
              <a:t>ma=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ble</a:t>
            </a:r>
            <a:r>
              <a:rPr sz="1600" dirty="0">
                <a:latin typeface="Calibri"/>
                <a:cs typeface="Calibri"/>
              </a:rPr>
              <a:t>_s</a:t>
            </a:r>
            <a:r>
              <a:rPr sz="1600" spc="-5" dirty="0">
                <a:latin typeface="Calibri"/>
                <a:cs typeface="Calibri"/>
              </a:rPr>
              <a:t>che</a:t>
            </a:r>
            <a:r>
              <a:rPr sz="1600" dirty="0">
                <a:latin typeface="Calibri"/>
                <a:cs typeface="Calibri"/>
              </a:rPr>
              <a:t>ma,  </a:t>
            </a:r>
            <a:r>
              <a:rPr sz="1600" spc="-5" dirty="0">
                <a:latin typeface="Calibri"/>
                <a:cs typeface="Calibri"/>
              </a:rPr>
              <a:t>read_units=1,  write_units=1</a:t>
            </a:r>
            <a:endParaRPr sz="1600" dirty="0">
              <a:latin typeface="Calibri"/>
              <a:cs typeface="Calibri"/>
            </a:endParaRPr>
          </a:p>
          <a:p>
            <a:pPr marL="227965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533725" y="6607767"/>
            <a:ext cx="183895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Bahga </a:t>
            </a:r>
            <a:r>
              <a:rPr dirty="0"/>
              <a:t>&amp; </a:t>
            </a:r>
            <a:r>
              <a:rPr spc="-5" dirty="0" err="1" smtClean="0"/>
              <a:t>Madisetti</a:t>
            </a:r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826604" y="6620836"/>
            <a:ext cx="36125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solidFill>
                  <a:srgbClr val="808080"/>
                </a:solidFill>
                <a:latin typeface="Arial"/>
                <a:cs typeface="Arial"/>
              </a:rPr>
              <a:t>Book website:</a:t>
            </a:r>
            <a:r>
              <a:rPr sz="1200" spc="-4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808080"/>
                </a:solidFill>
                <a:latin typeface="Arial"/>
                <a:cs typeface="Arial"/>
                <a:hlinkClick r:id="rId2"/>
              </a:rPr>
              <a:t>http://www.internet-of-things-book.com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14463" y="549349"/>
            <a:ext cx="9379623" cy="503939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>
            <a:lvl1pPr algn="ctr" defTabSz="1088502" rtl="0" eaLnBrk="1" latinLnBrk="0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2400" b="1" spc="-1" dirty="0" smtClean="0">
                <a:solidFill>
                  <a:srgbClr val="F79646">
                    <a:lumMod val="75000"/>
                  </a:srgbClr>
                </a:solidFill>
              </a:rPr>
              <a:t>Amazon </a:t>
            </a:r>
            <a:r>
              <a:rPr lang="en-US" sz="2400" b="1" spc="-1" dirty="0" err="1" smtClean="0">
                <a:solidFill>
                  <a:srgbClr val="F79646">
                    <a:lumMod val="75000"/>
                  </a:srgbClr>
                </a:solidFill>
              </a:rPr>
              <a:t>DynamoDB</a:t>
            </a:r>
            <a:r>
              <a:rPr lang="en-US" sz="2400" b="1" spc="-1" dirty="0" smtClean="0">
                <a:solidFill>
                  <a:srgbClr val="F79646">
                    <a:lumMod val="75000"/>
                  </a:srgbClr>
                </a:solidFill>
              </a:rPr>
              <a:t> – Python Example</a:t>
            </a:r>
            <a:endParaRPr lang="en-US" sz="2400" b="1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6945700-3E62-4469-A35D-2B3AE23A08DF}"/>
              </a:ext>
            </a:extLst>
          </p:cNvPr>
          <p:cNvSpPr/>
          <p:nvPr/>
        </p:nvSpPr>
        <p:spPr>
          <a:xfrm>
            <a:off x="614461" y="211551"/>
            <a:ext cx="4281691" cy="461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88502"/>
            <a:r>
              <a:rPr lang="en-US" sz="2400" b="1" dirty="0">
                <a:solidFill>
                  <a:srgbClr val="4F81BD">
                    <a:lumMod val="75000"/>
                  </a:srgbClr>
                </a:solidFill>
              </a:rPr>
              <a:t>Designing IOT Solutions</a:t>
            </a:r>
            <a:endParaRPr lang="en-IN" sz="2400" b="1" dirty="0">
              <a:solidFill>
                <a:srgbClr val="4F81BD">
                  <a:lumMod val="75000"/>
                </a:srgbClr>
              </a:solidFill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7361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16939" y="1734819"/>
            <a:ext cx="4841875" cy="4634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100" spc="-5" dirty="0">
                <a:latin typeface="Calibri"/>
                <a:cs typeface="Calibri"/>
              </a:rPr>
              <a:t>boto,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  <a:hlinkClick r:id="rId2"/>
              </a:rPr>
              <a:t>http://boto.readthedocs.org/en/latest/</a:t>
            </a:r>
            <a:endParaRPr sz="11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100" spc="-5" dirty="0">
                <a:latin typeface="Calibri"/>
                <a:cs typeface="Calibri"/>
              </a:rPr>
              <a:t>Python JSON package,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  <a:hlinkClick r:id="rId3"/>
              </a:rPr>
              <a:t>http://docs.python.org/library/json.html</a:t>
            </a:r>
            <a:endParaRPr sz="11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100" spc="-5" dirty="0">
                <a:latin typeface="Calibri"/>
                <a:cs typeface="Calibri"/>
              </a:rPr>
              <a:t>Python socket package,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  <a:hlinkClick r:id="rId4"/>
              </a:rPr>
              <a:t>http://docs.python.org/2/library/socket.html</a:t>
            </a:r>
            <a:endParaRPr sz="11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100" spc="-5" dirty="0">
                <a:latin typeface="Calibri"/>
                <a:cs typeface="Calibri"/>
              </a:rPr>
              <a:t>Python email package,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  <a:hlinkClick r:id="rId5"/>
              </a:rPr>
              <a:t>http://docs.python.org/2/library/email</a:t>
            </a:r>
            <a:endParaRPr sz="11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100" spc="-5" dirty="0">
                <a:latin typeface="Calibri"/>
                <a:cs typeface="Calibri"/>
              </a:rPr>
              <a:t>Python HTTPLib,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  <a:hlinkClick r:id="rId6"/>
              </a:rPr>
              <a:t>http://code.google.com/p/httplib2/</a:t>
            </a:r>
            <a:endParaRPr sz="11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100" spc="-5" dirty="0">
                <a:latin typeface="Calibri"/>
                <a:cs typeface="Calibri"/>
              </a:rPr>
              <a:t>Python URLLib,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  <a:hlinkClick r:id="rId7"/>
              </a:rPr>
              <a:t>http://docs.python.org/2/howto/urllib2.html</a:t>
            </a:r>
            <a:endParaRPr sz="11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100" spc="-5" dirty="0">
                <a:latin typeface="Calibri"/>
                <a:cs typeface="Calibri"/>
              </a:rPr>
              <a:t>Python SMTPLib,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  <a:hlinkClick r:id="rId8"/>
              </a:rPr>
              <a:t>http://docs.python.org/2/library/smtplib.html</a:t>
            </a:r>
            <a:endParaRPr sz="11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100" spc="-5" dirty="0">
                <a:latin typeface="Calibri"/>
                <a:cs typeface="Calibri"/>
              </a:rPr>
              <a:t>NumPy, </a:t>
            </a:r>
            <a:r>
              <a:rPr sz="1100" spc="-5" dirty="0">
                <a:latin typeface="Calibri"/>
                <a:cs typeface="Calibri"/>
                <a:hlinkClick r:id="rId9"/>
              </a:rPr>
              <a:t>http://www.numpy.org/</a:t>
            </a:r>
            <a:endParaRPr sz="11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100" spc="-5" dirty="0">
                <a:latin typeface="Calibri"/>
                <a:cs typeface="Calibri"/>
              </a:rPr>
              <a:t>Scikit-learn,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  <a:hlinkClick r:id="rId10"/>
              </a:rPr>
              <a:t>http://scikit-learn.org/stable/</a:t>
            </a:r>
            <a:endParaRPr sz="11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100" spc="-5" dirty="0">
                <a:latin typeface="Calibri"/>
                <a:cs typeface="Calibri"/>
              </a:rPr>
              <a:t>Django,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https://docs.djangoproject.com/en/1.5/</a:t>
            </a:r>
            <a:endParaRPr sz="11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100" spc="-5" dirty="0">
                <a:latin typeface="Calibri"/>
                <a:cs typeface="Calibri"/>
              </a:rPr>
              <a:t>Google App Engine,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https://developers.google.com/appengine/</a:t>
            </a:r>
            <a:endParaRPr sz="11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100" spc="-5" dirty="0">
                <a:latin typeface="Calibri"/>
                <a:cs typeface="Calibri"/>
              </a:rPr>
              <a:t>Google Cloud Storage,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https://developers.google.com/storage/</a:t>
            </a:r>
            <a:endParaRPr sz="11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100" spc="-5" dirty="0">
                <a:latin typeface="Calibri"/>
                <a:cs typeface="Calibri"/>
              </a:rPr>
              <a:t>Google BigQuery,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https://developers.google.com/bigquery/</a:t>
            </a:r>
            <a:endParaRPr sz="11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100" spc="-5" dirty="0">
                <a:latin typeface="Calibri"/>
                <a:cs typeface="Calibri"/>
              </a:rPr>
              <a:t>Google Cloud Datastore,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  <a:hlinkClick r:id="rId11"/>
              </a:rPr>
              <a:t>http://developers.google.com/datastore/</a:t>
            </a:r>
            <a:endParaRPr sz="11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100" spc="-5" dirty="0">
                <a:latin typeface="Calibri"/>
                <a:cs typeface="Calibri"/>
              </a:rPr>
              <a:t>Google Cloud SQL,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https://developers.google.com/cloud-sql/</a:t>
            </a:r>
            <a:endParaRPr sz="11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100" spc="-5" dirty="0">
                <a:latin typeface="Calibri"/>
                <a:cs typeface="Calibri"/>
              </a:rPr>
              <a:t>AFINN,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  <a:hlinkClick r:id="rId12"/>
              </a:rPr>
              <a:t>http://www2.imm.dtu.dk/pubdb/views/publication_details.php?id=6010</a:t>
            </a:r>
            <a:endParaRPr sz="11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100" spc="-5" dirty="0">
                <a:latin typeface="Calibri"/>
                <a:cs typeface="Calibri"/>
              </a:rPr>
              <a:t>Tweepy Package,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https://github.com/tweepy/tweepy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9533725" y="6607767"/>
            <a:ext cx="183895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Bahga </a:t>
            </a:r>
            <a:r>
              <a:rPr dirty="0"/>
              <a:t>&amp; </a:t>
            </a:r>
            <a:r>
              <a:rPr spc="-5" dirty="0" err="1" smtClean="0"/>
              <a:t>Madisetti</a:t>
            </a:r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826604" y="6620836"/>
            <a:ext cx="36125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solidFill>
                  <a:srgbClr val="808080"/>
                </a:solidFill>
                <a:latin typeface="Arial"/>
                <a:cs typeface="Arial"/>
              </a:rPr>
              <a:t>Book website:</a:t>
            </a:r>
            <a:r>
              <a:rPr sz="1200" spc="-4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808080"/>
                </a:solidFill>
                <a:latin typeface="Arial"/>
                <a:cs typeface="Arial"/>
                <a:hlinkClick r:id="rId13"/>
              </a:rPr>
              <a:t>http://www.internet-of-things-book.com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14463" y="549349"/>
            <a:ext cx="9379623" cy="503939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>
            <a:lvl1pPr algn="ctr" defTabSz="1088502" rtl="0" eaLnBrk="1" latinLnBrk="0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2400" b="1" spc="-1" dirty="0" smtClean="0">
                <a:solidFill>
                  <a:srgbClr val="F79646">
                    <a:lumMod val="75000"/>
                  </a:srgbClr>
                </a:solidFill>
              </a:rPr>
              <a:t>Further Reading</a:t>
            </a:r>
            <a:endParaRPr lang="en-US" sz="2400" b="1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6945700-3E62-4469-A35D-2B3AE23A08DF}"/>
              </a:ext>
            </a:extLst>
          </p:cNvPr>
          <p:cNvSpPr/>
          <p:nvPr/>
        </p:nvSpPr>
        <p:spPr>
          <a:xfrm>
            <a:off x="614461" y="211551"/>
            <a:ext cx="4281691" cy="461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88502"/>
            <a:r>
              <a:rPr lang="en-US" sz="2400" b="1" dirty="0">
                <a:solidFill>
                  <a:srgbClr val="4F81BD">
                    <a:lumMod val="75000"/>
                  </a:srgbClr>
                </a:solidFill>
              </a:rPr>
              <a:t>Designing IOT Solutions</a:t>
            </a:r>
            <a:endParaRPr lang="en-IN" sz="2400" b="1" dirty="0">
              <a:solidFill>
                <a:srgbClr val="4F81BD">
                  <a:lumMod val="75000"/>
                </a:srgbClr>
              </a:solidFill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4198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rashmabm@pes.edu</a:t>
            </a:r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Rashma.B.M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Designing of </a:t>
            </a:r>
            <a:r>
              <a:rPr lang="en-US" sz="3600" b="1" dirty="0" err="1">
                <a:solidFill>
                  <a:schemeClr val="accent2">
                    <a:lumMod val="75000"/>
                  </a:schemeClr>
                </a:solidFill>
              </a:rPr>
              <a:t>IoT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 Solutions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 err="1">
                <a:solidFill>
                  <a:schemeClr val="accent1">
                    <a:lumMod val="75000"/>
                  </a:schemeClr>
                </a:solidFill>
              </a:rPr>
              <a:t>IoT</a:t>
            </a:r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 Physical Servers &amp; cloud offering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Rashma.B.M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47347" y="1709107"/>
            <a:ext cx="10298850" cy="4716035"/>
          </a:xfrm>
          <a:prstGeom prst="rect">
            <a:avLst/>
          </a:prstGeom>
          <a:solidFill>
            <a:srgbClr val="DAF3FD"/>
          </a:solidFill>
        </p:spPr>
        <p:txBody>
          <a:bodyPr vert="horz" wrap="square" lIns="0" tIns="3746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5"/>
              </a:spcBef>
            </a:pPr>
            <a:r>
              <a:rPr sz="1600" b="1" spc="-5" dirty="0">
                <a:latin typeface="Calibri"/>
                <a:cs typeface="Calibri"/>
              </a:rPr>
              <a:t>#Python program for creating an AutoScaling group (code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excerpt)</a:t>
            </a:r>
            <a:endParaRPr sz="1600" dirty="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import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boto.ec2.autoscale</a:t>
            </a:r>
            <a:endParaRPr sz="1600" dirty="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:</a:t>
            </a:r>
          </a:p>
          <a:p>
            <a:pPr marL="90805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print "Connecting to Autoscaling Service"</a:t>
            </a:r>
            <a:endParaRPr sz="1600" dirty="0">
              <a:latin typeface="Calibri"/>
              <a:cs typeface="Calibri"/>
            </a:endParaRPr>
          </a:p>
          <a:p>
            <a:pPr marL="193675" marR="984885" indent="-10287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conn </a:t>
            </a:r>
            <a:r>
              <a:rPr sz="1600" dirty="0">
                <a:latin typeface="Calibri"/>
                <a:cs typeface="Calibri"/>
              </a:rPr>
              <a:t>= </a:t>
            </a:r>
            <a:r>
              <a:rPr sz="1600" spc="-5" dirty="0">
                <a:latin typeface="Calibri"/>
                <a:cs typeface="Calibri"/>
              </a:rPr>
              <a:t>boto.ec2.autoscale.connect_to_region(REGION,  aws_access_key_id=ACCESS_KEY,  aws_secret_access_key=SECRET_KEY)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 dirty="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print "Creating launch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configuration"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 dirty="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alibri"/>
                <a:cs typeface="Calibri"/>
              </a:rPr>
              <a:t>lc </a:t>
            </a:r>
            <a:r>
              <a:rPr sz="1600" dirty="0">
                <a:latin typeface="Calibri"/>
                <a:cs typeface="Calibri"/>
              </a:rPr>
              <a:t>= </a:t>
            </a:r>
            <a:r>
              <a:rPr sz="1600" spc="-5" dirty="0">
                <a:latin typeface="Calibri"/>
                <a:cs typeface="Calibri"/>
              </a:rPr>
              <a:t>LaunchConfiguration(name='My-Launch-Config-2',</a:t>
            </a:r>
            <a:endParaRPr sz="1600" dirty="0">
              <a:latin typeface="Calibri"/>
              <a:cs typeface="Calibri"/>
            </a:endParaRPr>
          </a:p>
          <a:p>
            <a:pPr marL="1462405" marR="379095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image_id=AMI_ID,  key_name=EC2_KEY_HANDLE,  instance_type=INSTANCE_TYPE,  security_groups </a:t>
            </a:r>
            <a:r>
              <a:rPr sz="1600" dirty="0">
                <a:latin typeface="Calibri"/>
                <a:cs typeface="Calibri"/>
              </a:rPr>
              <a:t>= [ </a:t>
            </a:r>
            <a:r>
              <a:rPr sz="1600" spc="-5" dirty="0">
                <a:latin typeface="Calibri"/>
                <a:cs typeface="Calibri"/>
              </a:rPr>
              <a:t>SECGROUP_HANDLE,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])</a:t>
            </a:r>
          </a:p>
          <a:p>
            <a:pPr marL="90805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conn.create_launch_configuration(lc)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 dirty="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print "Creating auto-scaling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group"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 dirty="0">
              <a:latin typeface="Calibri"/>
              <a:cs typeface="Calibri"/>
            </a:endParaRPr>
          </a:p>
          <a:p>
            <a:pPr marL="845185" marR="1002665" indent="-754380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ag = </a:t>
            </a:r>
            <a:r>
              <a:rPr sz="1600" spc="-5" dirty="0">
                <a:latin typeface="Calibri"/>
                <a:cs typeface="Calibri"/>
              </a:rPr>
              <a:t>AutoScalingGroup(group_name='My-Group',  availability_zones=['us-east-1b'],  launch_config=lc, min_size=1, max_size=2,  connection=conn)</a:t>
            </a:r>
            <a:endParaRPr sz="1600" dirty="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conn.create_auto_scaling_group(ag)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533725" y="6607767"/>
            <a:ext cx="183895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Bahga </a:t>
            </a:r>
            <a:r>
              <a:rPr dirty="0"/>
              <a:t>&amp; </a:t>
            </a:r>
            <a:r>
              <a:rPr spc="-5" dirty="0" err="1" smtClean="0"/>
              <a:t>Madisetti</a:t>
            </a:r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826604" y="6620836"/>
            <a:ext cx="36125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solidFill>
                  <a:srgbClr val="808080"/>
                </a:solidFill>
                <a:latin typeface="Arial"/>
                <a:cs typeface="Arial"/>
              </a:rPr>
              <a:t>Book website:</a:t>
            </a:r>
            <a:r>
              <a:rPr sz="1200" spc="-4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808080"/>
                </a:solidFill>
                <a:latin typeface="Arial"/>
                <a:cs typeface="Arial"/>
                <a:hlinkClick r:id="rId2"/>
              </a:rPr>
              <a:t>http://www.internet-of-things-book.com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14463" y="549349"/>
            <a:ext cx="9379623" cy="503939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>
            <a:lvl1pPr algn="ctr" defTabSz="1088502" rtl="0" eaLnBrk="1" latinLnBrk="0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2400" b="1" spc="-1" dirty="0" smtClean="0">
                <a:solidFill>
                  <a:srgbClr val="F79646">
                    <a:lumMod val="75000"/>
                  </a:srgbClr>
                </a:solidFill>
              </a:rPr>
              <a:t>Amazon Auto Scaling – Python Example</a:t>
            </a:r>
            <a:endParaRPr lang="en-US" sz="2400" b="1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6945700-3E62-4469-A35D-2B3AE23A08DF}"/>
              </a:ext>
            </a:extLst>
          </p:cNvPr>
          <p:cNvSpPr/>
          <p:nvPr/>
        </p:nvSpPr>
        <p:spPr>
          <a:xfrm>
            <a:off x="614461" y="211551"/>
            <a:ext cx="4281691" cy="461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88502"/>
            <a:r>
              <a:rPr lang="en-US" sz="2400" b="1" dirty="0">
                <a:solidFill>
                  <a:srgbClr val="4F81BD">
                    <a:lumMod val="75000"/>
                  </a:srgbClr>
                </a:solidFill>
              </a:rPr>
              <a:t>Designing IOT Solutions</a:t>
            </a:r>
            <a:endParaRPr lang="en-IN" sz="2400" b="1" dirty="0">
              <a:solidFill>
                <a:srgbClr val="4F81BD">
                  <a:lumMod val="75000"/>
                </a:srgbClr>
              </a:solidFill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4900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4294967295"/>
          </p:nvPr>
        </p:nvSpPr>
        <p:spPr>
          <a:xfrm>
            <a:off x="9533725" y="6607767"/>
            <a:ext cx="183895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Bahga </a:t>
            </a:r>
            <a:r>
              <a:rPr dirty="0"/>
              <a:t>&amp; </a:t>
            </a:r>
            <a:r>
              <a:rPr spc="-5" dirty="0" err="1" smtClean="0"/>
              <a:t>Madisetti</a:t>
            </a:r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826604" y="6620836"/>
            <a:ext cx="36125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solidFill>
                  <a:srgbClr val="808080"/>
                </a:solidFill>
                <a:latin typeface="Arial"/>
                <a:cs typeface="Arial"/>
              </a:rPr>
              <a:t>Book website:</a:t>
            </a:r>
            <a:r>
              <a:rPr sz="1200" spc="-4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808080"/>
                </a:solidFill>
                <a:latin typeface="Arial"/>
                <a:cs typeface="Arial"/>
                <a:hlinkClick r:id="rId2"/>
              </a:rPr>
              <a:t>http://www.internet-of-things-book.com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1820545"/>
            <a:ext cx="3663853" cy="3808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AutoScaling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Policies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4330" y="2475424"/>
            <a:ext cx="8493339" cy="2224327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41300" marR="285115" indent="-228600">
              <a:lnSpc>
                <a:spcPts val="1939"/>
              </a:lnSpc>
              <a:spcBef>
                <a:spcPts val="3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After creating an AutoScaling group, the policies </a:t>
            </a:r>
            <a:r>
              <a:rPr sz="2400" dirty="0">
                <a:latin typeface="Calibri"/>
                <a:cs typeface="Calibri"/>
              </a:rPr>
              <a:t>for  </a:t>
            </a:r>
            <a:r>
              <a:rPr sz="2400" spc="-5" dirty="0">
                <a:latin typeface="Calibri"/>
                <a:cs typeface="Calibri"/>
              </a:rPr>
              <a:t>scaling up and scaling down are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defined</a:t>
            </a:r>
            <a:r>
              <a:rPr sz="2400" spc="-5" dirty="0" smtClean="0">
                <a:latin typeface="Calibri"/>
                <a:cs typeface="Calibri"/>
              </a:rPr>
              <a:t>.</a:t>
            </a:r>
            <a:endParaRPr lang="en-IN" sz="2400" spc="-5" dirty="0" smtClean="0">
              <a:latin typeface="Calibri"/>
              <a:cs typeface="Calibri"/>
            </a:endParaRPr>
          </a:p>
          <a:p>
            <a:pPr marL="12700" marR="285115">
              <a:lnSpc>
                <a:spcPts val="1939"/>
              </a:lnSpc>
              <a:spcBef>
                <a:spcPts val="345"/>
              </a:spcBef>
              <a:tabLst>
                <a:tab pos="240665" algn="l"/>
                <a:tab pos="241300" algn="l"/>
              </a:tabLst>
            </a:pPr>
            <a:endParaRPr sz="2400" dirty="0">
              <a:latin typeface="Calibri"/>
              <a:cs typeface="Calibri"/>
            </a:endParaRPr>
          </a:p>
          <a:p>
            <a:pPr marL="241300" marR="5080" indent="-228600">
              <a:lnSpc>
                <a:spcPts val="1939"/>
              </a:lnSpc>
              <a:spcBef>
                <a:spcPts val="5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this example,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scale up policy with adjustment type  ChangeInCapacity and scaling_ad justment </a:t>
            </a:r>
            <a:r>
              <a:rPr sz="2400" dirty="0">
                <a:latin typeface="Calibri"/>
                <a:cs typeface="Calibri"/>
              </a:rPr>
              <a:t>= 1 is  </a:t>
            </a:r>
            <a:r>
              <a:rPr sz="2400" spc="-5" dirty="0">
                <a:latin typeface="Calibri"/>
                <a:cs typeface="Calibri"/>
              </a:rPr>
              <a:t>defined</a:t>
            </a:r>
            <a:r>
              <a:rPr sz="2400" spc="-5" dirty="0" smtClean="0">
                <a:latin typeface="Calibri"/>
                <a:cs typeface="Calibri"/>
              </a:rPr>
              <a:t>.</a:t>
            </a:r>
            <a:endParaRPr lang="en-IN" sz="2400" spc="-5" dirty="0" smtClean="0">
              <a:latin typeface="Calibri"/>
              <a:cs typeface="Calibri"/>
            </a:endParaRPr>
          </a:p>
          <a:p>
            <a:pPr marL="12700" marR="5080">
              <a:lnSpc>
                <a:spcPts val="1939"/>
              </a:lnSpc>
              <a:spcBef>
                <a:spcPts val="500"/>
              </a:spcBef>
              <a:tabLst>
                <a:tab pos="240665" algn="l"/>
                <a:tab pos="241300" algn="l"/>
              </a:tabLst>
            </a:pPr>
            <a:endParaRPr sz="2400" dirty="0">
              <a:latin typeface="Calibri"/>
              <a:cs typeface="Calibri"/>
            </a:endParaRPr>
          </a:p>
          <a:p>
            <a:pPr marL="241300" marR="398780" indent="-228600">
              <a:lnSpc>
                <a:spcPts val="1939"/>
              </a:lnSpc>
              <a:spcBef>
                <a:spcPts val="5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Similarly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scale down policy with adjustment type  ChangeInCapacity and scaling_ad justment </a:t>
            </a:r>
            <a:r>
              <a:rPr sz="2400" dirty="0">
                <a:latin typeface="Calibri"/>
                <a:cs typeface="Calibri"/>
              </a:rPr>
              <a:t>= </a:t>
            </a:r>
            <a:r>
              <a:rPr sz="2400" spc="-5" dirty="0">
                <a:latin typeface="Calibri"/>
                <a:cs typeface="Calibri"/>
              </a:rPr>
              <a:t>-1 </a:t>
            </a:r>
            <a:r>
              <a:rPr sz="2400" dirty="0">
                <a:latin typeface="Calibri"/>
                <a:cs typeface="Calibri"/>
              </a:rPr>
              <a:t>is  </a:t>
            </a:r>
            <a:r>
              <a:rPr sz="2400" spc="-5" dirty="0">
                <a:latin typeface="Calibri"/>
                <a:cs typeface="Calibri"/>
              </a:rPr>
              <a:t>defined.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614463" y="549349"/>
            <a:ext cx="9379623" cy="503939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>
            <a:lvl1pPr algn="ctr" defTabSz="1088502" rtl="0" eaLnBrk="1" latinLnBrk="0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2400" b="1" spc="-1" dirty="0" smtClean="0">
                <a:solidFill>
                  <a:srgbClr val="F79646">
                    <a:lumMod val="75000"/>
                  </a:srgbClr>
                </a:solidFill>
              </a:rPr>
              <a:t>Amazon Auto Scaling – Python Example</a:t>
            </a:r>
            <a:endParaRPr lang="en-US" sz="2400" b="1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6945700-3E62-4469-A35D-2B3AE23A08DF}"/>
              </a:ext>
            </a:extLst>
          </p:cNvPr>
          <p:cNvSpPr/>
          <p:nvPr/>
        </p:nvSpPr>
        <p:spPr>
          <a:xfrm>
            <a:off x="614461" y="211551"/>
            <a:ext cx="4281691" cy="461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88502"/>
            <a:r>
              <a:rPr lang="en-US" sz="2400" b="1" dirty="0">
                <a:solidFill>
                  <a:srgbClr val="4F81BD">
                    <a:lumMod val="75000"/>
                  </a:srgbClr>
                </a:solidFill>
              </a:rPr>
              <a:t>Designing IOT Solutions</a:t>
            </a:r>
            <a:endParaRPr lang="en-IN" sz="2400" b="1" dirty="0">
              <a:solidFill>
                <a:srgbClr val="4F81BD">
                  <a:lumMod val="75000"/>
                </a:srgbClr>
              </a:solidFill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6759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88260" y="1804768"/>
            <a:ext cx="7643563" cy="4653838"/>
          </a:xfrm>
          <a:prstGeom prst="rect">
            <a:avLst/>
          </a:prstGeom>
          <a:solidFill>
            <a:srgbClr val="DAF3FD"/>
          </a:solidFill>
        </p:spPr>
        <p:txBody>
          <a:bodyPr vert="horz" wrap="square" lIns="0" tIns="368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0"/>
              </a:spcBef>
            </a:pPr>
            <a:r>
              <a:rPr sz="2000" b="1" spc="-5" dirty="0">
                <a:latin typeface="Calibri"/>
                <a:cs typeface="Calibri"/>
              </a:rPr>
              <a:t>#Creating auto-scaling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policies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 dirty="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scale_up_policy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ScalingPolicy(name='scale_up',</a:t>
            </a:r>
            <a:endParaRPr sz="2000" dirty="0">
              <a:latin typeface="Calibri"/>
              <a:cs typeface="Calibri"/>
            </a:endParaRPr>
          </a:p>
          <a:p>
            <a:pPr marL="1919605" marR="22352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adjustment_type='ChangeInCapacity',  as_name='My-Group',  scaling_adjustment=1,  cooldown=180)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 dirty="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libri"/>
                <a:cs typeface="Calibri"/>
              </a:rPr>
              <a:t>scale_down_policy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ScalingPolicy(name='scale_down',</a:t>
            </a:r>
            <a:endParaRPr sz="2000" dirty="0">
              <a:latin typeface="Calibri"/>
              <a:cs typeface="Calibri"/>
            </a:endParaRPr>
          </a:p>
          <a:p>
            <a:pPr marL="1462405" marR="223520" indent="4572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adjustment_type='ChangeInCapacity',  as_name='My-Group',</a:t>
            </a:r>
            <a:endParaRPr sz="2000" dirty="0">
              <a:latin typeface="Calibri"/>
              <a:cs typeface="Calibri"/>
            </a:endParaRPr>
          </a:p>
          <a:p>
            <a:pPr marL="1919605" marR="11303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lin</a:t>
            </a:r>
            <a:r>
              <a:rPr sz="2000" dirty="0">
                <a:latin typeface="Calibri"/>
                <a:cs typeface="Calibri"/>
              </a:rPr>
              <a:t>g_a</a:t>
            </a:r>
            <a:r>
              <a:rPr sz="2000" spc="-5" dirty="0">
                <a:latin typeface="Calibri"/>
                <a:cs typeface="Calibri"/>
              </a:rPr>
              <a:t>dju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ent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5" dirty="0">
                <a:latin typeface="Calibri"/>
                <a:cs typeface="Calibri"/>
              </a:rPr>
              <a:t>-</a:t>
            </a:r>
            <a:r>
              <a:rPr sz="2000" dirty="0">
                <a:latin typeface="Calibri"/>
                <a:cs typeface="Calibri"/>
              </a:rPr>
              <a:t>1,  </a:t>
            </a:r>
            <a:r>
              <a:rPr sz="2000" spc="-5" dirty="0">
                <a:latin typeface="Calibri"/>
                <a:cs typeface="Calibri"/>
              </a:rPr>
              <a:t>cooldown=180)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 dirty="0">
              <a:latin typeface="Calibri"/>
              <a:cs typeface="Calibri"/>
            </a:endParaRPr>
          </a:p>
          <a:p>
            <a:pPr marL="90805" marR="146304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conn.create_scaling_policy(scale_up_policy)  conn.create_scaling_policy(scale_down_policy)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4294967295"/>
          </p:nvPr>
        </p:nvSpPr>
        <p:spPr>
          <a:xfrm>
            <a:off x="9533725" y="6607767"/>
            <a:ext cx="183895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Bahga </a:t>
            </a:r>
            <a:r>
              <a:rPr dirty="0"/>
              <a:t>&amp; </a:t>
            </a:r>
            <a:r>
              <a:rPr spc="-5" dirty="0" err="1" smtClean="0"/>
              <a:t>Madisetti</a:t>
            </a:r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826604" y="6620836"/>
            <a:ext cx="36125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solidFill>
                  <a:srgbClr val="808080"/>
                </a:solidFill>
                <a:latin typeface="Arial"/>
                <a:cs typeface="Arial"/>
              </a:rPr>
              <a:t>Book website:</a:t>
            </a:r>
            <a:r>
              <a:rPr sz="1200" spc="-4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808080"/>
                </a:solidFill>
                <a:latin typeface="Arial"/>
                <a:cs typeface="Arial"/>
                <a:hlinkClick r:id="rId2"/>
              </a:rPr>
              <a:t>http://www.internet-of-things-book.com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614463" y="549349"/>
            <a:ext cx="9379623" cy="503939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>
            <a:lvl1pPr algn="ctr" defTabSz="1088502" rtl="0" eaLnBrk="1" latinLnBrk="0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2400" b="1" spc="-1" dirty="0" smtClean="0">
                <a:solidFill>
                  <a:srgbClr val="F79646">
                    <a:lumMod val="75000"/>
                  </a:srgbClr>
                </a:solidFill>
              </a:rPr>
              <a:t>Amazon Auto Scaling – Python Example</a:t>
            </a:r>
            <a:endParaRPr lang="en-US" sz="2400" b="1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6945700-3E62-4469-A35D-2B3AE23A08DF}"/>
              </a:ext>
            </a:extLst>
          </p:cNvPr>
          <p:cNvSpPr/>
          <p:nvPr/>
        </p:nvSpPr>
        <p:spPr>
          <a:xfrm>
            <a:off x="614461" y="211551"/>
            <a:ext cx="4281691" cy="461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88502"/>
            <a:r>
              <a:rPr lang="en-US" sz="2400" b="1" dirty="0">
                <a:solidFill>
                  <a:srgbClr val="4F81BD">
                    <a:lumMod val="75000"/>
                  </a:srgbClr>
                </a:solidFill>
              </a:rPr>
              <a:t>Designing IOT Solutions</a:t>
            </a:r>
            <a:endParaRPr lang="en-IN" sz="2400" b="1" dirty="0">
              <a:solidFill>
                <a:srgbClr val="4F81BD">
                  <a:lumMod val="75000"/>
                </a:srgbClr>
              </a:solidFill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9959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533725" y="6607767"/>
            <a:ext cx="183895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Bahga </a:t>
            </a:r>
            <a:r>
              <a:rPr dirty="0"/>
              <a:t>&amp; </a:t>
            </a:r>
            <a:r>
              <a:rPr spc="-5" dirty="0" err="1" smtClean="0"/>
              <a:t>Madisetti</a:t>
            </a:r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826604" y="6620836"/>
            <a:ext cx="36125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solidFill>
                  <a:srgbClr val="808080"/>
                </a:solidFill>
                <a:latin typeface="Arial"/>
                <a:cs typeface="Arial"/>
              </a:rPr>
              <a:t>Book website:</a:t>
            </a:r>
            <a:r>
              <a:rPr sz="1200" spc="-4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808080"/>
                </a:solidFill>
                <a:latin typeface="Arial"/>
                <a:cs typeface="Arial"/>
                <a:hlinkClick r:id="rId2"/>
              </a:rPr>
              <a:t>http://www.internet-of-things-book.com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1779546"/>
            <a:ext cx="5796280" cy="351853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0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CloudWatch Alarms</a:t>
            </a:r>
            <a:endParaRPr sz="2000">
              <a:latin typeface="Calibri"/>
              <a:cs typeface="Calibri"/>
            </a:endParaRPr>
          </a:p>
          <a:p>
            <a:pPr marL="698500" marR="156845" lvl="1" indent="-228600">
              <a:lnSpc>
                <a:spcPts val="1939"/>
              </a:lnSpc>
              <a:spcBef>
                <a:spcPts val="54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latin typeface="Calibri"/>
                <a:cs typeface="Calibri"/>
              </a:rPr>
              <a:t>With the scaling policies defined, the next step </a:t>
            </a:r>
            <a:r>
              <a:rPr sz="1800" dirty="0">
                <a:latin typeface="Calibri"/>
                <a:cs typeface="Calibri"/>
              </a:rPr>
              <a:t>is to  </a:t>
            </a:r>
            <a:r>
              <a:rPr sz="1800" spc="-5" dirty="0">
                <a:latin typeface="Calibri"/>
                <a:cs typeface="Calibri"/>
              </a:rPr>
              <a:t>create Amazon CloudWatch alarms that trigger these  policies.</a:t>
            </a:r>
            <a:endParaRPr sz="1800">
              <a:latin typeface="Calibri"/>
              <a:cs typeface="Calibri"/>
            </a:endParaRPr>
          </a:p>
          <a:p>
            <a:pPr marL="698500" marR="5080" lvl="1" indent="-228600">
              <a:lnSpc>
                <a:spcPts val="1939"/>
              </a:lnSpc>
              <a:spcBef>
                <a:spcPts val="50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latin typeface="Calibri"/>
                <a:cs typeface="Calibri"/>
              </a:rPr>
              <a:t>The scale up alarm </a:t>
            </a:r>
            <a:r>
              <a:rPr sz="1800" dirty="0">
                <a:latin typeface="Calibri"/>
                <a:cs typeface="Calibri"/>
              </a:rPr>
              <a:t>is </a:t>
            </a:r>
            <a:r>
              <a:rPr sz="1800" spc="-5" dirty="0">
                <a:latin typeface="Calibri"/>
                <a:cs typeface="Calibri"/>
              </a:rPr>
              <a:t>defined using the CPUUtilization  metric with the </a:t>
            </a:r>
            <a:r>
              <a:rPr sz="1800" spc="-10" dirty="0">
                <a:latin typeface="Calibri"/>
                <a:cs typeface="Calibri"/>
              </a:rPr>
              <a:t>Average </a:t>
            </a:r>
            <a:r>
              <a:rPr sz="1800" spc="-5" dirty="0">
                <a:latin typeface="Calibri"/>
                <a:cs typeface="Calibri"/>
              </a:rPr>
              <a:t>statistic and threshold greater  70% </a:t>
            </a:r>
            <a:r>
              <a:rPr sz="1800" dirty="0">
                <a:latin typeface="Calibri"/>
                <a:cs typeface="Calibri"/>
              </a:rPr>
              <a:t>for a </a:t>
            </a:r>
            <a:r>
              <a:rPr sz="1800" spc="-5" dirty="0">
                <a:latin typeface="Calibri"/>
                <a:cs typeface="Calibri"/>
              </a:rPr>
              <a:t>period </a:t>
            </a:r>
            <a:r>
              <a:rPr sz="1800" dirty="0">
                <a:latin typeface="Calibri"/>
                <a:cs typeface="Calibri"/>
              </a:rPr>
              <a:t>of </a:t>
            </a:r>
            <a:r>
              <a:rPr sz="1800" spc="-5" dirty="0">
                <a:latin typeface="Calibri"/>
                <a:cs typeface="Calibri"/>
              </a:rPr>
              <a:t>60 sec. The scale up policy created  previously </a:t>
            </a:r>
            <a:r>
              <a:rPr sz="1800" dirty="0">
                <a:latin typeface="Calibri"/>
                <a:cs typeface="Calibri"/>
              </a:rPr>
              <a:t>is </a:t>
            </a:r>
            <a:r>
              <a:rPr sz="1800" spc="-5" dirty="0">
                <a:latin typeface="Calibri"/>
                <a:cs typeface="Calibri"/>
              </a:rPr>
              <a:t>associated with this alarm. This alarm </a:t>
            </a:r>
            <a:r>
              <a:rPr sz="1800" dirty="0">
                <a:latin typeface="Calibri"/>
                <a:cs typeface="Calibri"/>
              </a:rPr>
              <a:t>is  </a:t>
            </a:r>
            <a:r>
              <a:rPr sz="1800" spc="-5" dirty="0">
                <a:latin typeface="Calibri"/>
                <a:cs typeface="Calibri"/>
              </a:rPr>
              <a:t>triggered when the average </a:t>
            </a:r>
            <a:r>
              <a:rPr sz="1800" dirty="0">
                <a:latin typeface="Calibri"/>
                <a:cs typeface="Calibri"/>
              </a:rPr>
              <a:t>CPU </a:t>
            </a:r>
            <a:r>
              <a:rPr sz="1800" spc="-5" dirty="0">
                <a:latin typeface="Calibri"/>
                <a:cs typeface="Calibri"/>
              </a:rPr>
              <a:t>utilization </a:t>
            </a:r>
            <a:r>
              <a:rPr sz="1800" dirty="0">
                <a:latin typeface="Calibri"/>
                <a:cs typeface="Calibri"/>
              </a:rPr>
              <a:t>of </a:t>
            </a:r>
            <a:r>
              <a:rPr sz="1800" spc="-5" dirty="0">
                <a:latin typeface="Calibri"/>
                <a:cs typeface="Calibri"/>
              </a:rPr>
              <a:t>the  instances </a:t>
            </a:r>
            <a:r>
              <a:rPr sz="1800" dirty="0">
                <a:latin typeface="Calibri"/>
                <a:cs typeface="Calibri"/>
              </a:rPr>
              <a:t>in </a:t>
            </a:r>
            <a:r>
              <a:rPr sz="1800" spc="-5" dirty="0">
                <a:latin typeface="Calibri"/>
                <a:cs typeface="Calibri"/>
              </a:rPr>
              <a:t>the group becomes greater than 70% </a:t>
            </a:r>
            <a:r>
              <a:rPr sz="1800" dirty="0">
                <a:latin typeface="Calibri"/>
                <a:cs typeface="Calibri"/>
              </a:rPr>
              <a:t>for  more </a:t>
            </a:r>
            <a:r>
              <a:rPr sz="1800" spc="-5" dirty="0">
                <a:latin typeface="Calibri"/>
                <a:cs typeface="Calibri"/>
              </a:rPr>
              <a:t>than 60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seconds.</a:t>
            </a:r>
            <a:endParaRPr sz="1800">
              <a:latin typeface="Calibri"/>
              <a:cs typeface="Calibri"/>
            </a:endParaRPr>
          </a:p>
          <a:p>
            <a:pPr marL="698500" marR="283210" lvl="1" indent="-228600">
              <a:lnSpc>
                <a:spcPts val="1939"/>
              </a:lnSpc>
              <a:spcBef>
                <a:spcPts val="50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latin typeface="Calibri"/>
                <a:cs typeface="Calibri"/>
              </a:rPr>
              <a:t>The scale down alarm </a:t>
            </a:r>
            <a:r>
              <a:rPr sz="1800" dirty="0">
                <a:latin typeface="Calibri"/>
                <a:cs typeface="Calibri"/>
              </a:rPr>
              <a:t>is </a:t>
            </a:r>
            <a:r>
              <a:rPr sz="1800" spc="-5" dirty="0">
                <a:latin typeface="Calibri"/>
                <a:cs typeface="Calibri"/>
              </a:rPr>
              <a:t>defined </a:t>
            </a:r>
            <a:r>
              <a:rPr sz="1800" dirty="0">
                <a:latin typeface="Calibri"/>
                <a:cs typeface="Calibri"/>
              </a:rPr>
              <a:t>in a </a:t>
            </a:r>
            <a:r>
              <a:rPr sz="1800" spc="-5" dirty="0">
                <a:latin typeface="Calibri"/>
                <a:cs typeface="Calibri"/>
              </a:rPr>
              <a:t>similar manner  with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threshold less than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50%.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14463" y="549349"/>
            <a:ext cx="9379623" cy="503939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>
            <a:lvl1pPr algn="ctr" defTabSz="1088502" rtl="0" eaLnBrk="1" latinLnBrk="0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2400" b="1" spc="-1" dirty="0" smtClean="0">
                <a:solidFill>
                  <a:srgbClr val="F79646">
                    <a:lumMod val="75000"/>
                  </a:srgbClr>
                </a:solidFill>
              </a:rPr>
              <a:t>Amazon Auto Scaling – Python Example</a:t>
            </a:r>
            <a:endParaRPr lang="en-US" sz="2400" b="1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6945700-3E62-4469-A35D-2B3AE23A08DF}"/>
              </a:ext>
            </a:extLst>
          </p:cNvPr>
          <p:cNvSpPr/>
          <p:nvPr/>
        </p:nvSpPr>
        <p:spPr>
          <a:xfrm>
            <a:off x="614461" y="211551"/>
            <a:ext cx="4281691" cy="461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88502"/>
            <a:r>
              <a:rPr lang="en-US" sz="2400" b="1" dirty="0">
                <a:solidFill>
                  <a:srgbClr val="4F81BD">
                    <a:lumMod val="75000"/>
                  </a:srgbClr>
                </a:solidFill>
              </a:rPr>
              <a:t>Designing IOT Solutions</a:t>
            </a:r>
            <a:endParaRPr lang="en-IN" sz="2400" b="1" dirty="0">
              <a:solidFill>
                <a:srgbClr val="4F81BD">
                  <a:lumMod val="75000"/>
                </a:srgbClr>
              </a:solidFill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1720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14461" y="1535957"/>
            <a:ext cx="7764608" cy="5208477"/>
          </a:xfrm>
          <a:prstGeom prst="rect">
            <a:avLst/>
          </a:prstGeom>
          <a:solidFill>
            <a:srgbClr val="DAF3FD"/>
          </a:solidFill>
        </p:spPr>
        <p:txBody>
          <a:bodyPr vert="horz" wrap="square" lIns="0" tIns="3746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5"/>
              </a:spcBef>
            </a:pPr>
            <a:r>
              <a:rPr sz="1600" spc="-5" dirty="0">
                <a:latin typeface="Calibri"/>
                <a:cs typeface="Calibri"/>
              </a:rPr>
              <a:t>#</a:t>
            </a:r>
            <a:r>
              <a:rPr sz="1600" b="1" spc="-5" dirty="0">
                <a:latin typeface="Calibri"/>
                <a:cs typeface="Calibri"/>
              </a:rPr>
              <a:t>Connecting to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CloudWatch</a:t>
            </a:r>
            <a:endParaRPr sz="1600" dirty="0">
              <a:latin typeface="Calibri"/>
              <a:cs typeface="Calibri"/>
            </a:endParaRPr>
          </a:p>
          <a:p>
            <a:pPr marL="1108075" marR="447675" indent="-1017269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cloudwatch </a:t>
            </a:r>
            <a:r>
              <a:rPr sz="1600" dirty="0">
                <a:latin typeface="Calibri"/>
                <a:cs typeface="Calibri"/>
              </a:rPr>
              <a:t>= </a:t>
            </a:r>
            <a:r>
              <a:rPr sz="1600" spc="-5" dirty="0">
                <a:latin typeface="Calibri"/>
                <a:cs typeface="Calibri"/>
              </a:rPr>
              <a:t>boto.ec2.cloudwatch.connect_to_region(REGION,  aws_access_key_id=ACCESS_KEY,  aws_secret_access_key=SECRET_KEY)</a:t>
            </a:r>
            <a:endParaRPr sz="1600" dirty="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alarm_dimensions </a:t>
            </a:r>
            <a:r>
              <a:rPr sz="1600" dirty="0">
                <a:latin typeface="Calibri"/>
                <a:cs typeface="Calibri"/>
              </a:rPr>
              <a:t>= </a:t>
            </a:r>
            <a:r>
              <a:rPr sz="1600" spc="-5" dirty="0">
                <a:latin typeface="Calibri"/>
                <a:cs typeface="Calibri"/>
              </a:rPr>
              <a:t>{"AutoScalingGroupName": 'My-Group'}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 dirty="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1600" b="1" spc="-5" dirty="0">
                <a:latin typeface="Calibri"/>
                <a:cs typeface="Calibri"/>
              </a:rPr>
              <a:t>#Creating scale-up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alarm</a:t>
            </a:r>
            <a:endParaRPr sz="1600" dirty="0">
              <a:latin typeface="Calibri"/>
              <a:cs typeface="Calibri"/>
            </a:endParaRPr>
          </a:p>
          <a:p>
            <a:pPr marL="502284" marR="878840" indent="-41148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scale_up_alarm </a:t>
            </a:r>
            <a:r>
              <a:rPr sz="1600" dirty="0">
                <a:latin typeface="Calibri"/>
                <a:cs typeface="Calibri"/>
              </a:rPr>
              <a:t>= </a:t>
            </a:r>
            <a:r>
              <a:rPr sz="1600" spc="-5" dirty="0">
                <a:latin typeface="Calibri"/>
                <a:cs typeface="Calibri"/>
              </a:rPr>
              <a:t>MetricAlarm(  name='scale_up_on_cpu', namespace='AWS/EC2',  metric='CPUUtilization', statistic='Average',  comparison='&gt;', threshold='70',</a:t>
            </a:r>
            <a:endParaRPr sz="1600" dirty="0">
              <a:latin typeface="Calibri"/>
              <a:cs typeface="Calibri"/>
            </a:endParaRPr>
          </a:p>
          <a:p>
            <a:pPr marL="502284" marR="123571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period='60', evaluation_periods=2,  alarm_actions=[scale_up_policy.policy_arn],  dimensions=alarm_dimensions)</a:t>
            </a:r>
            <a:endParaRPr sz="1600" dirty="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cloudwatch.create_alarm(scale_up_alarm)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 dirty="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alibri"/>
                <a:cs typeface="Calibri"/>
              </a:rPr>
              <a:t>#Creating scale-down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alarm</a:t>
            </a:r>
            <a:endParaRPr sz="1600" dirty="0">
              <a:latin typeface="Calibri"/>
              <a:cs typeface="Calibri"/>
            </a:endParaRPr>
          </a:p>
          <a:p>
            <a:pPr marL="502284" marR="688975" indent="-41148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scale_down_alarm </a:t>
            </a:r>
            <a:r>
              <a:rPr sz="1600" dirty="0">
                <a:latin typeface="Calibri"/>
                <a:cs typeface="Calibri"/>
              </a:rPr>
              <a:t>= </a:t>
            </a:r>
            <a:r>
              <a:rPr sz="1600" spc="-5" dirty="0">
                <a:latin typeface="Calibri"/>
                <a:cs typeface="Calibri"/>
              </a:rPr>
              <a:t>MetricAlarm(  name='scale_down_on_cpu', namespace='AWS/EC2',  metric='CPUUtilization', statistic='Average',  comparison='&lt;', threshold='40',</a:t>
            </a:r>
            <a:endParaRPr sz="1600" dirty="0">
              <a:latin typeface="Calibri"/>
              <a:cs typeface="Calibri"/>
            </a:endParaRPr>
          </a:p>
          <a:p>
            <a:pPr marL="502284" marR="1045844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period='60', evaluation_periods=2,  alarm_actions=[scale_down_policy.policy_arn],  dimensions=alarm_dimensions)</a:t>
            </a:r>
            <a:endParaRPr sz="1600" dirty="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cloudwatch.create_alarm(scale_down_alarm)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533725" y="6607767"/>
            <a:ext cx="183895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Bahga </a:t>
            </a:r>
            <a:r>
              <a:rPr dirty="0"/>
              <a:t>&amp; </a:t>
            </a:r>
            <a:r>
              <a:rPr spc="-5" dirty="0" err="1" smtClean="0"/>
              <a:t>Madisetti</a:t>
            </a:r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826604" y="6620836"/>
            <a:ext cx="36125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solidFill>
                  <a:srgbClr val="808080"/>
                </a:solidFill>
                <a:latin typeface="Arial"/>
                <a:cs typeface="Arial"/>
              </a:rPr>
              <a:t>Book website:</a:t>
            </a:r>
            <a:r>
              <a:rPr sz="1200" spc="-4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808080"/>
                </a:solidFill>
                <a:latin typeface="Arial"/>
                <a:cs typeface="Arial"/>
                <a:hlinkClick r:id="rId2"/>
              </a:rPr>
              <a:t>http://www.internet-of-things-book.com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14463" y="549349"/>
            <a:ext cx="9379623" cy="503939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>
            <a:lvl1pPr algn="ctr" defTabSz="1088502" rtl="0" eaLnBrk="1" latinLnBrk="0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2400" b="1" spc="-1" dirty="0" smtClean="0">
                <a:solidFill>
                  <a:srgbClr val="F79646">
                    <a:lumMod val="75000"/>
                  </a:srgbClr>
                </a:solidFill>
              </a:rPr>
              <a:t>Amazon Auto Scaling – Python Example</a:t>
            </a:r>
            <a:endParaRPr lang="en-US" sz="2400" b="1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6945700-3E62-4469-A35D-2B3AE23A08DF}"/>
              </a:ext>
            </a:extLst>
          </p:cNvPr>
          <p:cNvSpPr/>
          <p:nvPr/>
        </p:nvSpPr>
        <p:spPr>
          <a:xfrm>
            <a:off x="614461" y="211551"/>
            <a:ext cx="4281691" cy="461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88502"/>
            <a:r>
              <a:rPr lang="en-US" sz="2400" b="1" dirty="0">
                <a:solidFill>
                  <a:srgbClr val="4F81BD">
                    <a:lumMod val="75000"/>
                  </a:srgbClr>
                </a:solidFill>
              </a:rPr>
              <a:t>Designing IOT Solutions</a:t>
            </a:r>
            <a:endParaRPr lang="en-IN" sz="2400" b="1" dirty="0">
              <a:solidFill>
                <a:srgbClr val="4F81BD">
                  <a:lumMod val="75000"/>
                </a:srgbClr>
              </a:solidFill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671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18154" y="2866124"/>
            <a:ext cx="7924684" cy="3637534"/>
          </a:xfrm>
          <a:prstGeom prst="rect">
            <a:avLst/>
          </a:prstGeom>
          <a:solidFill>
            <a:srgbClr val="DAF3FD"/>
          </a:solidFill>
        </p:spPr>
        <p:txBody>
          <a:bodyPr vert="horz" wrap="square" lIns="0" tIns="3619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85"/>
              </a:spcBef>
            </a:pPr>
            <a:r>
              <a:rPr b="1" dirty="0">
                <a:latin typeface="Calibri"/>
                <a:cs typeface="Calibri"/>
              </a:rPr>
              <a:t># </a:t>
            </a:r>
            <a:r>
              <a:rPr b="1" spc="-5" dirty="0">
                <a:latin typeface="Calibri"/>
                <a:cs typeface="Calibri"/>
              </a:rPr>
              <a:t>Python program for uploading </a:t>
            </a:r>
            <a:r>
              <a:rPr b="1" dirty="0">
                <a:latin typeface="Calibri"/>
                <a:cs typeface="Calibri"/>
              </a:rPr>
              <a:t>a ﬁle </a:t>
            </a:r>
            <a:r>
              <a:rPr b="1" spc="-5" dirty="0">
                <a:latin typeface="Calibri"/>
                <a:cs typeface="Calibri"/>
              </a:rPr>
              <a:t>to an S3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bucket</a:t>
            </a:r>
            <a:endParaRPr dirty="0">
              <a:latin typeface="Calibri"/>
              <a:cs typeface="Calibri"/>
            </a:endParaRPr>
          </a:p>
          <a:p>
            <a:pPr marL="9017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import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boto.s3</a:t>
            </a:r>
            <a:endParaRPr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dirty="0">
              <a:latin typeface="Calibri"/>
              <a:cs typeface="Calibri"/>
            </a:endParaRPr>
          </a:p>
          <a:p>
            <a:pPr marL="261620" marR="1716405" indent="-171450">
              <a:lnSpc>
                <a:spcPct val="100000"/>
              </a:lnSpc>
              <a:spcBef>
                <a:spcPts val="5"/>
              </a:spcBef>
            </a:pPr>
            <a:r>
              <a:rPr spc="-5" dirty="0">
                <a:latin typeface="Calibri"/>
                <a:cs typeface="Calibri"/>
              </a:rPr>
              <a:t>conn </a:t>
            </a:r>
            <a:r>
              <a:rPr dirty="0">
                <a:latin typeface="Calibri"/>
                <a:cs typeface="Calibri"/>
              </a:rPr>
              <a:t>= </a:t>
            </a:r>
            <a:r>
              <a:rPr spc="-5" dirty="0">
                <a:latin typeface="Calibri"/>
                <a:cs typeface="Calibri"/>
              </a:rPr>
              <a:t>boto.connect_s3(aws_access_key_id='&lt;enter&gt;',  aws_secret_access_key='&lt;enter&gt;')</a:t>
            </a:r>
            <a:endParaRPr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dirty="0">
              <a:latin typeface="Calibri"/>
              <a:cs typeface="Calibri"/>
            </a:endParaRPr>
          </a:p>
          <a:p>
            <a:pPr marL="227329" marR="3101340" indent="-13716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def percent_cb(complete, total):  print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('.')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dirty="0">
              <a:latin typeface="Calibri"/>
              <a:cs typeface="Calibri"/>
            </a:endParaRPr>
          </a:p>
          <a:p>
            <a:pPr marL="547370" marR="1300480" indent="-45720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def upload_to_s3_bucket_path(bucketname, path, filename):  mybucket </a:t>
            </a:r>
            <a:r>
              <a:rPr dirty="0">
                <a:latin typeface="Calibri"/>
                <a:cs typeface="Calibri"/>
              </a:rPr>
              <a:t>= </a:t>
            </a:r>
            <a:r>
              <a:rPr spc="-5" dirty="0">
                <a:latin typeface="Calibri"/>
                <a:cs typeface="Calibri"/>
              </a:rPr>
              <a:t>conn.get_bucket(bucketname)  fullkeyname=os.path.join(path,filename)</a:t>
            </a:r>
            <a:endParaRPr dirty="0">
              <a:latin typeface="Calibri"/>
              <a:cs typeface="Calibri"/>
            </a:endParaRPr>
          </a:p>
          <a:p>
            <a:pPr marL="547370" marR="17272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key </a:t>
            </a:r>
            <a:r>
              <a:rPr dirty="0">
                <a:latin typeface="Calibri"/>
                <a:cs typeface="Calibri"/>
              </a:rPr>
              <a:t>= </a:t>
            </a:r>
            <a:r>
              <a:rPr spc="-5" dirty="0">
                <a:latin typeface="Calibri"/>
                <a:cs typeface="Calibri"/>
              </a:rPr>
              <a:t>mybucket.new_key(fullkeyname)  key.set_contents_from_filename(filename, cb=percent_cb,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num_cb=10)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4294967295"/>
          </p:nvPr>
        </p:nvSpPr>
        <p:spPr>
          <a:xfrm>
            <a:off x="9533725" y="6607767"/>
            <a:ext cx="183895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Bahga </a:t>
            </a:r>
            <a:r>
              <a:rPr dirty="0"/>
              <a:t>&amp; </a:t>
            </a:r>
            <a:r>
              <a:rPr spc="-5" dirty="0" err="1" smtClean="0"/>
              <a:t>Madisetti</a:t>
            </a:r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826604" y="6620836"/>
            <a:ext cx="36125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solidFill>
                  <a:srgbClr val="808080"/>
                </a:solidFill>
                <a:latin typeface="Arial"/>
                <a:cs typeface="Arial"/>
              </a:rPr>
              <a:t>Book website:</a:t>
            </a:r>
            <a:r>
              <a:rPr sz="1200" spc="-4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808080"/>
                </a:solidFill>
                <a:latin typeface="Arial"/>
                <a:cs typeface="Arial"/>
                <a:hlinkClick r:id="rId2"/>
              </a:rPr>
              <a:t>http://www.internet-of-things-book.com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1722500"/>
            <a:ext cx="10466070" cy="110236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6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In this example, a connection to S3 service is first established by calling boto.connect_s3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function.</a:t>
            </a:r>
            <a:endParaRPr sz="2000">
              <a:latin typeface="Calibri"/>
              <a:cs typeface="Calibri"/>
            </a:endParaRPr>
          </a:p>
          <a:p>
            <a:pPr marL="241300" marR="5080" indent="-228600">
              <a:lnSpc>
                <a:spcPts val="2160"/>
              </a:lnSpc>
              <a:spcBef>
                <a:spcPts val="103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The upload_to_s3_bucket_path function uploads the file to the S3 bucket specified at the specified  path.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14463" y="549349"/>
            <a:ext cx="9379623" cy="503939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>
            <a:lvl1pPr algn="ctr" defTabSz="1088502" rtl="0" eaLnBrk="1" latinLnBrk="0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2400" b="1" spc="-1" dirty="0" smtClean="0">
                <a:solidFill>
                  <a:srgbClr val="F79646">
                    <a:lumMod val="75000"/>
                  </a:srgbClr>
                </a:solidFill>
              </a:rPr>
              <a:t>Amazon S3 – Python Example</a:t>
            </a:r>
            <a:endParaRPr lang="en-US" sz="2400" b="1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6945700-3E62-4469-A35D-2B3AE23A08DF}"/>
              </a:ext>
            </a:extLst>
          </p:cNvPr>
          <p:cNvSpPr/>
          <p:nvPr/>
        </p:nvSpPr>
        <p:spPr>
          <a:xfrm>
            <a:off x="614461" y="211551"/>
            <a:ext cx="4281691" cy="461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88502"/>
            <a:r>
              <a:rPr lang="en-US" sz="2400" b="1" dirty="0">
                <a:solidFill>
                  <a:srgbClr val="4F81BD">
                    <a:lumMod val="75000"/>
                  </a:srgbClr>
                </a:solidFill>
              </a:rPr>
              <a:t>Designing IOT Solutions</a:t>
            </a:r>
            <a:endParaRPr lang="en-IN" sz="2400" b="1" dirty="0">
              <a:solidFill>
                <a:srgbClr val="4F81BD">
                  <a:lumMod val="75000"/>
                </a:srgbClr>
              </a:solidFill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4490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533725" y="6607767"/>
            <a:ext cx="183895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Bahga </a:t>
            </a:r>
            <a:r>
              <a:rPr dirty="0"/>
              <a:t>&amp; </a:t>
            </a:r>
            <a:r>
              <a:rPr spc="-5" dirty="0" err="1" smtClean="0"/>
              <a:t>Madisetti</a:t>
            </a:r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826604" y="6620836"/>
            <a:ext cx="36125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solidFill>
                  <a:srgbClr val="808080"/>
                </a:solidFill>
                <a:latin typeface="Arial"/>
                <a:cs typeface="Arial"/>
              </a:rPr>
              <a:t>Book website:</a:t>
            </a:r>
            <a:r>
              <a:rPr sz="1200" spc="-4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808080"/>
                </a:solidFill>
                <a:latin typeface="Arial"/>
                <a:cs typeface="Arial"/>
                <a:hlinkClick r:id="rId2"/>
              </a:rPr>
              <a:t>http://www.internet-of-things-book.com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1820545"/>
            <a:ext cx="5735955" cy="400177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241300" marR="266700" indent="-228600" algn="just">
              <a:lnSpc>
                <a:spcPts val="2160"/>
              </a:lnSpc>
              <a:spcBef>
                <a:spcPts val="360"/>
              </a:spcBef>
              <a:buFont typeface="Arial"/>
              <a:buChar char="•"/>
              <a:tabLst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In this example, a connection to RDS service is ﬁrst  established by calling boto.rds.connect_to_region  function.</a:t>
            </a:r>
            <a:endParaRPr sz="2000" dirty="0">
              <a:latin typeface="Calibri"/>
              <a:cs typeface="Calibri"/>
            </a:endParaRPr>
          </a:p>
          <a:p>
            <a:pPr marL="241300" marR="100330" indent="-228600">
              <a:lnSpc>
                <a:spcPts val="2160"/>
              </a:lnSpc>
              <a:spcBef>
                <a:spcPts val="10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The RDS region, </a:t>
            </a:r>
            <a:r>
              <a:rPr sz="2000" spc="-35" dirty="0">
                <a:latin typeface="Calibri"/>
                <a:cs typeface="Calibri"/>
              </a:rPr>
              <a:t>AWS </a:t>
            </a:r>
            <a:r>
              <a:rPr sz="2000" spc="-5" dirty="0">
                <a:latin typeface="Calibri"/>
                <a:cs typeface="Calibri"/>
              </a:rPr>
              <a:t>access key and </a:t>
            </a:r>
            <a:r>
              <a:rPr sz="2000" spc="-35" dirty="0">
                <a:latin typeface="Calibri"/>
                <a:cs typeface="Calibri"/>
              </a:rPr>
              <a:t>AWS </a:t>
            </a:r>
            <a:r>
              <a:rPr sz="2000" spc="-5" dirty="0">
                <a:latin typeface="Calibri"/>
                <a:cs typeface="Calibri"/>
              </a:rPr>
              <a:t>secret key  are passed to this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function.</a:t>
            </a:r>
            <a:endParaRPr sz="2000" dirty="0">
              <a:latin typeface="Calibri"/>
              <a:cs typeface="Calibri"/>
            </a:endParaRPr>
          </a:p>
          <a:p>
            <a:pPr marL="241300" marR="5080" indent="-228600">
              <a:lnSpc>
                <a:spcPts val="2160"/>
              </a:lnSpc>
              <a:spcBef>
                <a:spcPts val="10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After connecting to RDS service, the  conn.create_dbinstance function is called to launch a  </a:t>
            </a:r>
            <a:r>
              <a:rPr sz="2000" spc="-10" dirty="0">
                <a:latin typeface="Calibri"/>
                <a:cs typeface="Calibri"/>
              </a:rPr>
              <a:t>new </a:t>
            </a:r>
            <a:r>
              <a:rPr sz="2000" spc="-5" dirty="0">
                <a:latin typeface="Calibri"/>
                <a:cs typeface="Calibri"/>
              </a:rPr>
              <a:t>RDS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instance.</a:t>
            </a:r>
            <a:endParaRPr sz="2000" dirty="0">
              <a:latin typeface="Calibri"/>
              <a:cs typeface="Calibri"/>
            </a:endParaRPr>
          </a:p>
          <a:p>
            <a:pPr marL="241300" marR="280670" indent="-228600">
              <a:lnSpc>
                <a:spcPts val="2160"/>
              </a:lnSpc>
              <a:spcBef>
                <a:spcPts val="10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The input parameters to this function include the  instance </a:t>
            </a:r>
            <a:r>
              <a:rPr sz="2000" spc="-25" dirty="0">
                <a:latin typeface="Calibri"/>
                <a:cs typeface="Calibri"/>
              </a:rPr>
              <a:t>ID, </a:t>
            </a:r>
            <a:r>
              <a:rPr sz="2000" spc="-5" dirty="0">
                <a:latin typeface="Calibri"/>
                <a:cs typeface="Calibri"/>
              </a:rPr>
              <a:t>database size, instance type, database  username, database password, database port,  database engine (e.g. MySQL5.1), database name,  security groups,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etc.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14463" y="549349"/>
            <a:ext cx="9379623" cy="503939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>
            <a:lvl1pPr algn="ctr" defTabSz="1088502" rtl="0" eaLnBrk="1" latinLnBrk="0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2400" b="1" spc="-1" dirty="0" smtClean="0">
                <a:solidFill>
                  <a:srgbClr val="F79646">
                    <a:lumMod val="75000"/>
                  </a:srgbClr>
                </a:solidFill>
              </a:rPr>
              <a:t>Amazon RDS – Python Example</a:t>
            </a:r>
            <a:endParaRPr lang="en-US" sz="2400" b="1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6945700-3E62-4469-A35D-2B3AE23A08DF}"/>
              </a:ext>
            </a:extLst>
          </p:cNvPr>
          <p:cNvSpPr/>
          <p:nvPr/>
        </p:nvSpPr>
        <p:spPr>
          <a:xfrm>
            <a:off x="614461" y="211551"/>
            <a:ext cx="4281691" cy="461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88502"/>
            <a:r>
              <a:rPr lang="en-US" sz="2400" b="1" dirty="0">
                <a:solidFill>
                  <a:srgbClr val="4F81BD">
                    <a:lumMod val="75000"/>
                  </a:srgbClr>
                </a:solidFill>
              </a:rPr>
              <a:t>Designing IOT Solutions</a:t>
            </a:r>
            <a:endParaRPr lang="en-IN" sz="2400" b="1" dirty="0">
              <a:solidFill>
                <a:srgbClr val="4F81BD">
                  <a:lumMod val="75000"/>
                </a:srgbClr>
              </a:solidFill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3484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SU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10339</TotalTime>
  <Words>1165</Words>
  <Application>Microsoft Office PowerPoint</Application>
  <PresentationFormat>Custom</PresentationFormat>
  <Paragraphs>172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PESU1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Admin</cp:lastModifiedBy>
  <cp:revision>141</cp:revision>
  <dcterms:created xsi:type="dcterms:W3CDTF">2020-06-03T14:19:11Z</dcterms:created>
  <dcterms:modified xsi:type="dcterms:W3CDTF">2020-11-11T03:50:51Z</dcterms:modified>
</cp:coreProperties>
</file>