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9" r:id="rId4"/>
    <p:sldId id="315" r:id="rId5"/>
    <p:sldId id="298" r:id="rId6"/>
    <p:sldId id="300" r:id="rId7"/>
    <p:sldId id="323" r:id="rId8"/>
    <p:sldId id="301" r:id="rId9"/>
    <p:sldId id="324" r:id="rId10"/>
    <p:sldId id="325" r:id="rId11"/>
    <p:sldId id="302" r:id="rId12"/>
    <p:sldId id="305" r:id="rId13"/>
    <p:sldId id="316" r:id="rId14"/>
    <p:sldId id="326" r:id="rId15"/>
    <p:sldId id="306" r:id="rId16"/>
    <p:sldId id="327" r:id="rId17"/>
    <p:sldId id="317" r:id="rId18"/>
    <p:sldId id="310" r:id="rId19"/>
    <p:sldId id="318" r:id="rId20"/>
    <p:sldId id="328" r:id="rId21"/>
    <p:sldId id="329" r:id="rId22"/>
    <p:sldId id="330" r:id="rId23"/>
    <p:sldId id="311" r:id="rId24"/>
    <p:sldId id="312" r:id="rId25"/>
    <p:sldId id="322" r:id="rId26"/>
    <p:sldId id="332" r:id="rId27"/>
    <p:sldId id="333" r:id="rId28"/>
    <p:sldId id="331" r:id="rId29"/>
    <p:sldId id="274" r:id="rId30"/>
  </p:sldIdLst>
  <p:sldSz cx="12193588" cy="6858000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0000"/>
    <a:srgbClr val="660066"/>
    <a:srgbClr val="CC0099"/>
    <a:srgbClr val="FFFF00"/>
    <a:srgbClr val="000066"/>
    <a:srgbClr val="66FF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04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581143D5-CCF2-4720-A4E1-345344FD1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 cap="sq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Noto Sans CJK SC Regular" charset="0"/>
            </a:endParaRPr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D365E331-2A88-41F1-803E-4DF7790B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Noto Sans CJK SC Regular" charset="0"/>
            </a:endParaRPr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169A45AC-B488-4F13-9528-0B345F28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Noto Sans CJK SC Regular" charset="0"/>
            </a:endParaRPr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CD91DD19-8F34-4E1A-B337-A92D915A4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Noto Sans CJK SC Regular" charset="0"/>
            </a:endParaRPr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C8723EDC-1132-4B8F-928D-775C72209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Noto Sans CJK SC Regular" charset="0"/>
            </a:endParaRPr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469392E3-636D-43E2-B5BA-107F07B07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Noto Sans CJK SC Regular" charset="0"/>
            </a:endParaRPr>
          </a:p>
        </p:txBody>
      </p:sp>
      <p:sp>
        <p:nvSpPr>
          <p:cNvPr id="2056" name="AutoShape 7">
            <a:extLst>
              <a:ext uri="{FF2B5EF4-FFF2-40B4-BE49-F238E27FC236}">
                <a16:creationId xmlns:a16="http://schemas.microsoft.com/office/drawing/2014/main" id="{01368CED-3C2E-41ED-A1CC-49A938C65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Noto Sans CJK SC Regular" charset="0"/>
            </a:endParaRPr>
          </a:p>
        </p:txBody>
      </p:sp>
      <p:sp>
        <p:nvSpPr>
          <p:cNvPr id="2057" name="AutoShape 8">
            <a:extLst>
              <a:ext uri="{FF2B5EF4-FFF2-40B4-BE49-F238E27FC236}">
                <a16:creationId xmlns:a16="http://schemas.microsoft.com/office/drawing/2014/main" id="{1FDB2ECC-9088-469E-9CBF-9EFC31B9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Noto Sans CJK SC Regular" charset="0"/>
            </a:endParaRPr>
          </a:p>
        </p:txBody>
      </p:sp>
      <p:sp>
        <p:nvSpPr>
          <p:cNvPr id="2058" name="AutoShape 9">
            <a:extLst>
              <a:ext uri="{FF2B5EF4-FFF2-40B4-BE49-F238E27FC236}">
                <a16:creationId xmlns:a16="http://schemas.microsoft.com/office/drawing/2014/main" id="{5037D6F4-91E3-4F2D-ABC0-73E90EF4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Noto Sans CJK SC Regular" charset="0"/>
            </a:endParaRPr>
          </a:p>
        </p:txBody>
      </p:sp>
      <p:sp>
        <p:nvSpPr>
          <p:cNvPr id="2059" name="AutoShape 10">
            <a:extLst>
              <a:ext uri="{FF2B5EF4-FFF2-40B4-BE49-F238E27FC236}">
                <a16:creationId xmlns:a16="http://schemas.microsoft.com/office/drawing/2014/main" id="{55311B24-69D8-4FC8-AC73-14FEEF75D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Noto Sans CJK SC Regular" charset="0"/>
            </a:endParaRPr>
          </a:p>
        </p:txBody>
      </p:sp>
      <p:sp>
        <p:nvSpPr>
          <p:cNvPr id="2060" name="AutoShape 11">
            <a:extLst>
              <a:ext uri="{FF2B5EF4-FFF2-40B4-BE49-F238E27FC236}">
                <a16:creationId xmlns:a16="http://schemas.microsoft.com/office/drawing/2014/main" id="{4191349E-26B1-4F68-9D17-C83174850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Noto Sans CJK SC Regular" charset="0"/>
            </a:endParaRPr>
          </a:p>
        </p:txBody>
      </p:sp>
      <p:sp>
        <p:nvSpPr>
          <p:cNvPr id="23565" name="Rectangle 12">
            <a:extLst>
              <a:ext uri="{FF2B5EF4-FFF2-40B4-BE49-F238E27FC236}">
                <a16:creationId xmlns:a16="http://schemas.microsoft.com/office/drawing/2014/main" id="{A790D9B6-E406-4AB4-A046-F46AF595FE2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26062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7E2CFF57-CCF5-4B74-B71B-FD706966F22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29325" cy="4792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FEF856A3-662B-44ED-83B9-B2642F1D4F3D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62313" cy="515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2063" name="Rectangle 15">
            <a:extLst>
              <a:ext uri="{FF2B5EF4-FFF2-40B4-BE49-F238E27FC236}">
                <a16:creationId xmlns:a16="http://schemas.microsoft.com/office/drawing/2014/main" id="{98A4C1B3-AB9F-4EE7-80B4-5329CD16DA2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62312" cy="515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EEDDA41D-0987-49A2-88B6-4E409D28A07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62313" cy="515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D7EE16F5-5045-4695-A0AC-608695D6E3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62312" cy="515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10E76622-84F4-4DAE-B4FB-7DF4B10092B3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7">
            <a:extLst>
              <a:ext uri="{FF2B5EF4-FFF2-40B4-BE49-F238E27FC236}">
                <a16:creationId xmlns:a16="http://schemas.microsoft.com/office/drawing/2014/main" id="{D355068B-76ED-42DF-B81D-44764FEF33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E16FAD6-1272-45B8-B7A2-5912F0DC48A6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</a:t>
            </a:fld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AutoShape 1">
            <a:extLst>
              <a:ext uri="{FF2B5EF4-FFF2-40B4-BE49-F238E27FC236}">
                <a16:creationId xmlns:a16="http://schemas.microsoft.com/office/drawing/2014/main" id="{D2432D5F-F565-4F27-BDA0-FBBBA0FDD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custGeom>
            <a:avLst/>
            <a:gdLst>
              <a:gd name="T0" fmla="*/ 6048375 w 6048375"/>
              <a:gd name="T1" fmla="*/ 2405856 h 4811712"/>
              <a:gd name="T2" fmla="*/ 3024200 w 6048375"/>
              <a:gd name="T3" fmla="*/ 4811712 h 4811712"/>
              <a:gd name="T4" fmla="*/ 0 w 6048375"/>
              <a:gd name="T5" fmla="*/ 2405856 h 4811712"/>
              <a:gd name="T6" fmla="*/ 3024200 w 6048375"/>
              <a:gd name="T7" fmla="*/ 0 h 481171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6048375"/>
              <a:gd name="T13" fmla="*/ 0 h 4811712"/>
              <a:gd name="T14" fmla="*/ 6048375 w 6048375"/>
              <a:gd name="T15" fmla="*/ 4811712 h 48117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48375" h="4811712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7">
            <a:extLst>
              <a:ext uri="{FF2B5EF4-FFF2-40B4-BE49-F238E27FC236}">
                <a16:creationId xmlns:a16="http://schemas.microsoft.com/office/drawing/2014/main" id="{E49DE32B-B440-491B-B0AE-450A97A006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42F12BDF-2849-483B-81FF-DD276AC73982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</a:t>
            </a:fld>
            <a:endParaRPr lang="en-IN" altLang="en-US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5603" name="AutoShape 1">
            <a:extLst>
              <a:ext uri="{FF2B5EF4-FFF2-40B4-BE49-F238E27FC236}">
                <a16:creationId xmlns:a16="http://schemas.microsoft.com/office/drawing/2014/main" id="{77A62308-E3F1-45F1-BEA7-D84AEBF87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custGeom>
            <a:avLst/>
            <a:gdLst>
              <a:gd name="T0" fmla="*/ 6048375 w 6048375"/>
              <a:gd name="T1" fmla="*/ 2405856 h 4811712"/>
              <a:gd name="T2" fmla="*/ 3024200 w 6048375"/>
              <a:gd name="T3" fmla="*/ 4811712 h 4811712"/>
              <a:gd name="T4" fmla="*/ 0 w 6048375"/>
              <a:gd name="T5" fmla="*/ 2405856 h 4811712"/>
              <a:gd name="T6" fmla="*/ 3024200 w 6048375"/>
              <a:gd name="T7" fmla="*/ 0 h 481171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6048375"/>
              <a:gd name="T13" fmla="*/ 0 h 4811712"/>
              <a:gd name="T14" fmla="*/ 6048375 w 6048375"/>
              <a:gd name="T15" fmla="*/ 4811712 h 48117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48375" h="4811712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7">
            <a:extLst>
              <a:ext uri="{FF2B5EF4-FFF2-40B4-BE49-F238E27FC236}">
                <a16:creationId xmlns:a16="http://schemas.microsoft.com/office/drawing/2014/main" id="{3CC94D9C-6F7A-49C1-BD8B-BF6C6A11A11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fld id="{EA4DED3A-99DE-4099-ACC0-C5375489BB99}" type="slidenum"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29</a:t>
            </a:fld>
            <a:endParaRPr lang="en-IN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6627" name="AutoShape 1">
            <a:extLst>
              <a:ext uri="{FF2B5EF4-FFF2-40B4-BE49-F238E27FC236}">
                <a16:creationId xmlns:a16="http://schemas.microsoft.com/office/drawing/2014/main" id="{C94481ED-26F4-4242-832E-E025BF659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custGeom>
            <a:avLst/>
            <a:gdLst>
              <a:gd name="T0" fmla="*/ 6048375 w 6048375"/>
              <a:gd name="T1" fmla="*/ 2405856 h 4811712"/>
              <a:gd name="T2" fmla="*/ 3024200 w 6048375"/>
              <a:gd name="T3" fmla="*/ 4811712 h 4811712"/>
              <a:gd name="T4" fmla="*/ 0 w 6048375"/>
              <a:gd name="T5" fmla="*/ 2405856 h 4811712"/>
              <a:gd name="T6" fmla="*/ 3024200 w 6048375"/>
              <a:gd name="T7" fmla="*/ 0 h 4811712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6048375"/>
              <a:gd name="T13" fmla="*/ 0 h 4811712"/>
              <a:gd name="T14" fmla="*/ 6048375 w 6048375"/>
              <a:gd name="T15" fmla="*/ 4811712 h 48117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48375" h="4811712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484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044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4913" y="273050"/>
            <a:ext cx="2738437" cy="5289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62913" cy="5289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563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53750" cy="1125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870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69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25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0675" cy="3957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2675" y="1604963"/>
            <a:ext cx="5400675" cy="3957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54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354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274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98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36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54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">
            <a:extLst>
              <a:ext uri="{FF2B5EF4-FFF2-40B4-BE49-F238E27FC236}">
                <a16:creationId xmlns:a16="http://schemas.microsoft.com/office/drawing/2014/main" id="{140640FA-CD57-47A0-94AA-07B2C8033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custGeom>
            <a:avLst/>
            <a:gdLst>
              <a:gd name="T0" fmla="*/ 4114800 w 4114800"/>
              <a:gd name="T1" fmla="*/ 182563 h 365125"/>
              <a:gd name="T2" fmla="*/ 2057400 w 4114800"/>
              <a:gd name="T3" fmla="*/ 365125 h 365125"/>
              <a:gd name="T4" fmla="*/ 0 w 4114800"/>
              <a:gd name="T5" fmla="*/ 182563 h 365125"/>
              <a:gd name="T6" fmla="*/ 2057400 w 4114800"/>
              <a:gd name="T7" fmla="*/ 0 h 365125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114800"/>
              <a:gd name="T13" fmla="*/ 0 h 365125"/>
              <a:gd name="T14" fmla="*/ 4114800 w 4114800"/>
              <a:gd name="T15" fmla="*/ 365125 h 3651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14800" h="365125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Noto Sans CJK SC Regular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4A3176-A474-416E-A9A9-5AAEB6C6D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3050"/>
            <a:ext cx="1095375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C0E0109-F016-44E2-BF35-488DB699F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53750" cy="395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4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Noto Sans CJK SC Regular" charset="0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Noto Sans CJK SC Regular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 kern="1200">
          <a:solidFill>
            <a:srgbClr val="000000"/>
          </a:solidFill>
          <a:latin typeface="+mn-lt"/>
          <a:ea typeface="Noto Sans CJK SC Regular" charset="0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 kern="1200">
          <a:solidFill>
            <a:srgbClr val="000000"/>
          </a:solidFill>
          <a:latin typeface="+mn-lt"/>
          <a:ea typeface="Noto Sans CJK SC Regular" charset="0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 kern="1200">
          <a:solidFill>
            <a:srgbClr val="000000"/>
          </a:solidFill>
          <a:latin typeface="+mn-lt"/>
          <a:ea typeface="Noto Sans CJK SC Regular" charset="0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 kern="1200">
          <a:solidFill>
            <a:srgbClr val="000000"/>
          </a:solidFill>
          <a:latin typeface="+mn-lt"/>
          <a:ea typeface="Noto Sans CJK SC Regular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chitragm@pes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F87336E-DEF3-4DF5-B2F7-76E597D79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194" y="1762126"/>
            <a:ext cx="704215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IN" altLang="en-US" sz="36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PYTHON APPLICATION PROGRAMMING</a:t>
            </a:r>
          </a:p>
          <a:p>
            <a:pPr eaLnBrk="1">
              <a:buSzPct val="100000"/>
            </a:pPr>
            <a:endParaRPr lang="en-US" altLang="en-US" sz="3600" b="1" dirty="0">
              <a:solidFill>
                <a:srgbClr val="C55A11"/>
              </a:solidFill>
              <a:latin typeface="Calibri" panose="020F0502020204030204" pitchFamily="34" charset="0"/>
              <a:cs typeface="DejaVu Sans" charset="0"/>
            </a:endParaRPr>
          </a:p>
          <a:p>
            <a:pPr eaLnBrk="1">
              <a:buSzPct val="100000"/>
            </a:pPr>
            <a:endParaRPr lang="en-IN" altLang="en-US" sz="3600" b="1" dirty="0">
              <a:solidFill>
                <a:srgbClr val="C55A11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04ABADB1-889F-4895-9395-8207C5CBE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4414838"/>
            <a:ext cx="7497763" cy="19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Team Python</a:t>
            </a:r>
          </a:p>
          <a:p>
            <a:pPr eaLnBrk="1">
              <a:buSzPct val="100000"/>
            </a:pPr>
            <a:endParaRPr lang="en-IN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>
              <a:buSzPct val="100000"/>
            </a:pP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Department of Computer Science</a:t>
            </a:r>
          </a:p>
          <a:p>
            <a:pPr eaLnBrk="1">
              <a:buSzPct val="100000"/>
            </a:pP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and Engineering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41D277E2-0B31-4456-91CD-DE568CA3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550" y="4813300"/>
            <a:ext cx="7497763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endParaRPr lang="en-IN" altLang="en-US" sz="2400" dirty="0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14267F03-CF3F-45AE-AD67-9605E0619A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1845" y="5968206"/>
            <a:ext cx="42862" cy="1063625"/>
          </a:xfrm>
          <a:prstGeom prst="rect">
            <a:avLst/>
          </a:prstGeom>
          <a:solidFill>
            <a:srgbClr val="C55A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BAF03345-743B-497B-9400-4DBE431F0B1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71463" y="5437188"/>
            <a:ext cx="42862" cy="1063625"/>
          </a:xfrm>
          <a:prstGeom prst="rect">
            <a:avLst/>
          </a:prstGeom>
          <a:solidFill>
            <a:srgbClr val="C55A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055" name="Line 6">
            <a:extLst>
              <a:ext uri="{FF2B5EF4-FFF2-40B4-BE49-F238E27FC236}">
                <a16:creationId xmlns:a16="http://schemas.microsoft.com/office/drawing/2014/main" id="{8DE733BD-1FEA-453B-AD97-1C2639DCC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4111625"/>
            <a:ext cx="4581525" cy="1588"/>
          </a:xfrm>
          <a:prstGeom prst="line">
            <a:avLst/>
          </a:prstGeom>
          <a:noFill/>
          <a:ln w="38160">
            <a:solidFill>
              <a:srgbClr val="C55A1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pic>
        <p:nvPicPr>
          <p:cNvPr id="2056" name="Picture 7">
            <a:extLst>
              <a:ext uri="{FF2B5EF4-FFF2-40B4-BE49-F238E27FC236}">
                <a16:creationId xmlns:a16="http://schemas.microsoft.com/office/drawing/2014/main" id="{C32CD98E-6CC6-4395-BB63-B2763ECD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606550"/>
            <a:ext cx="236855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7" name="Rectangle 8">
            <a:extLst>
              <a:ext uri="{FF2B5EF4-FFF2-40B4-BE49-F238E27FC236}">
                <a16:creationId xmlns:a16="http://schemas.microsoft.com/office/drawing/2014/main" id="{8BD23906-12C8-4B14-AB80-D1679F7B71D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1364912" y="-242887"/>
            <a:ext cx="42863" cy="1062038"/>
          </a:xfrm>
          <a:prstGeom prst="rect">
            <a:avLst/>
          </a:prstGeom>
          <a:solidFill>
            <a:srgbClr val="C55A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058" name="Rectangle 9">
            <a:extLst>
              <a:ext uri="{FF2B5EF4-FFF2-40B4-BE49-F238E27FC236}">
                <a16:creationId xmlns:a16="http://schemas.microsoft.com/office/drawing/2014/main" id="{A585EB97-64EA-4952-9C21-05C39D3FD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088" y="279400"/>
            <a:ext cx="42862" cy="1062038"/>
          </a:xfrm>
          <a:prstGeom prst="rect">
            <a:avLst/>
          </a:prstGeom>
          <a:solidFill>
            <a:srgbClr val="C55A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9F9C34-6838-4BBE-963A-938A46019F74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00AFD37-FACA-4611-8F86-3CE0A8FB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9">
            <a:extLst>
              <a:ext uri="{FF2B5EF4-FFF2-40B4-BE49-F238E27FC236}">
                <a16:creationId xmlns:a16="http://schemas.microsoft.com/office/drawing/2014/main" id="{B70599AA-C081-45FE-8F27-72EA07F7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Built-in Exceptions Example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A21D5D-1B97-4C32-AC53-7843EC586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64934"/>
              </p:ext>
            </p:extLst>
          </p:nvPr>
        </p:nvGraphicFramePr>
        <p:xfrm>
          <a:off x="393700" y="1549402"/>
          <a:ext cx="8065294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7494">
                  <a:extLst>
                    <a:ext uri="{9D8B030D-6E8A-4147-A177-3AD203B41FA5}">
                      <a16:colId xmlns:a16="http://schemas.microsoft.com/office/drawing/2014/main" val="406960847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145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Exceptions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05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&gt;&gt;&gt; 6/0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ZeroDivisionError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division by zero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125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&gt;&gt;&gt; </a:t>
                      </a:r>
                      <a:r>
                        <a:rPr lang="en-IN" sz="2400" b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lst</a:t>
                      </a: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=[1,4,5]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&gt;&gt;&gt; </a:t>
                      </a:r>
                      <a:r>
                        <a:rPr lang="en-IN" sz="2400" b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lst</a:t>
                      </a: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[3]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IndexError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list index out of range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378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&gt;&gt;&gt; a+10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NameError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name 'a' is not defined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797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&gt;&gt;&gt; '2'*'6'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TypeError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can't multiply sequence by non-int of type 'str'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321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&gt;&gt;&gt; int('3.5')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4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ValueError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invalid literal for int() with base 10: '3.5'</a:t>
                      </a:r>
                    </a:p>
                    <a:p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59766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CB880C-F029-41D3-B5E4-CB3A513C9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04548"/>
              </p:ext>
            </p:extLst>
          </p:nvPr>
        </p:nvGraphicFramePr>
        <p:xfrm>
          <a:off x="393700" y="5333177"/>
          <a:ext cx="8065294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7494">
                  <a:extLst>
                    <a:ext uri="{9D8B030D-6E8A-4147-A177-3AD203B41FA5}">
                      <a16:colId xmlns:a16="http://schemas.microsoft.com/office/drawing/2014/main" val="12184003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18366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&gt;&gt;&gt; 2.0**10000000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2400" b="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OverflowError</a:t>
                      </a:r>
                      <a:r>
                        <a:rPr lang="en-IN" sz="2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(34, 'Result too large')</a:t>
                      </a:r>
                    </a:p>
                    <a:p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0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39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33A8EB-F465-4867-817F-E85397DFBF21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5A41A2D-19DD-40F9-B312-7D2D414EE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9">
            <a:extLst>
              <a:ext uri="{FF2B5EF4-FFF2-40B4-BE49-F238E27FC236}">
                <a16:creationId xmlns:a16="http://schemas.microsoft.com/office/drawing/2014/main" id="{CA0FE807-B870-40F9-9CFB-E2CDD824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Handling Exception</a:t>
            </a:r>
          </a:p>
        </p:txBody>
      </p:sp>
      <p:sp>
        <p:nvSpPr>
          <p:cNvPr id="9221" name="TextBox 8">
            <a:extLst>
              <a:ext uri="{FF2B5EF4-FFF2-40B4-BE49-F238E27FC236}">
                <a16:creationId xmlns:a16="http://schemas.microsoft.com/office/drawing/2014/main" id="{481FBA5C-F7B9-4BAD-9AF4-818D0957B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4" y="1344788"/>
            <a:ext cx="8153400" cy="391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not possible for a language to specify all possible unusual cases. So the users can also specify exception as a class which inherits from a class called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uses </a:t>
            </a: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keywords to handle exceptions. Both keywords are followed by indented blocks.</a:t>
            </a: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22" name="Rectangle 1">
            <a:extLst>
              <a:ext uri="{FF2B5EF4-FFF2-40B4-BE49-F238E27FC236}">
                <a16:creationId xmlns:a16="http://schemas.microsoft.com/office/drawing/2014/main" id="{34316362-292D-424E-A280-1D1F0E4FA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36251E89-9CD5-488B-9478-D546AB7A1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74" y="4208905"/>
            <a:ext cx="5791200" cy="2396682"/>
          </a:xfrm>
          <a:prstGeom prst="rect">
            <a:avLst/>
          </a:prstGeom>
          <a:solidFill>
            <a:schemeClr val="accent6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just"/>
            <a:r>
              <a:rPr lang="pt-BR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algn="just"/>
            <a:endParaRPr lang="pt-BR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:</a:t>
            </a:r>
          </a:p>
          <a:p>
            <a:pPr lvl="1" algn="just"/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#statements in try block</a:t>
            </a:r>
          </a:p>
          <a:p>
            <a:pPr lvl="1" algn="just"/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 :</a:t>
            </a:r>
          </a:p>
          <a:p>
            <a:pPr lvl="1" algn="just"/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#executed when error in try block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425302-001A-4260-84AD-F80C6AAF8BF4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39837D8-E04D-470D-8AD1-74F1EC2AF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9">
            <a:extLst>
              <a:ext uri="{FF2B5EF4-FFF2-40B4-BE49-F238E27FC236}">
                <a16:creationId xmlns:a16="http://schemas.microsoft.com/office/drawing/2014/main" id="{33B44D50-59B9-4387-A060-36164076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try, except blocks</a:t>
            </a:r>
          </a:p>
        </p:txBody>
      </p:sp>
      <p:sp>
        <p:nvSpPr>
          <p:cNvPr id="12293" name="Rectangle 1">
            <a:extLst>
              <a:ext uri="{FF2B5EF4-FFF2-40B4-BE49-F238E27FC236}">
                <a16:creationId xmlns:a16="http://schemas.microsoft.com/office/drawing/2014/main" id="{DF8197AA-C25F-46EE-9C96-13B430B1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12294" name="TextBox 8">
            <a:extLst>
              <a:ext uri="{FF2B5EF4-FFF2-40B4-BE49-F238E27FC236}">
                <a16:creationId xmlns:a16="http://schemas.microsoft.com/office/drawing/2014/main" id="{79A040BA-9D6B-409A-AF76-84F72A682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6" y="1335088"/>
            <a:ext cx="8107363" cy="502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try: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contains one or more statements which are likely to encounter an exception. If the statements in this block are executed without an exception, the subsequent except: block is skipped.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exception does occur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the program flow is transferred to the except: block. The statements in the </a:t>
            </a: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block are meant to handle the cause of the exception appropriately.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425302-001A-4260-84AD-F80C6AAF8BF4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39837D8-E04D-470D-8AD1-74F1EC2AF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9">
            <a:extLst>
              <a:ext uri="{FF2B5EF4-FFF2-40B4-BE49-F238E27FC236}">
                <a16:creationId xmlns:a16="http://schemas.microsoft.com/office/drawing/2014/main" id="{33B44D50-59B9-4387-A060-36164076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try, except – example 1</a:t>
            </a:r>
          </a:p>
        </p:txBody>
      </p:sp>
      <p:sp>
        <p:nvSpPr>
          <p:cNvPr id="12293" name="Rectangle 1">
            <a:extLst>
              <a:ext uri="{FF2B5EF4-FFF2-40B4-BE49-F238E27FC236}">
                <a16:creationId xmlns:a16="http://schemas.microsoft.com/office/drawing/2014/main" id="{DF8197AA-C25F-46EE-9C96-13B430B1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810BD67-F6F7-47DA-BC59-1E6BA90B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926" y="1799492"/>
            <a:ext cx="6487668" cy="2133599"/>
          </a:xfrm>
          <a:prstGeom prst="rect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try: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print(x)    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except: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print("An exception occurred as x is not defined ")</a:t>
            </a:r>
          </a:p>
          <a:p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ounded Rectangle 11">
            <a:extLst>
              <a:ext uri="{FF2B5EF4-FFF2-40B4-BE49-F238E27FC236}">
                <a16:creationId xmlns:a16="http://schemas.microsoft.com/office/drawing/2014/main" id="{3C6F3BC1-E0DC-4B59-B332-E9DAC212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926" y="4935057"/>
            <a:ext cx="5801867" cy="116093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exception occurred as x is not defined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B5B2A5E-D17B-454A-8319-980719B17D01}"/>
              </a:ext>
            </a:extLst>
          </p:cNvPr>
          <p:cNvSpPr/>
          <p:nvPr/>
        </p:nvSpPr>
        <p:spPr bwMode="auto">
          <a:xfrm>
            <a:off x="3657949" y="3956649"/>
            <a:ext cx="484632" cy="978408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Noto Sans CJK SC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9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425302-001A-4260-84AD-F80C6AAF8BF4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39837D8-E04D-470D-8AD1-74F1EC2AF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9">
            <a:extLst>
              <a:ext uri="{FF2B5EF4-FFF2-40B4-BE49-F238E27FC236}">
                <a16:creationId xmlns:a16="http://schemas.microsoft.com/office/drawing/2014/main" id="{33B44D50-59B9-4387-A060-361640765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try, except – example -2</a:t>
            </a:r>
          </a:p>
        </p:txBody>
      </p:sp>
      <p:sp>
        <p:nvSpPr>
          <p:cNvPr id="12293" name="Rectangle 1">
            <a:extLst>
              <a:ext uri="{FF2B5EF4-FFF2-40B4-BE49-F238E27FC236}">
                <a16:creationId xmlns:a16="http://schemas.microsoft.com/office/drawing/2014/main" id="{DF8197AA-C25F-46EE-9C96-13B430B1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810BD67-F6F7-47DA-BC59-1E6BA90B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59" y="1799493"/>
            <a:ext cx="4658868" cy="1629508"/>
          </a:xfrm>
          <a:prstGeom prst="rect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try: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y = 1 / 0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except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ZeroDivisionError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print("Python exception raised")</a:t>
            </a:r>
          </a:p>
          <a:p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ounded Rectangle 11">
            <a:extLst>
              <a:ext uri="{FF2B5EF4-FFF2-40B4-BE49-F238E27FC236}">
                <a16:creationId xmlns:a16="http://schemas.microsoft.com/office/drawing/2014/main" id="{3C6F3BC1-E0DC-4B59-B332-E9DAC212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94" y="4449438"/>
            <a:ext cx="3727261" cy="1160936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exception raised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B5B2A5E-D17B-454A-8319-980719B17D01}"/>
              </a:ext>
            </a:extLst>
          </p:cNvPr>
          <p:cNvSpPr/>
          <p:nvPr/>
        </p:nvSpPr>
        <p:spPr bwMode="auto">
          <a:xfrm>
            <a:off x="2433861" y="3429000"/>
            <a:ext cx="484632" cy="978408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Noto Sans CJK SC Regula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066299-03A3-4153-9D2B-AE7AEC510947}"/>
              </a:ext>
            </a:extLst>
          </p:cNvPr>
          <p:cNvCxnSpPr>
            <a:cxnSpLocks/>
          </p:cNvCxnSpPr>
          <p:nvPr/>
        </p:nvCxnSpPr>
        <p:spPr bwMode="auto">
          <a:xfrm flipV="1">
            <a:off x="3658394" y="2336476"/>
            <a:ext cx="2421195" cy="43311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081308-452F-47DC-86C3-7E5E6596243F}"/>
              </a:ext>
            </a:extLst>
          </p:cNvPr>
          <p:cNvSpPr txBox="1"/>
          <p:nvPr/>
        </p:nvSpPr>
        <p:spPr>
          <a:xfrm>
            <a:off x="6114000" y="1868488"/>
            <a:ext cx="2954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of exception after the except keyword is given .</a:t>
            </a:r>
          </a:p>
        </p:txBody>
      </p:sp>
    </p:spTree>
    <p:extLst>
      <p:ext uri="{BB962C8B-B14F-4D97-AF65-F5344CB8AC3E}">
        <p14:creationId xmlns:p14="http://schemas.microsoft.com/office/powerpoint/2010/main" val="247799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427052-4B02-4BF6-A4C0-65E855B7FBDE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737C54-F82E-4423-BFF2-ABECBD893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9">
            <a:extLst>
              <a:ext uri="{FF2B5EF4-FFF2-40B4-BE49-F238E27FC236}">
                <a16:creationId xmlns:a16="http://schemas.microsoft.com/office/drawing/2014/main" id="{7AE2A04B-780C-474F-858D-F37DBC433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Multiple except clause</a:t>
            </a:r>
          </a:p>
        </p:txBody>
      </p:sp>
      <p:sp>
        <p:nvSpPr>
          <p:cNvPr id="15365" name="Rectangle 1">
            <a:extLst>
              <a:ext uri="{FF2B5EF4-FFF2-40B4-BE49-F238E27FC236}">
                <a16:creationId xmlns:a16="http://schemas.microsoft.com/office/drawing/2014/main" id="{0B39CD36-86C5-4320-9EFC-9ABE9374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15366" name="TextBox 13">
            <a:extLst>
              <a:ext uri="{FF2B5EF4-FFF2-40B4-BE49-F238E27FC236}">
                <a16:creationId xmlns:a16="http://schemas.microsoft.com/office/drawing/2014/main" id="{B7679BF6-4359-423E-ACCB-8B1D75031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63" y="1176937"/>
            <a:ext cx="8134337" cy="61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may be multiple except clauses with different exception types in a single try block. If the type of exception doesn't match any of the except blocks, it will remain unhandled and the program will terminate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always the first match and not the best match.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code following the first match is executed. If no match occurs and there is an default except block (with no exception specified), then that block will be executed.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427052-4B02-4BF6-A4C0-65E855B7FBDE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737C54-F82E-4423-BFF2-ABECBD893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9">
            <a:extLst>
              <a:ext uri="{FF2B5EF4-FFF2-40B4-BE49-F238E27FC236}">
                <a16:creationId xmlns:a16="http://schemas.microsoft.com/office/drawing/2014/main" id="{7AE2A04B-780C-474F-858D-F37DBC433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Multiple except clause – example </a:t>
            </a:r>
          </a:p>
        </p:txBody>
      </p:sp>
      <p:sp>
        <p:nvSpPr>
          <p:cNvPr id="15365" name="Rectangle 1">
            <a:extLst>
              <a:ext uri="{FF2B5EF4-FFF2-40B4-BE49-F238E27FC236}">
                <a16:creationId xmlns:a16="http://schemas.microsoft.com/office/drawing/2014/main" id="{0B39CD36-86C5-4320-9EFC-9ABE9374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F9F0F0CF-ACCF-41EE-98EF-D71555D90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40" y="1523611"/>
            <a:ext cx="6312694" cy="3333719"/>
          </a:xfrm>
          <a:prstGeom prst="rect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		try:</a:t>
            </a:r>
          </a:p>
          <a:p>
            <a:pPr lvl="2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    a=5</a:t>
            </a:r>
          </a:p>
          <a:p>
            <a:pPr lvl="2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    b=0</a:t>
            </a:r>
          </a:p>
          <a:p>
            <a:pPr lvl="2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    print (a/b)</a:t>
            </a:r>
          </a:p>
          <a:p>
            <a:pPr lvl="2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except </a:t>
            </a:r>
            <a:r>
              <a:rPr lang="en-IN" sz="23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TypeError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    print('Unsupported operation')</a:t>
            </a:r>
          </a:p>
          <a:p>
            <a:pPr lvl="2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except </a:t>
            </a:r>
            <a:r>
              <a:rPr lang="en-IN" sz="23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ZeroDivisionError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    print ('Division by zero not allowed')</a:t>
            </a:r>
          </a:p>
          <a:p>
            <a:pPr lvl="2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print ('Out of try except blocks')</a:t>
            </a:r>
          </a:p>
          <a:p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ounded Rectangle 11">
            <a:extLst>
              <a:ext uri="{FF2B5EF4-FFF2-40B4-BE49-F238E27FC236}">
                <a16:creationId xmlns:a16="http://schemas.microsoft.com/office/drawing/2014/main" id="{0E345565-BD9E-4E18-B567-81189E4BB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194" y="5499932"/>
            <a:ext cx="4648200" cy="120566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Division by zero not allowed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 of try except blocks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258EC2F-EB0C-4BC5-9581-A410A5752884}"/>
              </a:ext>
            </a:extLst>
          </p:cNvPr>
          <p:cNvSpPr/>
          <p:nvPr/>
        </p:nvSpPr>
        <p:spPr bwMode="auto">
          <a:xfrm>
            <a:off x="2814861" y="4857330"/>
            <a:ext cx="484632" cy="642602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Noto Sans CJK SC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63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427052-4B02-4BF6-A4C0-65E855B7FBDE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3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737C54-F82E-4423-BFF2-ABECBD893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9">
            <a:extLst>
              <a:ext uri="{FF2B5EF4-FFF2-40B4-BE49-F238E27FC236}">
                <a16:creationId xmlns:a16="http://schemas.microsoft.com/office/drawing/2014/main" id="{7AE2A04B-780C-474F-858D-F37DBC433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else keyword in try – except block</a:t>
            </a:r>
          </a:p>
        </p:txBody>
      </p:sp>
      <p:sp>
        <p:nvSpPr>
          <p:cNvPr id="15365" name="Rectangle 1">
            <a:extLst>
              <a:ext uri="{FF2B5EF4-FFF2-40B4-BE49-F238E27FC236}">
                <a16:creationId xmlns:a16="http://schemas.microsoft.com/office/drawing/2014/main" id="{0B39CD36-86C5-4320-9EFC-9ABE9374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15366" name="TextBox 13">
            <a:extLst>
              <a:ext uri="{FF2B5EF4-FFF2-40B4-BE49-F238E27FC236}">
                <a16:creationId xmlns:a16="http://schemas.microsoft.com/office/drawing/2014/main" id="{B7679BF6-4359-423E-ACCB-8B1D75031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63" y="1335088"/>
            <a:ext cx="8134337" cy="22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use the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keyword to define a block of code to be executed if no errors were raised.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F5BD24-F1B4-45DC-91E5-04ADA52BE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96" y="3253801"/>
            <a:ext cx="4419600" cy="2531289"/>
          </a:xfrm>
          <a:prstGeom prst="rect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try: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print("Hello")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except: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print("Something went wrong")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else: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print("Nothing went wrong")</a:t>
            </a:r>
          </a:p>
          <a:p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D4B8C6BB-79BE-4DC0-BD5A-C688329CC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594" y="3686047"/>
            <a:ext cx="2895273" cy="13431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 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Nothing went wrong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FE4BBFA-7CFB-439A-A1B4-407F106DE508}"/>
              </a:ext>
            </a:extLst>
          </p:cNvPr>
          <p:cNvSpPr/>
          <p:nvPr/>
        </p:nvSpPr>
        <p:spPr bwMode="auto">
          <a:xfrm>
            <a:off x="4700796" y="4258950"/>
            <a:ext cx="978408" cy="4846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Noto Sans CJK SC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7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208DE1-9B4F-4E1A-9F93-51C235B5A9B3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1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533CF03-368C-43FB-8762-EEA39406A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9">
            <a:extLst>
              <a:ext uri="{FF2B5EF4-FFF2-40B4-BE49-F238E27FC236}">
                <a16:creationId xmlns:a16="http://schemas.microsoft.com/office/drawing/2014/main" id="{EDC39DC4-E4BF-4C82-8C9E-0FCC6892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Raising exception</a:t>
            </a:r>
          </a:p>
        </p:txBody>
      </p:sp>
      <p:sp>
        <p:nvSpPr>
          <p:cNvPr id="17413" name="Rectangle 1">
            <a:extLst>
              <a:ext uri="{FF2B5EF4-FFF2-40B4-BE49-F238E27FC236}">
                <a16:creationId xmlns:a16="http://schemas.microsoft.com/office/drawing/2014/main" id="{E8B32D98-38CF-41D0-910A-2CD1E71B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17414" name="TextBox 13">
            <a:extLst>
              <a:ext uri="{FF2B5EF4-FFF2-40B4-BE49-F238E27FC236}">
                <a16:creationId xmlns:a16="http://schemas.microsoft.com/office/drawing/2014/main" id="{E3040E3E-56C8-4B43-96A8-28E62AD51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4" y="1371600"/>
            <a:ext cx="8216106" cy="502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also provides the </a:t>
            </a: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raise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keyword to be used in the context of exception handling. It causes an exception to be generated explicitly.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errors are raised implicitly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However, a built-in or custom exception can be forced during execution.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causes creation of an exception object with the message.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5FF045DE-7239-4B4D-BEA1-6C5E9EFD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74" y="4208905"/>
            <a:ext cx="5791200" cy="1333057"/>
          </a:xfrm>
          <a:prstGeom prst="rect">
            <a:avLst/>
          </a:prstGeom>
          <a:solidFill>
            <a:schemeClr val="accent6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just"/>
            <a:r>
              <a:rPr lang="pt-BR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algn="just"/>
            <a:endParaRPr lang="pt-BR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raise Exception1name(&lt;message&gt;)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208DE1-9B4F-4E1A-9F93-51C235B5A9B3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1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533CF03-368C-43FB-8762-EEA39406A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9">
            <a:extLst>
              <a:ext uri="{FF2B5EF4-FFF2-40B4-BE49-F238E27FC236}">
                <a16:creationId xmlns:a16="http://schemas.microsoft.com/office/drawing/2014/main" id="{EDC39DC4-E4BF-4C82-8C9E-0FCC6892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Raising exception – example 1</a:t>
            </a:r>
          </a:p>
        </p:txBody>
      </p:sp>
      <p:sp>
        <p:nvSpPr>
          <p:cNvPr id="17413" name="Rectangle 1">
            <a:extLst>
              <a:ext uri="{FF2B5EF4-FFF2-40B4-BE49-F238E27FC236}">
                <a16:creationId xmlns:a16="http://schemas.microsoft.com/office/drawing/2014/main" id="{E8B32D98-38CF-41D0-910A-2CD1E71B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 dirty="0">
              <a:ea typeface="Times New Roman" panose="02020603050405020304" pitchFamily="18" charset="0"/>
            </a:endParaRPr>
          </a:p>
          <a:p>
            <a:r>
              <a:rPr lang="en-US" alt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</a:t>
            </a:r>
            <a:r>
              <a:rPr lang="en-US" alt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AttributeError</a:t>
            </a:r>
            <a:r>
              <a:rPr lang="en-US" alt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endParaRPr lang="en-US" altLang="en-US" dirty="0"/>
          </a:p>
        </p:txBody>
      </p:sp>
      <p:sp>
        <p:nvSpPr>
          <p:cNvPr id="17414" name="TextBox 13">
            <a:extLst>
              <a:ext uri="{FF2B5EF4-FFF2-40B4-BE49-F238E27FC236}">
                <a16:creationId xmlns:a16="http://schemas.microsoft.com/office/drawing/2014/main" id="{E3040E3E-56C8-4B43-96A8-28E62AD51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4" y="1371600"/>
            <a:ext cx="8534400" cy="28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raising of exception causes the program to abort if not in a try block or transfer the control to the end of try block to match the except blocks.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F88A29-8341-4EEA-B6B6-7AF357CF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96" y="3253801"/>
            <a:ext cx="4419600" cy="3070799"/>
          </a:xfrm>
          <a:prstGeom prst="rect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def  Foo(number):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raise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ZeroDivisionError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try: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Foo(0)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except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ArithmeticError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print("An error occurred")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print("terminate")</a:t>
            </a:r>
          </a:p>
          <a:p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7782EBBE-5EEE-4AA3-A896-88AAB199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794" y="3686047"/>
            <a:ext cx="2514600" cy="13431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error occurred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terminate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7A1399-2FB1-4C11-9FF1-74499278CEA7}"/>
              </a:ext>
            </a:extLst>
          </p:cNvPr>
          <p:cNvSpPr/>
          <p:nvPr/>
        </p:nvSpPr>
        <p:spPr bwMode="auto">
          <a:xfrm>
            <a:off x="4700796" y="4258950"/>
            <a:ext cx="978408" cy="4846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Noto Sans CJK SC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20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39C6BF8A-4CC0-430E-9ECB-997EA4FF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454150"/>
            <a:ext cx="74977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IN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F663EC-03DD-4F9D-B33B-C52133C57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2889250"/>
            <a:ext cx="7497762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eaLnBrk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altLang="en-US" sz="36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DejaVu Sans" charset="0"/>
                <a:cs typeface="DejaVu Sans" charset="0"/>
              </a:rPr>
              <a:t>Exceptions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3DE5BB7C-5E09-463D-9F9C-6F522B75B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489575"/>
            <a:ext cx="749776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IN" alt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Chitra G M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1436D7C1-B667-4184-BA45-AD7B218D9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5888038"/>
            <a:ext cx="7497762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IN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Department of Computer Science and Engineering</a:t>
            </a:r>
          </a:p>
        </p:txBody>
      </p:sp>
      <p:sp>
        <p:nvSpPr>
          <p:cNvPr id="4102" name="Rectangle 5">
            <a:extLst>
              <a:ext uri="{FF2B5EF4-FFF2-40B4-BE49-F238E27FC236}">
                <a16:creationId xmlns:a16="http://schemas.microsoft.com/office/drawing/2014/main" id="{EADA56BB-5BC3-42DD-B70E-E68F2D1E098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4706" y="6011069"/>
            <a:ext cx="42863" cy="1063625"/>
          </a:xfrm>
          <a:prstGeom prst="rect">
            <a:avLst/>
          </a:prstGeom>
          <a:solidFill>
            <a:srgbClr val="F4B1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4103" name="Rectangle 6">
            <a:extLst>
              <a:ext uri="{FF2B5EF4-FFF2-40B4-BE49-F238E27FC236}">
                <a16:creationId xmlns:a16="http://schemas.microsoft.com/office/drawing/2014/main" id="{42DB6EA0-AE52-44FF-89E6-271F7DABB87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7188" y="5437188"/>
            <a:ext cx="42862" cy="1063625"/>
          </a:xfrm>
          <a:prstGeom prst="rect">
            <a:avLst/>
          </a:prstGeom>
          <a:solidFill>
            <a:srgbClr val="F4B1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4104" name="Line 7">
            <a:extLst>
              <a:ext uri="{FF2B5EF4-FFF2-40B4-BE49-F238E27FC236}">
                <a16:creationId xmlns:a16="http://schemas.microsoft.com/office/drawing/2014/main" id="{A7FA5CE7-5D3A-4D02-8847-C9DF23F55F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2362200"/>
            <a:ext cx="7925594" cy="1585"/>
          </a:xfrm>
          <a:prstGeom prst="line">
            <a:avLst/>
          </a:prstGeom>
          <a:noFill/>
          <a:ln w="38160">
            <a:solidFill>
              <a:srgbClr val="DFA2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pic>
        <p:nvPicPr>
          <p:cNvPr id="4105" name="Picture 8">
            <a:extLst>
              <a:ext uri="{FF2B5EF4-FFF2-40B4-BE49-F238E27FC236}">
                <a16:creationId xmlns:a16="http://schemas.microsoft.com/office/drawing/2014/main" id="{CFD7CA34-6534-477D-877F-20BBF8BB8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208DE1-9B4F-4E1A-9F93-51C235B5A9B3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1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533CF03-368C-43FB-8762-EEA39406A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9">
            <a:extLst>
              <a:ext uri="{FF2B5EF4-FFF2-40B4-BE49-F238E27FC236}">
                <a16:creationId xmlns:a16="http://schemas.microsoft.com/office/drawing/2014/main" id="{EDC39DC4-E4BF-4C82-8C9E-0FCC6892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Raising exception – example 2</a:t>
            </a:r>
          </a:p>
        </p:txBody>
      </p:sp>
      <p:sp>
        <p:nvSpPr>
          <p:cNvPr id="17413" name="Rectangle 1">
            <a:extLst>
              <a:ext uri="{FF2B5EF4-FFF2-40B4-BE49-F238E27FC236}">
                <a16:creationId xmlns:a16="http://schemas.microsoft.com/office/drawing/2014/main" id="{E8B32D98-38CF-41D0-910A-2CD1E71B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 dirty="0">
              <a:ea typeface="Times New Roman" panose="02020603050405020304" pitchFamily="18" charset="0"/>
            </a:endParaRPr>
          </a:p>
          <a:p>
            <a:r>
              <a:rPr lang="en-US" alt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</a:t>
            </a:r>
            <a:r>
              <a:rPr lang="en-US" alt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AttributeError</a:t>
            </a:r>
            <a:r>
              <a:rPr lang="en-US" alt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F88A29-8341-4EEA-B6B6-7AF357CF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12" y="1425001"/>
            <a:ext cx="7383794" cy="3070799"/>
          </a:xfrm>
          <a:prstGeom prst="rect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just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try:</a:t>
            </a:r>
          </a:p>
          <a:p>
            <a:pPr algn="just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    x=int(input('Enter a number </a:t>
            </a:r>
            <a:r>
              <a:rPr lang="en-IN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upto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 100: '))</a:t>
            </a:r>
          </a:p>
          <a:p>
            <a:pPr algn="just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    if x &gt; 100:</a:t>
            </a:r>
          </a:p>
          <a:p>
            <a:pPr algn="just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IN" sz="2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raise </a:t>
            </a:r>
            <a:r>
              <a:rPr lang="en-IN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ValueError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pPr algn="just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except </a:t>
            </a:r>
            <a:r>
              <a:rPr lang="en-IN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ValueError</a:t>
            </a:r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    print(x, "is out of allowed range")</a:t>
            </a:r>
          </a:p>
          <a:p>
            <a:pPr algn="just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else:</a:t>
            </a:r>
          </a:p>
          <a:p>
            <a:pPr algn="just"/>
            <a:r>
              <a:rPr lang="en-IN" sz="2300" dirty="0">
                <a:latin typeface="Calibri" panose="020F0502020204030204" pitchFamily="34" charset="0"/>
                <a:cs typeface="Calibri" panose="020F0502020204030204" pitchFamily="34" charset="0"/>
              </a:rPr>
              <a:t>    print(x, "is within the allowed range")</a:t>
            </a:r>
          </a:p>
          <a:p>
            <a:endParaRPr lang="en-US" altLang="en-US" sz="23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7782EBBE-5EEE-4AA3-A896-88AAB199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12" y="5262437"/>
            <a:ext cx="4151082" cy="13431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a number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upto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100: 45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45 is within the allowed range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ounded Rectangle 11">
            <a:extLst>
              <a:ext uri="{FF2B5EF4-FFF2-40B4-BE49-F238E27FC236}">
                <a16:creationId xmlns:a16="http://schemas.microsoft.com/office/drawing/2014/main" id="{FB65262B-A84A-460A-B027-1183B13E5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494" y="5255403"/>
            <a:ext cx="4151082" cy="13431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a number </a:t>
            </a:r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upto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100: 120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120 is out of allowed range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7A6168-4CA0-434F-9FD9-B9D55943F27C}"/>
              </a:ext>
            </a:extLst>
          </p:cNvPr>
          <p:cNvCxnSpPr/>
          <p:nvPr/>
        </p:nvCxnSpPr>
        <p:spPr bwMode="auto">
          <a:xfrm flipH="1">
            <a:off x="2896394" y="4495800"/>
            <a:ext cx="685800" cy="75960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9C934D-587B-4A72-BC32-87EB4A419DDF}"/>
              </a:ext>
            </a:extLst>
          </p:cNvPr>
          <p:cNvCxnSpPr/>
          <p:nvPr/>
        </p:nvCxnSpPr>
        <p:spPr bwMode="auto">
          <a:xfrm>
            <a:off x="3963194" y="4495800"/>
            <a:ext cx="1371600" cy="75960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3121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208DE1-9B4F-4E1A-9F93-51C235B5A9B3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1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533CF03-368C-43FB-8762-EEA39406A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9">
            <a:extLst>
              <a:ext uri="{FF2B5EF4-FFF2-40B4-BE49-F238E27FC236}">
                <a16:creationId xmlns:a16="http://schemas.microsoft.com/office/drawing/2014/main" id="{EDC39DC4-E4BF-4C82-8C9E-0FCC6892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Finally keyword in try except block</a:t>
            </a:r>
          </a:p>
        </p:txBody>
      </p:sp>
      <p:sp>
        <p:nvSpPr>
          <p:cNvPr id="17413" name="Rectangle 1">
            <a:extLst>
              <a:ext uri="{FF2B5EF4-FFF2-40B4-BE49-F238E27FC236}">
                <a16:creationId xmlns:a16="http://schemas.microsoft.com/office/drawing/2014/main" id="{E8B32D98-38CF-41D0-910A-2CD1E71B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17414" name="TextBox 13">
            <a:extLst>
              <a:ext uri="{FF2B5EF4-FFF2-40B4-BE49-F238E27FC236}">
                <a16:creationId xmlns:a16="http://schemas.microsoft.com/office/drawing/2014/main" id="{E3040E3E-56C8-4B43-96A8-28E62AD51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0" y="1357094"/>
            <a:ext cx="8301037" cy="502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an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optional block which follows all the except blocks.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 is part of the try statement. This block shall be executed on both normal flow and exceptional flow.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Let us understand the flow of execution.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 flow</a:t>
            </a: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block – finally block if any – code following try block</a:t>
            </a:r>
          </a:p>
          <a:p>
            <a:pPr lvl="2" algn="just"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9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208DE1-9B4F-4E1A-9F93-51C235B5A9B3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1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533CF03-368C-43FB-8762-EEA39406A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9">
            <a:extLst>
              <a:ext uri="{FF2B5EF4-FFF2-40B4-BE49-F238E27FC236}">
                <a16:creationId xmlns:a16="http://schemas.microsoft.com/office/drawing/2014/main" id="{EDC39DC4-E4BF-4C82-8C9E-0FCC6892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Finally keyword in try except block</a:t>
            </a:r>
          </a:p>
        </p:txBody>
      </p:sp>
      <p:sp>
        <p:nvSpPr>
          <p:cNvPr id="17413" name="Rectangle 1">
            <a:extLst>
              <a:ext uri="{FF2B5EF4-FFF2-40B4-BE49-F238E27FC236}">
                <a16:creationId xmlns:a16="http://schemas.microsoft.com/office/drawing/2014/main" id="{E8B32D98-38CF-41D0-910A-2CD1E71B4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17414" name="TextBox 13">
            <a:extLst>
              <a:ext uri="{FF2B5EF4-FFF2-40B4-BE49-F238E27FC236}">
                <a16:creationId xmlns:a16="http://schemas.microsoft.com/office/drawing/2014/main" id="{E3040E3E-56C8-4B43-96A8-28E62AD51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4" y="1169194"/>
            <a:ext cx="8494714" cy="557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ii) Exceptional flow</a:t>
            </a: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block – exit the try block on an exception – find the first matching except block – execute the matched except block – finally block – code following try block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just"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0AADFC4-0903-43A1-AC38-67D8A6877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4" y="3567284"/>
            <a:ext cx="7669213" cy="3038303"/>
          </a:xfrm>
          <a:prstGeom prst="rect">
            <a:avLst/>
          </a:prstGeom>
          <a:solidFill>
            <a:schemeClr val="accent6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just"/>
            <a:r>
              <a:rPr lang="pt-BR" sz="2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algn="just"/>
            <a:endParaRPr lang="pt-BR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try: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#statements in try block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except: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#executed when error in try block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finally:</a:t>
            </a:r>
          </a:p>
          <a:p>
            <a:pPr lvl="1"/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#executed irrespective of exception occurred or not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51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E14A8D-9717-460D-AAC2-F5BA52B64CE9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B52B1E2-506F-4160-867C-2E68AB17D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9">
            <a:extLst>
              <a:ext uri="{FF2B5EF4-FFF2-40B4-BE49-F238E27FC236}">
                <a16:creationId xmlns:a16="http://schemas.microsoft.com/office/drawing/2014/main" id="{E3FD1AD6-9211-43D6-8EED-A41727D23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Finally keyword – example </a:t>
            </a:r>
          </a:p>
        </p:txBody>
      </p:sp>
      <p:sp>
        <p:nvSpPr>
          <p:cNvPr id="18437" name="Rectangle 1">
            <a:extLst>
              <a:ext uri="{FF2B5EF4-FFF2-40B4-BE49-F238E27FC236}">
                <a16:creationId xmlns:a16="http://schemas.microsoft.com/office/drawing/2014/main" id="{B9751B47-A44A-4B88-8EE5-9B381FD8B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18438" name="TextBox 13">
            <a:extLst>
              <a:ext uri="{FF2B5EF4-FFF2-40B4-BE49-F238E27FC236}">
                <a16:creationId xmlns:a16="http://schemas.microsoft.com/office/drawing/2014/main" id="{C893A522-2C08-4B6F-BDF2-376F4070F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371600"/>
            <a:ext cx="632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24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altLang="en-US" sz="2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01850-EAD9-410D-A4DA-E5774E2858E3}"/>
              </a:ext>
            </a:extLst>
          </p:cNvPr>
          <p:cNvSpPr/>
          <p:nvPr/>
        </p:nvSpPr>
        <p:spPr bwMode="auto">
          <a:xfrm>
            <a:off x="198041" y="1786731"/>
            <a:ext cx="4374753" cy="47751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def division(n):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try: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n = 1 / n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except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ZeroDivisionError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print("Division failed")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n = None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else: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print("code is correct")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finally: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print("finally is executed")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return n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print(division(4))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print(division(0))</a:t>
            </a:r>
          </a:p>
          <a:p>
            <a:pPr>
              <a:defRPr/>
            </a:pP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Noto Sans CJK SC Regular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IN" sz="2400" dirty="0">
                <a:solidFill>
                  <a:srgbClr val="FFFF00"/>
                </a:solidFill>
                <a:latin typeface="Calibri" panose="020F0502020204030204" pitchFamily="34" charset="0"/>
                <a:ea typeface="Noto Sans CJK SC Regular" charset="0"/>
                <a:cs typeface="Calibri" panose="020F0502020204030204" pitchFamily="34" charset="0"/>
              </a:rPr>
              <a:t> </a:t>
            </a: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Noto Sans CJK SC Regular" charset="0"/>
              <a:cs typeface="Calibri" panose="020F0502020204030204" pitchFamily="34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Noto Sans CJK SC Regular" charset="0"/>
              <a:cs typeface="Calibri" panose="020F0502020204030204" pitchFamily="34" charset="0"/>
            </a:endParaRPr>
          </a:p>
        </p:txBody>
      </p:sp>
      <p:sp>
        <p:nvSpPr>
          <p:cNvPr id="18440" name="Right Arrow 11">
            <a:extLst>
              <a:ext uri="{FF2B5EF4-FFF2-40B4-BE49-F238E27FC236}">
                <a16:creationId xmlns:a16="http://schemas.microsoft.com/office/drawing/2014/main" id="{ED0A0D0E-1F24-4BAB-BA3C-A136ADE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794" y="32385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41" name="Rounded Rectangle 12">
            <a:extLst>
              <a:ext uri="{FF2B5EF4-FFF2-40B4-BE49-F238E27FC236}">
                <a16:creationId xmlns:a16="http://schemas.microsoft.com/office/drawing/2014/main" id="{60F75455-5777-4037-AF64-4F8D08976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785" y="2498726"/>
            <a:ext cx="3275806" cy="199469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Output: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is correct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finally is executed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0.25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Division failed</a:t>
            </a:r>
          </a:p>
          <a:p>
            <a:br>
              <a:rPr lang="en-IN" altLang="en-US" sz="2400" dirty="0"/>
            </a:br>
            <a:endParaRPr lang="en-IN" altLang="en-US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C5C2DA-0357-43A8-94BF-92D688C213F4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6F35B43-C689-40F8-8F4D-18C8D5D3C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9">
            <a:extLst>
              <a:ext uri="{FF2B5EF4-FFF2-40B4-BE49-F238E27FC236}">
                <a16:creationId xmlns:a16="http://schemas.microsoft.com/office/drawing/2014/main" id="{E946DD51-969F-47CF-B968-BECD0485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89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User defined Exceptions </a:t>
            </a:r>
          </a:p>
        </p:txBody>
      </p:sp>
      <p:sp>
        <p:nvSpPr>
          <p:cNvPr id="19461" name="Rectangle 1">
            <a:extLst>
              <a:ext uri="{FF2B5EF4-FFF2-40B4-BE49-F238E27FC236}">
                <a16:creationId xmlns:a16="http://schemas.microsoft.com/office/drawing/2014/main" id="{AA0ABFAC-B228-45C8-827E-48F6D15F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19462" name="TextBox 13">
            <a:extLst>
              <a:ext uri="{FF2B5EF4-FFF2-40B4-BE49-F238E27FC236}">
                <a16:creationId xmlns:a16="http://schemas.microsoft.com/office/drawing/2014/main" id="{99ADB1AD-9B29-4421-B19D-599B3F200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371600"/>
            <a:ext cx="632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24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altLang="en-US" sz="2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5A341F-2006-424F-A30A-F1A345E274EB}"/>
              </a:ext>
            </a:extLst>
          </p:cNvPr>
          <p:cNvSpPr txBox="1"/>
          <p:nvPr/>
        </p:nvSpPr>
        <p:spPr>
          <a:xfrm>
            <a:off x="378619" y="1749469"/>
            <a:ext cx="8382000" cy="5021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Python, users can define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exceptions by creating a new class. </a:t>
            </a:r>
          </a:p>
          <a:p>
            <a:pPr algn="just"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exception class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to be derived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either directly or indirectly, from the built-in Exception class. </a:t>
            </a:r>
          </a:p>
          <a:p>
            <a:pPr algn="just"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of the built-in exceptions are also derived from this class.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Noto Sans CJK SC Regular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C5C2DA-0357-43A8-94BF-92D688C213F4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6F35B43-C689-40F8-8F4D-18C8D5D3C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9">
            <a:extLst>
              <a:ext uri="{FF2B5EF4-FFF2-40B4-BE49-F238E27FC236}">
                <a16:creationId xmlns:a16="http://schemas.microsoft.com/office/drawing/2014/main" id="{E946DD51-969F-47CF-B968-BECD0485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89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User defined Exceptions  – example  </a:t>
            </a:r>
          </a:p>
        </p:txBody>
      </p:sp>
      <p:sp>
        <p:nvSpPr>
          <p:cNvPr id="19461" name="Rectangle 1">
            <a:extLst>
              <a:ext uri="{FF2B5EF4-FFF2-40B4-BE49-F238E27FC236}">
                <a16:creationId xmlns:a16="http://schemas.microsoft.com/office/drawing/2014/main" id="{AA0ABFAC-B228-45C8-827E-48F6D15F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19462" name="TextBox 13">
            <a:extLst>
              <a:ext uri="{FF2B5EF4-FFF2-40B4-BE49-F238E27FC236}">
                <a16:creationId xmlns:a16="http://schemas.microsoft.com/office/drawing/2014/main" id="{99ADB1AD-9B29-4421-B19D-599B3F200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371600"/>
            <a:ext cx="632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24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altLang="en-US" sz="2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9B847F-0C26-456D-9E63-6D498EEFF026}"/>
              </a:ext>
            </a:extLst>
          </p:cNvPr>
          <p:cNvSpPr/>
          <p:nvPr/>
        </p:nvSpPr>
        <p:spPr bwMode="auto">
          <a:xfrm>
            <a:off x="361330" y="1393316"/>
            <a:ext cx="4592464" cy="53884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MyException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(Exception):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def __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__(self, str):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self.str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= str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def __str__(self):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	return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self.str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 = int(input("enter a number:"))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try: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	if not 1 &lt;= n &lt;= 100 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	raise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MyException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("number 						not in range")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	print("number is fine : ", n)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except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MyException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as e: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	print(e)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	print("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thats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all")</a:t>
            </a:r>
          </a:p>
          <a:p>
            <a:endParaRPr lang="en-US" sz="2400" dirty="0">
              <a:latin typeface="Calibri" panose="020F0502020204030204" pitchFamily="34" charset="0"/>
              <a:ea typeface="Noto Sans CJK SC Regular" charset="0"/>
              <a:cs typeface="Calibri" panose="020F0502020204030204" pitchFamily="34" charset="0"/>
            </a:endParaRPr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4778CDBB-6ADE-4471-9EDA-6AA2B53B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394" y="1777518"/>
            <a:ext cx="3297474" cy="194284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Output: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1&lt;=n&lt;=100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a number:5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is fine :  5</a:t>
            </a:r>
          </a:p>
          <a:p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thats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8C61523D-6695-41A4-9C27-18476518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394" y="4126280"/>
            <a:ext cx="3297474" cy="158872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Output: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n&gt;=100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 a number:105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not in range</a:t>
            </a:r>
          </a:p>
          <a:p>
            <a:r>
              <a:rPr lang="en-IN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thats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1D30B4-B4C6-4C85-927A-5836F34313E1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4953794" y="2663343"/>
            <a:ext cx="609600" cy="8559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AE340D-EA5F-4A6C-9DD8-8F54D0FF5F9D}"/>
              </a:ext>
            </a:extLst>
          </p:cNvPr>
          <p:cNvCxnSpPr>
            <a:cxnSpLocks/>
          </p:cNvCxnSpPr>
          <p:nvPr/>
        </p:nvCxnSpPr>
        <p:spPr bwMode="auto">
          <a:xfrm>
            <a:off x="4953794" y="2740620"/>
            <a:ext cx="609600" cy="158872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836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C5C2DA-0357-43A8-94BF-92D688C213F4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6F35B43-C689-40F8-8F4D-18C8D5D3C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9">
            <a:extLst>
              <a:ext uri="{FF2B5EF4-FFF2-40B4-BE49-F238E27FC236}">
                <a16:creationId xmlns:a16="http://schemas.microsoft.com/office/drawing/2014/main" id="{E946DD51-969F-47CF-B968-BECD0485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89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Exception propagation </a:t>
            </a:r>
          </a:p>
        </p:txBody>
      </p:sp>
      <p:sp>
        <p:nvSpPr>
          <p:cNvPr id="19461" name="Rectangle 1">
            <a:extLst>
              <a:ext uri="{FF2B5EF4-FFF2-40B4-BE49-F238E27FC236}">
                <a16:creationId xmlns:a16="http://schemas.microsoft.com/office/drawing/2014/main" id="{AA0ABFAC-B228-45C8-827E-48F6D15F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19462" name="TextBox 13">
            <a:extLst>
              <a:ext uri="{FF2B5EF4-FFF2-40B4-BE49-F238E27FC236}">
                <a16:creationId xmlns:a16="http://schemas.microsoft.com/office/drawing/2014/main" id="{99ADB1AD-9B29-4421-B19D-599B3F200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371600"/>
            <a:ext cx="632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24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altLang="en-US" sz="2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5A341F-2006-424F-A30A-F1A345E274EB}"/>
              </a:ext>
            </a:extLst>
          </p:cNvPr>
          <p:cNvSpPr txBox="1"/>
          <p:nvPr/>
        </p:nvSpPr>
        <p:spPr>
          <a:xfrm>
            <a:off x="152400" y="1309713"/>
            <a:ext cx="8382000" cy="66830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say that a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block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scope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Any exception raised in the block or any function called from there are considered part of the try block.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exception raised within these functions called from there will cause the control to be propagated backwards to the except blocks of this try block.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an exception is raised inside a function, it can be handled in two ways</a:t>
            </a:r>
          </a:p>
          <a:p>
            <a:pPr marL="12001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Inside the function</a:t>
            </a:r>
          </a:p>
          <a:p>
            <a:pPr marL="12001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Outside the function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Noto Sans CJK SC Regula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08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C5C2DA-0357-43A8-94BF-92D688C213F4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6F35B43-C689-40F8-8F4D-18C8D5D3C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9">
            <a:extLst>
              <a:ext uri="{FF2B5EF4-FFF2-40B4-BE49-F238E27FC236}">
                <a16:creationId xmlns:a16="http://schemas.microsoft.com/office/drawing/2014/main" id="{E946DD51-969F-47CF-B968-BECD0485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89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Exception propagation – example 1 </a:t>
            </a:r>
          </a:p>
        </p:txBody>
      </p:sp>
      <p:sp>
        <p:nvSpPr>
          <p:cNvPr id="19461" name="Rectangle 1">
            <a:extLst>
              <a:ext uri="{FF2B5EF4-FFF2-40B4-BE49-F238E27FC236}">
                <a16:creationId xmlns:a16="http://schemas.microsoft.com/office/drawing/2014/main" id="{AA0ABFAC-B228-45C8-827E-48F6D15F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19462" name="TextBox 13">
            <a:extLst>
              <a:ext uri="{FF2B5EF4-FFF2-40B4-BE49-F238E27FC236}">
                <a16:creationId xmlns:a16="http://schemas.microsoft.com/office/drawing/2014/main" id="{99ADB1AD-9B29-4421-B19D-599B3F200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1371600"/>
            <a:ext cx="6324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24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endParaRPr lang="en-US" altLang="en-US" sz="240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9B847F-0C26-456D-9E63-6D498EEFF026}"/>
              </a:ext>
            </a:extLst>
          </p:cNvPr>
          <p:cNvSpPr/>
          <p:nvPr/>
        </p:nvSpPr>
        <p:spPr bwMode="auto">
          <a:xfrm>
            <a:off x="361330" y="1548667"/>
            <a:ext cx="4346971" cy="39932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mathOp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(n):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try: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return 1 / n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except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ArithmeticError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print("Division not possible")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return None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mathOp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(0)</a:t>
            </a:r>
          </a:p>
          <a:p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mathOp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(10)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print("successfully completed")</a:t>
            </a:r>
          </a:p>
          <a:p>
            <a:endParaRPr lang="en-US" sz="2400" dirty="0">
              <a:latin typeface="Calibri" panose="020F0502020204030204" pitchFamily="34" charset="0"/>
              <a:ea typeface="Noto Sans CJK SC Regular" charset="0"/>
              <a:cs typeface="Calibri" panose="020F0502020204030204" pitchFamily="34" charset="0"/>
            </a:endParaRPr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4778CDBB-6ADE-4471-9EDA-6AA2B53B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394" y="1777519"/>
            <a:ext cx="3297474" cy="132242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Output: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n=0</a:t>
            </a:r>
            <a:endParaRPr lang="en-IN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Division not possible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successfully completed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8C61523D-6695-41A4-9C27-18476518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394" y="3657600"/>
            <a:ext cx="3297474" cy="100403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Output: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n=10</a:t>
            </a:r>
            <a:endParaRPr lang="en-IN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successfully completed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1D30B4-B4C6-4C85-927A-5836F34313E1}"/>
              </a:ext>
            </a:extLst>
          </p:cNvPr>
          <p:cNvCxnSpPr>
            <a:endCxn id="5" idx="1"/>
          </p:cNvCxnSpPr>
          <p:nvPr/>
        </p:nvCxnSpPr>
        <p:spPr bwMode="auto">
          <a:xfrm flipV="1">
            <a:off x="4708301" y="2438733"/>
            <a:ext cx="855093" cy="30446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AE340D-EA5F-4A6C-9DD8-8F54D0FF5F9D}"/>
              </a:ext>
            </a:extLst>
          </p:cNvPr>
          <p:cNvCxnSpPr/>
          <p:nvPr/>
        </p:nvCxnSpPr>
        <p:spPr bwMode="auto">
          <a:xfrm>
            <a:off x="4708301" y="2743200"/>
            <a:ext cx="855093" cy="97716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11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C5C2DA-0357-43A8-94BF-92D688C213F4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6F35B43-C689-40F8-8F4D-18C8D5D3C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9">
            <a:extLst>
              <a:ext uri="{FF2B5EF4-FFF2-40B4-BE49-F238E27FC236}">
                <a16:creationId xmlns:a16="http://schemas.microsoft.com/office/drawing/2014/main" id="{E946DD51-969F-47CF-B968-BECD0485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89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Exception propagation – example 2 </a:t>
            </a:r>
          </a:p>
        </p:txBody>
      </p:sp>
      <p:sp>
        <p:nvSpPr>
          <p:cNvPr id="19461" name="Rectangle 1">
            <a:extLst>
              <a:ext uri="{FF2B5EF4-FFF2-40B4-BE49-F238E27FC236}">
                <a16:creationId xmlns:a16="http://schemas.microsoft.com/office/drawing/2014/main" id="{AA0ABFAC-B228-45C8-827E-48F6D15FB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private attribute</a:t>
            </a:r>
            <a:endParaRPr lang="en-US" altLang="en-US" sz="1100">
              <a:ea typeface="Times New Roman" panose="02020603050405020304" pitchFamily="18" charset="0"/>
            </a:endParaRPr>
          </a:p>
          <a:p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double underscore __  is prefixed to a variable  to make it private. It gives a strong suggestion not to touch it from outside the class. Any attempt to do so will result in an AttributeError: </a:t>
            </a:r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9B847F-0C26-456D-9E63-6D498EEFF026}"/>
              </a:ext>
            </a:extLst>
          </p:cNvPr>
          <p:cNvSpPr/>
          <p:nvPr/>
        </p:nvSpPr>
        <p:spPr bwMode="auto">
          <a:xfrm>
            <a:off x="316032" y="1777519"/>
            <a:ext cx="4346971" cy="31074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mathOp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(x):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return 1 / x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try: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mathOp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(0)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except </a:t>
            </a:r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ArithmeticError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   print("An exception is raised")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print("Exception Programming")</a:t>
            </a:r>
          </a:p>
          <a:p>
            <a:endParaRPr lang="en-US" sz="2400" dirty="0">
              <a:latin typeface="Calibri" panose="020F0502020204030204" pitchFamily="34" charset="0"/>
              <a:ea typeface="Noto Sans CJK SC Regular" charset="0"/>
              <a:cs typeface="Calibri" panose="020F0502020204030204" pitchFamily="34" charset="0"/>
            </a:endParaRPr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4778CDBB-6ADE-4471-9EDA-6AA2B53B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394" y="1777519"/>
            <a:ext cx="3297474" cy="132242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Output: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n=0</a:t>
            </a:r>
            <a:endParaRPr lang="en-IN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exception is raised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 Programming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8C61523D-6695-41A4-9C27-18476518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394" y="3657600"/>
            <a:ext cx="3297474" cy="100403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Output: </a:t>
            </a: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n=10</a:t>
            </a:r>
            <a:endParaRPr lang="en-IN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 Programming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1D30B4-B4C6-4C85-927A-5836F34313E1}"/>
              </a:ext>
            </a:extLst>
          </p:cNvPr>
          <p:cNvCxnSpPr>
            <a:endCxn id="5" idx="1"/>
          </p:cNvCxnSpPr>
          <p:nvPr/>
        </p:nvCxnSpPr>
        <p:spPr bwMode="auto">
          <a:xfrm flipV="1">
            <a:off x="4708301" y="2438733"/>
            <a:ext cx="855093" cy="30446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AE340D-EA5F-4A6C-9DD8-8F54D0FF5F9D}"/>
              </a:ext>
            </a:extLst>
          </p:cNvPr>
          <p:cNvCxnSpPr/>
          <p:nvPr/>
        </p:nvCxnSpPr>
        <p:spPr bwMode="auto">
          <a:xfrm>
            <a:off x="4708301" y="2743200"/>
            <a:ext cx="855093" cy="97716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93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1">
            <a:extLst>
              <a:ext uri="{FF2B5EF4-FFF2-40B4-BE49-F238E27FC236}">
                <a16:creationId xmlns:a16="http://schemas.microsoft.com/office/drawing/2014/main" id="{101EE5AF-8CDA-41B5-A5D1-C9EF2BA34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2887663"/>
            <a:ext cx="4581525" cy="1587"/>
          </a:xfrm>
          <a:prstGeom prst="line">
            <a:avLst/>
          </a:prstGeom>
          <a:noFill/>
          <a:ln w="38160">
            <a:solidFill>
              <a:srgbClr val="C55A1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45B72F1-62C9-4B07-85DE-D90074550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4229100"/>
            <a:ext cx="642778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br>
              <a:rPr lang="en-US" altLang="en-US" dirty="0">
                <a:solidFill>
                  <a:schemeClr val="tx1"/>
                </a:solidFill>
              </a:rPr>
            </a:br>
            <a:endParaRPr lang="en-IN" altLang="en-US" b="1" dirty="0">
              <a:solidFill>
                <a:schemeClr val="tx1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BFAA934-E1B6-4E84-9C5A-3E7A750F8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5029200"/>
            <a:ext cx="74977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Contact Email ID’s:</a:t>
            </a:r>
          </a:p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chitragm@pes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.edu</a:t>
            </a:r>
            <a:b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IN" altLang="en-US" sz="2400" dirty="0">
              <a:solidFill>
                <a:schemeClr val="tx1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4935315D-71EA-401C-9645-C26EAADD0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188" y="360363"/>
            <a:ext cx="42862" cy="1063625"/>
          </a:xfrm>
          <a:prstGeom prst="rect">
            <a:avLst/>
          </a:prstGeom>
          <a:solidFill>
            <a:srgbClr val="C55A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3D920817-8FB8-4AE8-8077-4D23E9AB43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275219" y="-161131"/>
            <a:ext cx="42863" cy="1063625"/>
          </a:xfrm>
          <a:prstGeom prst="rect">
            <a:avLst/>
          </a:prstGeom>
          <a:solidFill>
            <a:srgbClr val="C55A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5" name="Rectangle 6">
            <a:extLst>
              <a:ext uri="{FF2B5EF4-FFF2-40B4-BE49-F238E27FC236}">
                <a16:creationId xmlns:a16="http://schemas.microsoft.com/office/drawing/2014/main" id="{5AAC2E5F-CF53-4EFA-AC8C-E1AA81F972E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24706" y="6011069"/>
            <a:ext cx="42863" cy="1063625"/>
          </a:xfrm>
          <a:prstGeom prst="rect">
            <a:avLst/>
          </a:prstGeom>
          <a:solidFill>
            <a:srgbClr val="C55A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6" name="Rectangle 7">
            <a:extLst>
              <a:ext uri="{FF2B5EF4-FFF2-40B4-BE49-F238E27FC236}">
                <a16:creationId xmlns:a16="http://schemas.microsoft.com/office/drawing/2014/main" id="{E9006B39-8B51-4407-8734-BE73101A52C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7188" y="5472113"/>
            <a:ext cx="42862" cy="1063625"/>
          </a:xfrm>
          <a:prstGeom prst="rect">
            <a:avLst/>
          </a:prstGeom>
          <a:solidFill>
            <a:srgbClr val="C55A1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22537" name="Picture 8">
            <a:extLst>
              <a:ext uri="{FF2B5EF4-FFF2-40B4-BE49-F238E27FC236}">
                <a16:creationId xmlns:a16="http://schemas.microsoft.com/office/drawing/2014/main" id="{833CF076-90E6-40F4-8766-F4A850195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606550"/>
            <a:ext cx="236855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2538" name="Rectangle 9">
            <a:extLst>
              <a:ext uri="{FF2B5EF4-FFF2-40B4-BE49-F238E27FC236}">
                <a16:creationId xmlns:a16="http://schemas.microsoft.com/office/drawing/2014/main" id="{B9B8E515-B1E8-4EAE-B5DA-9A897236F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2049463"/>
            <a:ext cx="46037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IN" altLang="en-US" sz="3600" b="1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THANK YOU</a:t>
            </a:r>
          </a:p>
        </p:txBody>
      </p:sp>
      <p:sp>
        <p:nvSpPr>
          <p:cNvPr id="22539" name="Rectangle 10">
            <a:extLst>
              <a:ext uri="{FF2B5EF4-FFF2-40B4-BE49-F238E27FC236}">
                <a16:creationId xmlns:a16="http://schemas.microsoft.com/office/drawing/2014/main" id="{B3C727FA-9DDE-48C6-9D29-4552348F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3128963"/>
            <a:ext cx="376713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r>
              <a:rPr lang="en-US" altLang="en-US" sz="2400" b="1">
                <a:solidFill>
                  <a:schemeClr val="tx1"/>
                </a:solidFill>
                <a:latin typeface="Calibri" panose="020F0502020204030204" pitchFamily="34" charset="0"/>
              </a:rPr>
              <a:t>Team Python*</a:t>
            </a:r>
            <a:endParaRPr lang="en-US" altLang="en-US" sz="240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br>
              <a:rPr lang="en-US" altLang="en-US" sz="2400"/>
            </a:br>
            <a:endParaRPr lang="en-IN" altLang="en-US" sz="2400" b="1">
              <a:solidFill>
                <a:srgbClr val="000000"/>
              </a:solidFill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22540" name="Rectangle 11">
            <a:extLst>
              <a:ext uri="{FF2B5EF4-FFF2-40B4-BE49-F238E27FC236}">
                <a16:creationId xmlns:a16="http://schemas.microsoft.com/office/drawing/2014/main" id="{225A89D2-C86F-4A9A-BFB1-6DBD2F2AD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3525838"/>
            <a:ext cx="749776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IN" altLang="en-US" sz="2400">
                <a:solidFill>
                  <a:srgbClr val="000000"/>
                </a:solidFill>
                <a:latin typeface="Calibri" panose="020F0502020204030204" pitchFamily="34" charset="0"/>
                <a:cs typeface="DejaVu Sans" charset="0"/>
              </a:rPr>
              <a:t>Department of Computer Science and Engineering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1">
            <a:extLst>
              <a:ext uri="{FF2B5EF4-FFF2-40B4-BE49-F238E27FC236}">
                <a16:creationId xmlns:a16="http://schemas.microsoft.com/office/drawing/2014/main" id="{E64592C4-C5E5-457D-B778-B5323FC2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3048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IN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IN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0C98A6-EBCB-425A-8B20-A46CAB5FEE18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1F21FC2-65BF-4D9A-B652-FABC45DD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E13FFA-6662-4406-AB11-F807EE5CDEC6}"/>
              </a:ext>
            </a:extLst>
          </p:cNvPr>
          <p:cNvSpPr/>
          <p:nvPr/>
        </p:nvSpPr>
        <p:spPr>
          <a:xfrm>
            <a:off x="333374" y="1497014"/>
            <a:ext cx="7959726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handling increases the robustness of your code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guards against potential failures that would cause your program to exit in an uncontrolled fashion.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basic types of errors can occur when running a python program. They are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Errors</a:t>
            </a: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1">
            <a:extLst>
              <a:ext uri="{FF2B5EF4-FFF2-40B4-BE49-F238E27FC236}">
                <a16:creationId xmlns:a16="http://schemas.microsoft.com/office/drawing/2014/main" id="{E64592C4-C5E5-457D-B778-B5323FC2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3048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IN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IN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Syntax error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0C98A6-EBCB-425A-8B20-A46CAB5FEE18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1F21FC2-65BF-4D9A-B652-FABC45DD1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E13FFA-6662-4406-AB11-F807EE5CDEC6}"/>
              </a:ext>
            </a:extLst>
          </p:cNvPr>
          <p:cNvSpPr/>
          <p:nvPr/>
        </p:nvSpPr>
        <p:spPr>
          <a:xfrm>
            <a:off x="333374" y="1497014"/>
            <a:ext cx="7959726" cy="5575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errors or parsing errors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errors that are due to incorrect format of a python statement.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errors occur while the statement or program is being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translated to machine language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before it is being executed.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component of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python’s interpreter called as parser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discover these errors.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7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1EB871-65B1-4122-8AE6-51BD5C17F33D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C9EFEF1-91E3-441A-9855-AB71D7F38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9">
            <a:extLst>
              <a:ext uri="{FF2B5EF4-FFF2-40B4-BE49-F238E27FC236}">
                <a16:creationId xmlns:a16="http://schemas.microsoft.com/office/drawing/2014/main" id="{1D7444CF-D6F4-4584-9086-27BEE3EEA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IN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Syntax error</a:t>
            </a:r>
          </a:p>
        </p:txBody>
      </p:sp>
      <p:sp>
        <p:nvSpPr>
          <p:cNvPr id="6149" name="TextBox 8">
            <a:extLst>
              <a:ext uri="{FF2B5EF4-FFF2-40B4-BE49-F238E27FC236}">
                <a16:creationId xmlns:a16="http://schemas.microsoft.com/office/drawing/2014/main" id="{9A829A59-6278-403C-BFE1-0E82762D0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74" y="1366700"/>
            <a:ext cx="8272462" cy="114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Example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51A3D1-7EED-4BA5-9AF2-76D0D5523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94" y="2452917"/>
            <a:ext cx="2438400" cy="1585677"/>
          </a:xfrm>
          <a:prstGeom prst="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lvl="1" algn="just"/>
            <a:r>
              <a:rPr lang="pt-BR" sz="2400" dirty="0"/>
              <a:t>a = 8</a:t>
            </a:r>
          </a:p>
          <a:p>
            <a:pPr lvl="1" algn="just"/>
            <a:r>
              <a:rPr lang="pt-BR" sz="2400" dirty="0"/>
              <a:t>b = 10</a:t>
            </a:r>
          </a:p>
          <a:p>
            <a:pPr lvl="1" algn="just"/>
            <a:r>
              <a:rPr lang="pt-BR" sz="2400" dirty="0"/>
              <a:t>c = a b</a:t>
            </a:r>
          </a:p>
          <a:p>
            <a:pPr lvl="1" algn="just"/>
            <a:r>
              <a:rPr lang="pt-BR" sz="2400" dirty="0"/>
              <a:t>(3+4]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97A321-34D1-4A7B-A22A-1F406CDA0C21}"/>
              </a:ext>
            </a:extLst>
          </p:cNvPr>
          <p:cNvCxnSpPr>
            <a:cxnSpLocks/>
          </p:cNvCxnSpPr>
          <p:nvPr/>
        </p:nvCxnSpPr>
        <p:spPr bwMode="auto">
          <a:xfrm>
            <a:off x="2401094" y="3461464"/>
            <a:ext cx="144780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E20AF9-C13F-4E9C-8538-5DB53A708A55}"/>
              </a:ext>
            </a:extLst>
          </p:cNvPr>
          <p:cNvSpPr txBox="1"/>
          <p:nvPr/>
        </p:nvSpPr>
        <p:spPr>
          <a:xfrm>
            <a:off x="3848894" y="3232864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Error :Invalid syntax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95A3D6-7DB7-41A1-9F93-69EF20588FFC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9185" y="3595987"/>
            <a:ext cx="1794009" cy="290214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A619C6-31D3-4B42-9FE5-1C62DF5454AE}"/>
              </a:ext>
            </a:extLst>
          </p:cNvPr>
          <p:cNvSpPr txBox="1"/>
          <p:nvPr/>
        </p:nvSpPr>
        <p:spPr>
          <a:xfrm>
            <a:off x="393700" y="4524646"/>
            <a:ext cx="78994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above snapshot we can observe that the error is due to an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incorrect syntax(format)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 python statement. These errors occur before the execution of a statement.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636DE9-4774-4244-B418-F8188784E18D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686B47F-A74B-4E0D-A949-D1F354874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9">
            <a:extLst>
              <a:ext uri="{FF2B5EF4-FFF2-40B4-BE49-F238E27FC236}">
                <a16:creationId xmlns:a16="http://schemas.microsoft.com/office/drawing/2014/main" id="{5C8A2894-C98A-472A-A204-C2C776457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Exceptions</a:t>
            </a:r>
          </a:p>
        </p:txBody>
      </p:sp>
      <p:sp>
        <p:nvSpPr>
          <p:cNvPr id="7173" name="TextBox 8">
            <a:extLst>
              <a:ext uri="{FF2B5EF4-FFF2-40B4-BE49-F238E27FC236}">
                <a16:creationId xmlns:a16="http://schemas.microsoft.com/office/drawing/2014/main" id="{E0A4FF0B-0E7C-4375-9E39-FE0DE7F52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4" y="1549402"/>
            <a:ext cx="8272462" cy="391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 if a statement or expression is syntactically correct, it may cause an error when an attempt is made to execute it. Errors detected during execution are called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exceptions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are not unconditionally fatal.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Hence, the exceptions should be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properly handled 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that an abrupt termination of the program is prevented.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636DE9-4774-4244-B418-F8188784E18D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686B47F-A74B-4E0D-A949-D1F354874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9">
            <a:extLst>
              <a:ext uri="{FF2B5EF4-FFF2-40B4-BE49-F238E27FC236}">
                <a16:creationId xmlns:a16="http://schemas.microsoft.com/office/drawing/2014/main" id="{5C8A2894-C98A-472A-A204-C2C776457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Exceptions Types </a:t>
            </a:r>
          </a:p>
        </p:txBody>
      </p:sp>
      <p:sp>
        <p:nvSpPr>
          <p:cNvPr id="7173" name="TextBox 8">
            <a:extLst>
              <a:ext uri="{FF2B5EF4-FFF2-40B4-BE49-F238E27FC236}">
                <a16:creationId xmlns:a16="http://schemas.microsoft.com/office/drawing/2014/main" id="{E0A4FF0B-0E7C-4375-9E39-FE0DE7F52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4" y="1549402"/>
            <a:ext cx="8272462" cy="502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Exceptions fall into 2 categories namely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exceptions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defined exceptions</a:t>
            </a:r>
          </a:p>
          <a:p>
            <a:pPr>
              <a:lnSpc>
                <a:spcPct val="150000"/>
              </a:lnSpc>
            </a:pPr>
            <a:endParaRPr lang="en-IN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exceptions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a number of exceptions which Python knows. We call them built-in exceptions. The table below lists few of the built-in exceptions.</a:t>
            </a:r>
          </a:p>
          <a:p>
            <a:pPr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8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9F9C34-6838-4BBE-963A-938A46019F74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00AFD37-FACA-4611-8F86-3CE0A8FB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9">
            <a:extLst>
              <a:ext uri="{FF2B5EF4-FFF2-40B4-BE49-F238E27FC236}">
                <a16:creationId xmlns:a16="http://schemas.microsoft.com/office/drawing/2014/main" id="{B70599AA-C081-45FE-8F27-72EA07F7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Built-in Exceptions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A21D5D-1B97-4C32-AC53-7843EC586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55345"/>
              </p:ext>
            </p:extLst>
          </p:nvPr>
        </p:nvGraphicFramePr>
        <p:xfrm>
          <a:off x="393700" y="1549402"/>
          <a:ext cx="8065294" cy="5486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7494">
                  <a:extLst>
                    <a:ext uri="{9D8B030D-6E8A-4147-A177-3AD203B41FA5}">
                      <a16:colId xmlns:a16="http://schemas.microsoft.com/office/drawing/2014/main" val="406960847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145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Exceptions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Explanation</a:t>
                      </a:r>
                      <a:endParaRPr lang="en-IN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051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Keyboard Interrupt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Raised when users hit Ctrl-C, the interrupt key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125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Overflow Error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Raised when a floating-point expression evaluates to a value that is too large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9378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ZeroDivision Error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Raised when attempting to divide by 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797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IO Error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Raised when an I/O operation fails for an I/O related reason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321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Index Error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Raised when a sequence index is outside the range of valid indexes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35976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9F9C34-6838-4BBE-963A-938A46019F74}"/>
              </a:ext>
            </a:extLst>
          </p:cNvPr>
          <p:cNvCxnSpPr>
            <a:cxnSpLocks/>
          </p:cNvCxnSpPr>
          <p:nvPr/>
        </p:nvCxnSpPr>
        <p:spPr>
          <a:xfrm>
            <a:off x="-7938" y="1316038"/>
            <a:ext cx="83010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00AFD37-FACA-4611-8F86-3CE0A8FB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650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9">
            <a:extLst>
              <a:ext uri="{FF2B5EF4-FFF2-40B4-BE49-F238E27FC236}">
                <a16:creationId xmlns:a16="http://schemas.microsoft.com/office/drawing/2014/main" id="{B70599AA-C081-45FE-8F27-72EA07F7E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52413"/>
            <a:ext cx="749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>
              <a:buSzPct val="100000"/>
            </a:pPr>
            <a:r>
              <a:rPr lang="en-US" altLang="en-US" sz="2400" b="1" dirty="0">
                <a:solidFill>
                  <a:srgbClr val="2F5597"/>
                </a:solidFill>
                <a:latin typeface="Calibri" panose="020F0502020204030204" pitchFamily="34" charset="0"/>
                <a:cs typeface="DejaVu Sans" charset="0"/>
              </a:rPr>
              <a:t>PYTHON FOR COMPUTATIONAL PROBLEM SOLVING</a:t>
            </a:r>
          </a:p>
          <a:p>
            <a:pPr eaLnBrk="1">
              <a:buSzPct val="100000"/>
            </a:pPr>
            <a:r>
              <a:rPr lang="en-US" altLang="en-US" sz="2400" b="1" dirty="0">
                <a:solidFill>
                  <a:srgbClr val="C55A11"/>
                </a:solidFill>
                <a:latin typeface="Calibri" panose="020F0502020204030204" pitchFamily="34" charset="0"/>
                <a:cs typeface="DejaVu Sans" charset="0"/>
              </a:rPr>
              <a:t>Built-in Exceptions Contd..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EC31D5-7B1B-436D-847F-F736F8A64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36286"/>
              </p:ext>
            </p:extLst>
          </p:nvPr>
        </p:nvGraphicFramePr>
        <p:xfrm>
          <a:off x="609600" y="1604963"/>
          <a:ext cx="8001000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82040799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4256640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 Error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Raised when attempting to evaluate an unassigned identifier</a:t>
                      </a:r>
                      <a:endParaRPr lang="en-IN" sz="2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49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 Error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Raised when an operation or function is applied to an object of the wrong type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0164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Error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Raised when an operation or function has an argument of the right type but incorrect value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745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87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Noto Sans CJK SC Regular"/>
      </a:majorFont>
      <a:minorFont>
        <a:latin typeface="Arial"/>
        <a:ea typeface="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</TotalTime>
  <Words>2654</Words>
  <Application>Microsoft Office PowerPoint</Application>
  <PresentationFormat>Custom</PresentationFormat>
  <Paragraphs>349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Prof Neeta Ann Jacob</cp:lastModifiedBy>
  <cp:revision>255</cp:revision>
  <cp:lastPrinted>1601-01-01T00:00:00Z</cp:lastPrinted>
  <dcterms:created xsi:type="dcterms:W3CDTF">2020-06-03T08:49:11Z</dcterms:created>
  <dcterms:modified xsi:type="dcterms:W3CDTF">2020-10-16T07:16:01Z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6</vt:r8>
  </property>
</Properties>
</file>