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34" r:id="rId3"/>
    <p:sldId id="395" r:id="rId4"/>
    <p:sldId id="396" r:id="rId5"/>
    <p:sldId id="424" r:id="rId6"/>
    <p:sldId id="397" r:id="rId7"/>
    <p:sldId id="425" r:id="rId8"/>
    <p:sldId id="427" r:id="rId9"/>
    <p:sldId id="398" r:id="rId10"/>
    <p:sldId id="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itragm@pes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eetajacob@pes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2745564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PYTHON FOR COMPUTATIONAL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PROBLEM SOLVING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Team Python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4398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</a:t>
            </a:r>
          </a:p>
          <a:p>
            <a:r>
              <a:rPr lang="en-US" sz="2400" dirty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1913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925654"/>
            <a:ext cx="6460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*Chitra G M, Neeta Ann Jacob, Sangeetha R,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Jijo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Pushpa G ,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Supreetha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,Rachana B S.</a:t>
            </a:r>
          </a:p>
          <a:p>
            <a:endParaRPr lang="en-IN" sz="2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407559" y="350166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BAD89A-6FFC-4705-8769-483B4753BAE0}"/>
              </a:ext>
            </a:extLst>
          </p:cNvPr>
          <p:cNvSpPr txBox="1"/>
          <p:nvPr/>
        </p:nvSpPr>
        <p:spPr>
          <a:xfrm>
            <a:off x="5407559" y="3108286"/>
            <a:ext cx="3957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Team Python*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54285-6D70-4430-9E2E-52CA18F0B4F1}"/>
              </a:ext>
            </a:extLst>
          </p:cNvPr>
          <p:cNvSpPr txBox="1"/>
          <p:nvPr/>
        </p:nvSpPr>
        <p:spPr>
          <a:xfrm>
            <a:off x="5448168" y="4919198"/>
            <a:ext cx="4154456" cy="10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 Email ID’s: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chitragm@pes.edu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55555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neetajacob@pes.edu</a:t>
            </a:r>
            <a:r>
              <a:rPr lang="en-US" sz="1600" dirty="0">
                <a:solidFill>
                  <a:srgbClr val="55555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308626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PYTHON FOR COMPUTATIONAL </a:t>
            </a:r>
          </a:p>
          <a:p>
            <a:r>
              <a:rPr lang="en-IN" sz="3600" b="1" dirty="0"/>
              <a:t>PROBLEM SOLVING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49498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Function Closure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667115" y="5454605"/>
            <a:ext cx="7022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Team Python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90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7030" y="1988053"/>
            <a:ext cx="7889875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 function object that remembers values in enclosing scopes even when the variable goes out of scope 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Three characteristics of a Python closure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is a nested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has access to a free variable in outer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is returned from the enclosing function</a:t>
            </a: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6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13183" y="1900371"/>
            <a:ext cx="7889875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 err="1">
                <a:latin typeface="+mn-lt"/>
              </a:rPr>
              <a:t>def</a:t>
            </a:r>
            <a:r>
              <a:rPr lang="en-US" sz="2400" dirty="0">
                <a:latin typeface="+mn-lt"/>
              </a:rPr>
              <a:t>  outer(</a:t>
            </a:r>
            <a:r>
              <a:rPr lang="en-US" sz="2400" dirty="0" err="1">
                <a:latin typeface="+mn-lt"/>
              </a:rPr>
              <a:t>msg</a:t>
            </a:r>
            <a:r>
              <a:rPr lang="en-US" sz="2400" dirty="0">
                <a:latin typeface="+mn-lt"/>
              </a:rPr>
              <a:t>): # This is the outer enclosing function</a:t>
            </a:r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latin typeface="+mn-lt"/>
              </a:rPr>
              <a:t>def</a:t>
            </a:r>
            <a:r>
              <a:rPr lang="en-US" sz="2400" dirty="0">
                <a:latin typeface="+mn-lt"/>
              </a:rPr>
              <a:t> inner():   # This is the nested function</a:t>
            </a:r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      print(</a:t>
            </a:r>
            <a:r>
              <a:rPr lang="en-US" sz="2400" dirty="0" err="1">
                <a:latin typeface="+mn-lt"/>
              </a:rPr>
              <a:t>msg</a:t>
            </a:r>
            <a:r>
              <a:rPr lang="en-US" sz="2400" dirty="0">
                <a:latin typeface="+mn-lt"/>
              </a:rPr>
              <a:t>)</a:t>
            </a:r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   return inner  # returns the nested function</a:t>
            </a:r>
          </a:p>
          <a:p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# Now let's try calling this function.</a:t>
            </a:r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different = outer("this is an example of closure")</a:t>
            </a:r>
            <a:endParaRPr lang="en-IN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different () #refers to inner()</a:t>
            </a:r>
            <a:endParaRPr lang="en-IN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3338" y="5620719"/>
            <a:ext cx="7808163" cy="872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13184" y="5620719"/>
            <a:ext cx="748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US" sz="2400" dirty="0"/>
              <a:t>this is an example of closure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436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7032" y="1900371"/>
            <a:ext cx="7889875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As observed from previous example code, closures help to invoke function outside their scope</a:t>
            </a:r>
          </a:p>
          <a:p>
            <a:pPr fontAlgn="base"/>
            <a:endParaRPr lang="en-US" sz="2400" dirty="0">
              <a:latin typeface="+mn-l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function </a:t>
            </a:r>
            <a:r>
              <a:rPr lang="en-US" sz="2400" b="1" dirty="0">
                <a:latin typeface="+mn-lt"/>
              </a:rPr>
              <a:t>printer</a:t>
            </a:r>
            <a:r>
              <a:rPr lang="en-US" sz="2400" dirty="0">
                <a:latin typeface="+mn-lt"/>
              </a:rPr>
              <a:t> has its scope only inside the </a:t>
            </a:r>
            <a:r>
              <a:rPr lang="en-US" sz="2400" dirty="0" err="1">
                <a:latin typeface="+mn-lt"/>
              </a:rPr>
              <a:t>print_msg</a:t>
            </a:r>
            <a:r>
              <a:rPr lang="en-US" sz="2400" dirty="0">
                <a:latin typeface="+mn-lt"/>
              </a:rPr>
              <a:t>. But with the use of closures we can easily extend its scope to invoke a function outside its scope</a:t>
            </a: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5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7032" y="1900371"/>
            <a:ext cx="7889875" cy="443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fontAlgn="base">
              <a:buAutoNum type="arabicPeriod"/>
            </a:pPr>
            <a:r>
              <a:rPr lang="en-US" sz="2400" u="sng" dirty="0">
                <a:latin typeface="+mn-lt"/>
              </a:rPr>
              <a:t>Example:</a:t>
            </a:r>
          </a:p>
          <a:p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f1(): #outer function</a:t>
            </a:r>
          </a:p>
          <a:p>
            <a:r>
              <a:rPr lang="en-IN" sz="2400" dirty="0">
                <a:latin typeface="+mn-lt"/>
              </a:rPr>
              <a:t>		</a:t>
            </a:r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f2(): #inner function</a:t>
            </a:r>
          </a:p>
          <a:p>
            <a:r>
              <a:rPr lang="en-IN" sz="2400" dirty="0">
                <a:latin typeface="+mn-lt"/>
              </a:rPr>
              <a:t>			print ("Hello")</a:t>
            </a:r>
          </a:p>
          <a:p>
            <a:r>
              <a:rPr lang="en-IN" sz="2400" dirty="0">
                <a:latin typeface="+mn-lt"/>
              </a:rPr>
              <a:t>			print ("world")</a:t>
            </a:r>
          </a:p>
          <a:p>
            <a:r>
              <a:rPr lang="en-IN" sz="2400" dirty="0">
                <a:latin typeface="+mn-lt"/>
              </a:rPr>
              <a:t>		print('f2=',id(f2))</a:t>
            </a:r>
          </a:p>
          <a:p>
            <a:r>
              <a:rPr lang="en-IN" sz="2400" dirty="0">
                <a:latin typeface="+mn-lt"/>
              </a:rPr>
              <a:t>		return f2</a:t>
            </a:r>
          </a:p>
          <a:p>
            <a:r>
              <a:rPr lang="en-IN" sz="2400" dirty="0">
                <a:latin typeface="+mn-lt"/>
              </a:rPr>
              <a:t>c=f1() #refers to f2()</a:t>
            </a:r>
          </a:p>
          <a:p>
            <a:r>
              <a:rPr lang="en-IN" sz="2400" dirty="0">
                <a:latin typeface="+mn-lt"/>
              </a:rPr>
              <a:t>c()</a:t>
            </a:r>
          </a:p>
          <a:p>
            <a:r>
              <a:rPr lang="en-IN" sz="2400" dirty="0">
                <a:latin typeface="+mn-lt"/>
              </a:rPr>
              <a:t>print('c=',id(c))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#id of f2() and c() are same</a:t>
            </a:r>
            <a:endParaRPr lang="en-IN" sz="2400" dirty="0">
              <a:latin typeface="+mn-lt"/>
            </a:endParaRPr>
          </a:p>
          <a:p>
            <a:r>
              <a:rPr lang="en-US" dirty="0"/>
              <a:t> </a:t>
            </a:r>
            <a:endParaRPr lang="en-IN" dirty="0"/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056906" y="2027464"/>
            <a:ext cx="3054726" cy="201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140031" y="1983686"/>
            <a:ext cx="28192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f2= 2908823806840</a:t>
            </a:r>
          </a:p>
          <a:p>
            <a:r>
              <a:rPr lang="en-IN" sz="2400" dirty="0"/>
              <a:t>Hello</a:t>
            </a:r>
          </a:p>
          <a:p>
            <a:r>
              <a:rPr lang="en-IN" sz="2400" dirty="0"/>
              <a:t>world</a:t>
            </a:r>
          </a:p>
          <a:p>
            <a:r>
              <a:rPr lang="en-IN" sz="2400" dirty="0"/>
              <a:t>c= 2908823806840</a:t>
            </a:r>
          </a:p>
        </p:txBody>
      </p:sp>
    </p:spTree>
    <p:extLst>
      <p:ext uri="{BB962C8B-B14F-4D97-AF65-F5344CB8AC3E}">
        <p14:creationId xmlns:p14="http://schemas.microsoft.com/office/powerpoint/2010/main" val="37360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27032" y="1900371"/>
            <a:ext cx="7889875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/>
            <a:r>
              <a:rPr lang="en-US" sz="2400" dirty="0">
                <a:latin typeface="+mn-lt"/>
              </a:rPr>
              <a:t>2. </a:t>
            </a:r>
            <a:r>
              <a:rPr lang="en-US" sz="2400" u="sng" dirty="0">
                <a:latin typeface="+mn-lt"/>
              </a:rPr>
              <a:t>Example:</a:t>
            </a:r>
          </a:p>
          <a:p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f1(): #outer function</a:t>
            </a:r>
          </a:p>
          <a:p>
            <a:r>
              <a:rPr lang="en-IN" sz="2400" dirty="0">
                <a:latin typeface="+mn-lt"/>
              </a:rPr>
              <a:t>		</a:t>
            </a:r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f2(): #inner function</a:t>
            </a:r>
          </a:p>
          <a:p>
            <a:r>
              <a:rPr lang="en-IN" sz="2400" dirty="0">
                <a:latin typeface="+mn-lt"/>
              </a:rPr>
              <a:t>			print ("Hello")</a:t>
            </a:r>
          </a:p>
          <a:p>
            <a:r>
              <a:rPr lang="en-IN" sz="2400" dirty="0">
                <a:latin typeface="+mn-lt"/>
              </a:rPr>
              <a:t>			print ("world")</a:t>
            </a:r>
          </a:p>
          <a:p>
            <a:r>
              <a:rPr lang="en-IN" sz="2400" dirty="0">
                <a:latin typeface="+mn-lt"/>
              </a:rPr>
              <a:t>		return f2</a:t>
            </a:r>
          </a:p>
          <a:p>
            <a:r>
              <a:rPr lang="en-IN" sz="2400" dirty="0">
                <a:latin typeface="+mn-lt"/>
              </a:rPr>
              <a:t>c=f1() </a:t>
            </a:r>
            <a:r>
              <a:rPr lang="en-US" sz="2400" dirty="0">
                <a:latin typeface="+mn-lt"/>
              </a:rPr>
              <a:t>#refers to f2()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del f1</a:t>
            </a:r>
          </a:p>
          <a:p>
            <a:r>
              <a:rPr lang="en-IN" sz="2400" dirty="0">
                <a:latin typeface="+mn-lt"/>
              </a:rPr>
              <a:t>c()#still works</a:t>
            </a:r>
          </a:p>
          <a:p>
            <a:pPr fontAlgn="base"/>
            <a:endParaRPr lang="en-US" sz="2400" dirty="0">
              <a:latin typeface="+mn-lt"/>
            </a:endParaRPr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056906" y="4008662"/>
            <a:ext cx="3054726" cy="148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</a:t>
            </a:r>
          </a:p>
          <a:p>
            <a:pPr algn="ctr"/>
            <a:r>
              <a:rPr lang="en-IN" dirty="0"/>
              <a:t>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8575" y="4255767"/>
            <a:ext cx="1981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Hello</a:t>
            </a:r>
          </a:p>
          <a:p>
            <a:r>
              <a:rPr lang="en-IN" sz="24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8398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Closures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5468" y="1831096"/>
            <a:ext cx="7768278" cy="45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/>
            <a:r>
              <a:rPr lang="en-US" sz="2400" dirty="0">
                <a:latin typeface="+mn-lt"/>
              </a:rPr>
              <a:t>3. </a:t>
            </a:r>
            <a:r>
              <a:rPr lang="en-US" sz="2400" u="sng" dirty="0">
                <a:latin typeface="+mn-lt"/>
              </a:rPr>
              <a:t>Example:</a:t>
            </a:r>
          </a:p>
          <a:p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</a:t>
            </a:r>
            <a:r>
              <a:rPr lang="en-IN" sz="2400" dirty="0" err="1">
                <a:latin typeface="+mn-lt"/>
              </a:rPr>
              <a:t>outerfunc</a:t>
            </a:r>
            <a:r>
              <a:rPr lang="en-IN" sz="2400" dirty="0">
                <a:latin typeface="+mn-lt"/>
              </a:rPr>
              <a:t>(x):</a:t>
            </a:r>
          </a:p>
          <a:p>
            <a:r>
              <a:rPr lang="en-IN" sz="2400" dirty="0">
                <a:latin typeface="+mn-lt"/>
              </a:rPr>
              <a:t>                </a:t>
            </a:r>
            <a:r>
              <a:rPr lang="en-IN" sz="2400" dirty="0" err="1">
                <a:latin typeface="+mn-lt"/>
              </a:rPr>
              <a:t>def</a:t>
            </a:r>
            <a:r>
              <a:rPr lang="en-IN" sz="2400" dirty="0">
                <a:latin typeface="+mn-lt"/>
              </a:rPr>
              <a:t> </a:t>
            </a:r>
            <a:r>
              <a:rPr lang="en-IN" sz="2400" dirty="0" err="1">
                <a:latin typeface="+mn-lt"/>
              </a:rPr>
              <a:t>innerfunc</a:t>
            </a:r>
            <a:r>
              <a:rPr lang="en-IN" sz="2400" dirty="0">
                <a:latin typeface="+mn-lt"/>
              </a:rPr>
              <a:t>():</a:t>
            </a:r>
          </a:p>
          <a:p>
            <a:r>
              <a:rPr lang="en-IN" sz="2400" dirty="0">
                <a:latin typeface="+mn-lt"/>
              </a:rPr>
              <a:t>                                print(x)</a:t>
            </a:r>
          </a:p>
          <a:p>
            <a:r>
              <a:rPr lang="en-US" sz="2400" dirty="0">
                <a:latin typeface="+mn-lt"/>
              </a:rPr>
              <a:t>                return </a:t>
            </a:r>
            <a:r>
              <a:rPr lang="en-US" sz="2400" dirty="0" err="1">
                <a:latin typeface="+mn-lt"/>
              </a:rPr>
              <a:t>innerfunc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 </a:t>
            </a:r>
          </a:p>
          <a:p>
            <a:r>
              <a:rPr lang="en-IN" sz="2400" dirty="0" err="1">
                <a:latin typeface="+mn-lt"/>
              </a:rPr>
              <a:t>myfunc</a:t>
            </a:r>
            <a:r>
              <a:rPr lang="en-IN" sz="2400" dirty="0">
                <a:latin typeface="+mn-lt"/>
              </a:rPr>
              <a:t>=</a:t>
            </a:r>
            <a:r>
              <a:rPr lang="en-IN" sz="2400" dirty="0" err="1">
                <a:latin typeface="+mn-lt"/>
              </a:rPr>
              <a:t>outerfunc</a:t>
            </a:r>
            <a:r>
              <a:rPr lang="en-IN" sz="2400" dirty="0">
                <a:latin typeface="+mn-lt"/>
              </a:rPr>
              <a:t>(7)</a:t>
            </a:r>
          </a:p>
          <a:p>
            <a:r>
              <a:rPr lang="en-IN" sz="2400" dirty="0" err="1">
                <a:latin typeface="+mn-lt"/>
              </a:rPr>
              <a:t>myfunc</a:t>
            </a:r>
            <a:r>
              <a:rPr lang="en-IN" sz="2400" dirty="0">
                <a:latin typeface="+mn-lt"/>
              </a:rPr>
              <a:t>()#</a:t>
            </a:r>
            <a:r>
              <a:rPr lang="en-IN" dirty="0"/>
              <a:t>refers to </a:t>
            </a:r>
            <a:r>
              <a:rPr lang="en-IN" dirty="0" err="1"/>
              <a:t>innerfunc</a:t>
            </a:r>
            <a:r>
              <a:rPr lang="en-IN" dirty="0"/>
              <a:t>()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del </a:t>
            </a:r>
            <a:r>
              <a:rPr lang="en-IN" sz="2400" dirty="0" err="1">
                <a:latin typeface="+mn-lt"/>
              </a:rPr>
              <a:t>outerfunc</a:t>
            </a:r>
            <a:endParaRPr lang="en-IN" sz="2400" dirty="0">
              <a:latin typeface="+mn-lt"/>
            </a:endParaRPr>
          </a:p>
          <a:p>
            <a:r>
              <a:rPr lang="en-IN" sz="2400" dirty="0" err="1">
                <a:latin typeface="+mn-lt"/>
              </a:rPr>
              <a:t>myfunc</a:t>
            </a:r>
            <a:r>
              <a:rPr lang="en-IN" sz="2400" dirty="0">
                <a:latin typeface="+mn-lt"/>
              </a:rPr>
              <a:t>() </a:t>
            </a:r>
            <a:r>
              <a:rPr lang="en-US" dirty="0">
                <a:latin typeface="+mn-lt"/>
              </a:rPr>
              <a:t>#still refers to </a:t>
            </a:r>
            <a:r>
              <a:rPr lang="en-US" dirty="0" err="1">
                <a:latin typeface="+mn-lt"/>
              </a:rPr>
              <a:t>innerfunc</a:t>
            </a:r>
            <a:r>
              <a:rPr lang="en-US" dirty="0">
                <a:latin typeface="+mn-lt"/>
              </a:rPr>
              <a:t>() retaining the value of enclosing scope of x</a:t>
            </a:r>
            <a:endParaRPr lang="en-IN" dirty="0">
              <a:latin typeface="+mn-lt"/>
            </a:endParaRPr>
          </a:p>
          <a:p>
            <a:endParaRPr lang="en-IN" sz="2400" dirty="0">
              <a:latin typeface="+mn-lt"/>
            </a:endParaRPr>
          </a:p>
          <a:p>
            <a:pPr fontAlgn="base"/>
            <a:endParaRPr lang="en-US" sz="2400" dirty="0">
              <a:latin typeface="+mn-lt"/>
            </a:endParaRPr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056906" y="1999762"/>
            <a:ext cx="3054726" cy="148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</a:t>
            </a:r>
          </a:p>
          <a:p>
            <a:pPr algn="ctr"/>
            <a:r>
              <a:rPr lang="en-IN" dirty="0"/>
              <a:t>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7127" y="2177590"/>
            <a:ext cx="2396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/>
              <a:t>7</a:t>
            </a:r>
          </a:p>
          <a:p>
            <a:r>
              <a:rPr lang="en-IN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90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PYTHON FOR COMPUTATIONAL PROBLEM SOLVING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hoek 1"/>
          <p:cNvSpPr>
            <a:spLocks noChangeArrowheads="1"/>
          </p:cNvSpPr>
          <p:nvPr/>
        </p:nvSpPr>
        <p:spPr bwMode="auto">
          <a:xfrm>
            <a:off x="383338" y="1371881"/>
            <a:ext cx="8879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Function: Summary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31838" y="1900371"/>
            <a:ext cx="7889875" cy="332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Closure:</a:t>
            </a:r>
          </a:p>
          <a:p>
            <a:r>
              <a:rPr lang="en-US" sz="2400" dirty="0">
                <a:latin typeface="+mn-lt"/>
              </a:rPr>
              <a:t>A function object that remembers values in enclosing scopes even when the variable goes out of scope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Three characteristics of a Python closure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is a nested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has access to a free variable in outer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It is returned from the enclosing function</a:t>
            </a:r>
          </a:p>
          <a:p>
            <a:endParaRPr lang="en-US" dirty="0"/>
          </a:p>
        </p:txBody>
      </p:sp>
      <p:sp>
        <p:nvSpPr>
          <p:cNvPr id="9" name="Rechthoek 1"/>
          <p:cNvSpPr>
            <a:spLocks noChangeArrowheads="1"/>
          </p:cNvSpPr>
          <p:nvPr/>
        </p:nvSpPr>
        <p:spPr bwMode="auto">
          <a:xfrm>
            <a:off x="5962390" y="6359317"/>
            <a:ext cx="2838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644" y="6426868"/>
            <a:ext cx="22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30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553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Prof Neeta Ann Jacob</cp:lastModifiedBy>
  <cp:revision>171</cp:revision>
  <cp:lastPrinted>2020-06-09T08:40:52Z</cp:lastPrinted>
  <dcterms:created xsi:type="dcterms:W3CDTF">2020-06-03T14:19:11Z</dcterms:created>
  <dcterms:modified xsi:type="dcterms:W3CDTF">2020-10-16T07:31:10Z</dcterms:modified>
</cp:coreProperties>
</file>