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58.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9.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5" r:id="rId5"/>
    <p:sldId id="286" r:id="rId6"/>
    <p:sldId id="287" r:id="rId7"/>
    <p:sldId id="288"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7" r:id="rId52"/>
    <p:sldId id="306" r:id="rId53"/>
    <p:sldId id="307" r:id="rId54"/>
    <p:sldId id="308" r:id="rId55"/>
    <p:sldId id="309" r:id="rId56"/>
    <p:sldId id="310" r:id="rId57"/>
    <p:sldId id="311" r:id="rId58"/>
    <p:sldId id="312" r:id="rId59"/>
    <p:sldId id="313" r:id="rId60"/>
    <p:sldId id="314" r:id="rId61"/>
    <p:sldId id="318" r:id="rId62"/>
    <p:sldId id="319" r:id="rId63"/>
    <p:sldId id="32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1960CB-F3A8-4531-8B0A-B23E83A2B49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423438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1960CB-F3A8-4531-8B0A-B23E83A2B49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141188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1960CB-F3A8-4531-8B0A-B23E83A2B49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356619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1960CB-F3A8-4531-8B0A-B23E83A2B49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41248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1960CB-F3A8-4531-8B0A-B23E83A2B49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94315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1960CB-F3A8-4531-8B0A-B23E83A2B49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400692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1960CB-F3A8-4531-8B0A-B23E83A2B497}"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20006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1960CB-F3A8-4531-8B0A-B23E83A2B497}"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295293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960CB-F3A8-4531-8B0A-B23E83A2B497}"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195705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1960CB-F3A8-4531-8B0A-B23E83A2B49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2442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1960CB-F3A8-4531-8B0A-B23E83A2B49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B8833-2589-4C2E-B59F-515FADAFF463}" type="slidenum">
              <a:rPr lang="en-IN" smtClean="0"/>
              <a:t>‹#›</a:t>
            </a:fld>
            <a:endParaRPr lang="en-IN"/>
          </a:p>
        </p:txBody>
      </p:sp>
    </p:spTree>
    <p:extLst>
      <p:ext uri="{BB962C8B-B14F-4D97-AF65-F5344CB8AC3E}">
        <p14:creationId xmlns:p14="http://schemas.microsoft.com/office/powerpoint/2010/main" val="148672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960CB-F3A8-4531-8B0A-B23E83A2B497}" type="datetimeFigureOut">
              <a:rPr lang="en-IN" smtClean="0"/>
              <a:t>18-11-2020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B8833-2589-4C2E-B59F-515FADAFF463}" type="slidenum">
              <a:rPr lang="en-IN" smtClean="0"/>
              <a:t>‹#›</a:t>
            </a:fld>
            <a:endParaRPr lang="en-IN"/>
          </a:p>
        </p:txBody>
      </p:sp>
    </p:spTree>
    <p:extLst>
      <p:ext uri="{BB962C8B-B14F-4D97-AF65-F5344CB8AC3E}">
        <p14:creationId xmlns:p14="http://schemas.microsoft.com/office/powerpoint/2010/main" val="2187727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connection and cursor objects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56174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2: Create a Connection Object to Database in memory using sqlite3</a:t>
            </a:r>
          </a:p>
          <a:p>
            <a:r>
              <a:rPr lang="en-US" dirty="0"/>
              <a:t>You can also create a database in memory (RAM). And for that, pass </a:t>
            </a:r>
            <a:r>
              <a:rPr lang="en-US" b="1" dirty="0"/>
              <a:t>:memory:</a:t>
            </a:r>
            <a:r>
              <a:rPr lang="en-US" dirty="0"/>
              <a:t> as argument to sqlite3.connect() while creating connection object</a:t>
            </a:r>
            <a:r>
              <a:rPr lang="en-US" dirty="0" smtClean="0"/>
              <a:t>.</a:t>
            </a:r>
          </a:p>
          <a:p>
            <a:r>
              <a:rPr lang="en-US" dirty="0" smtClean="0"/>
              <a:t>Import sqlite3</a:t>
            </a:r>
          </a:p>
          <a:p>
            <a:r>
              <a:rPr lang="en-US" dirty="0" smtClean="0"/>
              <a:t>Conn=sqlite3.connect(‘:memory:’)</a:t>
            </a:r>
          </a:p>
          <a:p>
            <a:endParaRPr lang="en-IN" dirty="0"/>
          </a:p>
        </p:txBody>
      </p:sp>
    </p:spTree>
    <p:extLst>
      <p:ext uri="{BB962C8B-B14F-4D97-AF65-F5344CB8AC3E}">
        <p14:creationId xmlns:p14="http://schemas.microsoft.com/office/powerpoint/2010/main" val="1378840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3: Use Connect Object to Get Cursor to the Database</a:t>
            </a:r>
          </a:p>
          <a:p>
            <a:r>
              <a:rPr lang="en-US" dirty="0"/>
              <a:t>To execute any operations on the </a:t>
            </a:r>
            <a:r>
              <a:rPr lang="en-US" dirty="0" err="1"/>
              <a:t>sqlite</a:t>
            </a:r>
            <a:r>
              <a:rPr lang="en-US" dirty="0"/>
              <a:t> database that you created, you have to create a cursor to the </a:t>
            </a:r>
            <a:r>
              <a:rPr lang="en-US" dirty="0" smtClean="0"/>
              <a:t>connection</a:t>
            </a:r>
          </a:p>
          <a:p>
            <a:r>
              <a:rPr lang="en-US" dirty="0" smtClean="0"/>
              <a:t>Import sqlite3</a:t>
            </a:r>
          </a:p>
          <a:p>
            <a:r>
              <a:rPr lang="en-US" dirty="0" smtClean="0"/>
              <a:t>Conn=sqlite3.connect(‘</a:t>
            </a:r>
            <a:r>
              <a:rPr lang="en-US" dirty="0" err="1" smtClean="0"/>
              <a:t>mysqlite.db</a:t>
            </a:r>
            <a:r>
              <a:rPr lang="en-US" dirty="0" smtClean="0"/>
              <a:t>’)</a:t>
            </a:r>
          </a:p>
          <a:p>
            <a:r>
              <a:rPr lang="en-US" dirty="0" smtClean="0"/>
              <a:t>C=</a:t>
            </a:r>
            <a:r>
              <a:rPr lang="en-US" dirty="0" err="1" smtClean="0"/>
              <a:t>conn.cursor</a:t>
            </a:r>
            <a:r>
              <a:rPr lang="en-US" dirty="0" smtClean="0"/>
              <a:t>()</a:t>
            </a:r>
            <a:endParaRPr lang="en-IN" dirty="0"/>
          </a:p>
        </p:txBody>
      </p:sp>
    </p:spTree>
    <p:extLst>
      <p:ext uri="{BB962C8B-B14F-4D97-AF65-F5344CB8AC3E}">
        <p14:creationId xmlns:p14="http://schemas.microsoft.com/office/powerpoint/2010/main" val="1290044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Python – Create Table in sqlite3 Database</a:t>
            </a:r>
          </a:p>
          <a:p>
            <a:r>
              <a:rPr lang="en-US" dirty="0"/>
              <a:t>You can create one or more tables in sqlite3 database.</a:t>
            </a:r>
          </a:p>
          <a:p>
            <a:r>
              <a:rPr lang="en-US" dirty="0"/>
              <a:t>In this tutorial, we will learn how to create a table in sqlite3 database programmatically in Python.</a:t>
            </a:r>
          </a:p>
          <a:p>
            <a:r>
              <a:rPr lang="en-US" dirty="0"/>
              <a:t>Steps to Create Table in sqlite3 Database</a:t>
            </a:r>
          </a:p>
          <a:p>
            <a:r>
              <a:rPr lang="en-US" dirty="0"/>
              <a:t>To create a table using Python sqlite3, follow these steps</a:t>
            </a:r>
          </a:p>
          <a:p>
            <a:r>
              <a:rPr lang="en-US" dirty="0"/>
              <a:t>Create a connection object to the </a:t>
            </a:r>
            <a:r>
              <a:rPr lang="en-US" dirty="0" err="1"/>
              <a:t>sqlite</a:t>
            </a:r>
            <a:r>
              <a:rPr lang="en-US" dirty="0"/>
              <a:t> database.</a:t>
            </a:r>
          </a:p>
          <a:p>
            <a:r>
              <a:rPr lang="en-US" dirty="0"/>
              <a:t>Create a cursor to the connection.</a:t>
            </a:r>
          </a:p>
          <a:p>
            <a:r>
              <a:rPr lang="en-US" dirty="0"/>
              <a:t>Create table using the sqlite3.execute() method with the CREATE query passed to the method.</a:t>
            </a:r>
          </a:p>
          <a:p>
            <a:endParaRPr lang="en-IN" dirty="0"/>
          </a:p>
        </p:txBody>
      </p:sp>
    </p:spTree>
    <p:extLst>
      <p:ext uri="{BB962C8B-B14F-4D97-AF65-F5344CB8AC3E}">
        <p14:creationId xmlns:p14="http://schemas.microsoft.com/office/powerpoint/2010/main" val="3695974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Example 1: Create Table with Python sqlite3</a:t>
            </a:r>
          </a:p>
          <a:p>
            <a:r>
              <a:rPr lang="en-US" dirty="0"/>
              <a:t>In this example, we will create a sqlite3 database named </a:t>
            </a:r>
            <a:r>
              <a:rPr lang="en-US" b="1" dirty="0" err="1"/>
              <a:t>mysqlite.db</a:t>
            </a:r>
            <a:r>
              <a:rPr lang="en-US" dirty="0"/>
              <a:t> and create a table named </a:t>
            </a:r>
            <a:r>
              <a:rPr lang="en-US" b="1" dirty="0"/>
              <a:t>students</a:t>
            </a:r>
            <a:r>
              <a:rPr lang="en-US" dirty="0"/>
              <a:t> inside the database.</a:t>
            </a:r>
          </a:p>
          <a:p>
            <a:pPr marL="0" indent="0">
              <a:buNone/>
            </a:pPr>
            <a:r>
              <a:rPr lang="en-US" dirty="0" smtClean="0"/>
              <a:t>import sqlite3</a:t>
            </a:r>
          </a:p>
          <a:p>
            <a:pPr marL="0" indent="0">
              <a:buNone/>
            </a:pPr>
            <a:endParaRPr lang="en-US" dirty="0" smtClean="0"/>
          </a:p>
          <a:p>
            <a:pPr marL="0" indent="0">
              <a:buNone/>
            </a:pPr>
            <a:r>
              <a:rPr lang="en-US" dirty="0" smtClean="0"/>
              <a:t>conn = sqlite3.connect('</a:t>
            </a:r>
            <a:r>
              <a:rPr lang="en-US" dirty="0" err="1" smtClean="0"/>
              <a:t>mysqlite.db</a:t>
            </a:r>
            <a:r>
              <a:rPr lang="en-US" dirty="0" smtClean="0"/>
              <a:t>')</a:t>
            </a:r>
          </a:p>
          <a:p>
            <a:pPr marL="0" indent="0">
              <a:buNone/>
            </a:pPr>
            <a:r>
              <a:rPr lang="en-US" dirty="0" smtClean="0"/>
              <a:t>c = </a:t>
            </a:r>
            <a:r>
              <a:rPr lang="en-US" dirty="0" err="1" smtClean="0"/>
              <a:t>conn.cursor</a:t>
            </a:r>
            <a:r>
              <a:rPr lang="en-US" dirty="0" smtClean="0"/>
              <a:t>()</a:t>
            </a:r>
          </a:p>
          <a:p>
            <a:pPr marL="0" indent="0">
              <a:buNone/>
            </a:pPr>
            <a:endParaRPr lang="en-US" dirty="0" smtClean="0"/>
          </a:p>
          <a:p>
            <a:pPr marL="0" indent="0">
              <a:buNone/>
            </a:pPr>
            <a:r>
              <a:rPr lang="en-US" dirty="0" smtClean="0"/>
              <a:t>#create table</a:t>
            </a:r>
          </a:p>
          <a:p>
            <a:pPr marL="0" indent="0">
              <a:buNone/>
            </a:pPr>
            <a:r>
              <a:rPr lang="en-US" dirty="0" err="1" smtClean="0"/>
              <a:t>c.execute</a:t>
            </a:r>
            <a:r>
              <a:rPr lang="en-US" dirty="0" smtClean="0"/>
              <a:t>('''CREATE TABLE students</a:t>
            </a:r>
          </a:p>
          <a:p>
            <a:pPr marL="0" indent="0">
              <a:buNone/>
            </a:pPr>
            <a:r>
              <a:rPr lang="en-US" dirty="0" smtClean="0"/>
              <a:t>             (</a:t>
            </a:r>
            <a:r>
              <a:rPr lang="en-US" dirty="0" err="1" smtClean="0"/>
              <a:t>rollno</a:t>
            </a:r>
            <a:r>
              <a:rPr lang="en-US" dirty="0" smtClean="0"/>
              <a:t> real, name text, class real)''')</a:t>
            </a:r>
          </a:p>
          <a:p>
            <a:pPr marL="0" indent="0">
              <a:buNone/>
            </a:pPr>
            <a:r>
              <a:rPr lang="en-US" dirty="0" smtClean="0"/>
              <a:t>			</a:t>
            </a:r>
          </a:p>
          <a:p>
            <a:pPr marL="0" indent="0">
              <a:buNone/>
            </a:pPr>
            <a:r>
              <a:rPr lang="en-US" dirty="0" smtClean="0"/>
              <a:t>#commit the changes to </a:t>
            </a:r>
            <a:r>
              <a:rPr lang="en-US" dirty="0" err="1" smtClean="0"/>
              <a:t>db</a:t>
            </a:r>
            <a:r>
              <a:rPr lang="en-US" dirty="0" smtClean="0"/>
              <a:t>			</a:t>
            </a:r>
          </a:p>
          <a:p>
            <a:pPr marL="0" indent="0">
              <a:buNone/>
            </a:pPr>
            <a:r>
              <a:rPr lang="en-US" dirty="0" err="1" smtClean="0"/>
              <a:t>conn.commit</a:t>
            </a:r>
            <a:r>
              <a:rPr lang="en-US" dirty="0" smtClean="0"/>
              <a:t>()</a:t>
            </a:r>
          </a:p>
          <a:p>
            <a:pPr marL="0" indent="0">
              <a:buNone/>
            </a:pPr>
            <a:r>
              <a:rPr lang="en-US" dirty="0" smtClean="0"/>
              <a:t>#close the connection</a:t>
            </a:r>
          </a:p>
          <a:p>
            <a:pPr marL="0" indent="0">
              <a:buNone/>
            </a:pPr>
            <a:r>
              <a:rPr lang="en-US" dirty="0" err="1" smtClean="0"/>
              <a:t>conn.close</a:t>
            </a:r>
            <a:r>
              <a:rPr lang="en-US" dirty="0" smtClean="0"/>
              <a:t>()</a:t>
            </a:r>
            <a:endParaRPr lang="en-US" dirty="0"/>
          </a:p>
          <a:p>
            <a:endParaRPr lang="en-IN" dirty="0"/>
          </a:p>
        </p:txBody>
      </p:sp>
    </p:spTree>
    <p:extLst>
      <p:ext uri="{BB962C8B-B14F-4D97-AF65-F5344CB8AC3E}">
        <p14:creationId xmlns:p14="http://schemas.microsoft.com/office/powerpoint/2010/main" val="3123458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When you run this program, a table </a:t>
            </a:r>
            <a:r>
              <a:rPr lang="en-US" b="1" dirty="0"/>
              <a:t>students</a:t>
            </a:r>
            <a:r>
              <a:rPr lang="en-US" dirty="0"/>
              <a:t> should be created successfully inside </a:t>
            </a:r>
            <a:r>
              <a:rPr lang="en-US" b="1" dirty="0" err="1"/>
              <a:t>mysqlite.db</a:t>
            </a:r>
            <a:r>
              <a:rPr lang="en-US" dirty="0"/>
              <a:t>.</a:t>
            </a:r>
          </a:p>
          <a:p>
            <a:r>
              <a:rPr lang="en-US" dirty="0"/>
              <a:t>If you run this program the second time, you would get the following error</a:t>
            </a:r>
          </a:p>
          <a:p>
            <a:r>
              <a:rPr lang="en-US" dirty="0" err="1" smtClean="0"/>
              <a:t>Traceback</a:t>
            </a:r>
            <a:r>
              <a:rPr lang="en-US" dirty="0" smtClean="0"/>
              <a:t> (most recent call last):</a:t>
            </a:r>
          </a:p>
          <a:p>
            <a:r>
              <a:rPr lang="en-US" dirty="0" smtClean="0"/>
              <a:t>  File "example.py", line 8, in &lt;module&gt;</a:t>
            </a:r>
          </a:p>
          <a:p>
            <a:r>
              <a:rPr lang="en-US" dirty="0" smtClean="0"/>
              <a:t>    (</a:t>
            </a:r>
            <a:r>
              <a:rPr lang="en-US" dirty="0" err="1" smtClean="0"/>
              <a:t>rollno</a:t>
            </a:r>
            <a:r>
              <a:rPr lang="en-US" dirty="0" smtClean="0"/>
              <a:t> real, name text, class real)''')</a:t>
            </a:r>
          </a:p>
          <a:p>
            <a:r>
              <a:rPr lang="en-US" dirty="0" smtClean="0"/>
              <a:t>sqlite3.OperationalError: table students already exists</a:t>
            </a:r>
            <a:endParaRPr lang="en-IN" dirty="0"/>
          </a:p>
        </p:txBody>
      </p:sp>
    </p:spTree>
    <p:extLst>
      <p:ext uri="{BB962C8B-B14F-4D97-AF65-F5344CB8AC3E}">
        <p14:creationId xmlns:p14="http://schemas.microsoft.com/office/powerpoint/2010/main" val="1540037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2: Create Table only if it does not exist</a:t>
            </a:r>
          </a:p>
          <a:p>
            <a:r>
              <a:rPr lang="en-US" dirty="0"/>
              <a:t>In the Query, we can define to create the table only if it does not exist already. You may use </a:t>
            </a:r>
            <a:r>
              <a:rPr lang="en-US" b="1" dirty="0"/>
              <a:t>IF NOT EXISTS</a:t>
            </a:r>
            <a:r>
              <a:rPr lang="en-US" dirty="0"/>
              <a:t> before the table name in the query to create the table only if it does not exist.</a:t>
            </a:r>
          </a:p>
          <a:p>
            <a:r>
              <a:rPr lang="en-US" dirty="0"/>
              <a:t>In this example, we will try creating a sqlite3 database named </a:t>
            </a:r>
            <a:r>
              <a:rPr lang="en-US" b="1" dirty="0" err="1"/>
              <a:t>mysqlite.db</a:t>
            </a:r>
            <a:r>
              <a:rPr lang="en-US" dirty="0"/>
              <a:t> and create a table named </a:t>
            </a:r>
            <a:r>
              <a:rPr lang="en-US" b="1" dirty="0"/>
              <a:t>students</a:t>
            </a:r>
            <a:r>
              <a:rPr lang="en-US" dirty="0"/>
              <a:t> (which is already created in the previous example) inside the database.</a:t>
            </a:r>
          </a:p>
          <a:p>
            <a:endParaRPr lang="en-IN" dirty="0"/>
          </a:p>
        </p:txBody>
      </p:sp>
    </p:spTree>
    <p:extLst>
      <p:ext uri="{BB962C8B-B14F-4D97-AF65-F5344CB8AC3E}">
        <p14:creationId xmlns:p14="http://schemas.microsoft.com/office/powerpoint/2010/main" val="2936222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smtClean="0"/>
              <a:t>import sqlite3</a:t>
            </a:r>
          </a:p>
          <a:p>
            <a:endParaRPr lang="en-US" dirty="0" smtClean="0"/>
          </a:p>
          <a:p>
            <a:r>
              <a:rPr lang="en-US" dirty="0" smtClean="0"/>
              <a:t>conn = sqlite3.connect('</a:t>
            </a:r>
            <a:r>
              <a:rPr lang="en-US" dirty="0" err="1" smtClean="0"/>
              <a:t>mysqlite.db</a:t>
            </a:r>
            <a:r>
              <a:rPr lang="en-US" dirty="0" smtClean="0"/>
              <a:t>')</a:t>
            </a:r>
          </a:p>
          <a:p>
            <a:r>
              <a:rPr lang="en-US" dirty="0" smtClean="0"/>
              <a:t>c = </a:t>
            </a:r>
            <a:r>
              <a:rPr lang="en-US" dirty="0" err="1" smtClean="0"/>
              <a:t>conn.cursor</a:t>
            </a:r>
            <a:r>
              <a:rPr lang="en-US" dirty="0" smtClean="0"/>
              <a:t>()</a:t>
            </a:r>
          </a:p>
          <a:p>
            <a:endParaRPr lang="en-US" dirty="0" smtClean="0"/>
          </a:p>
          <a:p>
            <a:r>
              <a:rPr lang="en-US" dirty="0" smtClean="0"/>
              <a:t># Create table</a:t>
            </a:r>
          </a:p>
          <a:p>
            <a:r>
              <a:rPr lang="en-US" dirty="0" err="1" smtClean="0"/>
              <a:t>c.execute</a:t>
            </a:r>
            <a:r>
              <a:rPr lang="en-US" dirty="0" smtClean="0"/>
              <a:t>('''CREATE TABLE IF NOT EXISTS students</a:t>
            </a:r>
          </a:p>
          <a:p>
            <a:r>
              <a:rPr lang="en-US" dirty="0" smtClean="0"/>
              <a:t>             (</a:t>
            </a:r>
            <a:r>
              <a:rPr lang="en-US" dirty="0" err="1" smtClean="0"/>
              <a:t>rollno</a:t>
            </a:r>
            <a:r>
              <a:rPr lang="en-US" dirty="0" smtClean="0"/>
              <a:t> real, name text, class real)''')</a:t>
            </a:r>
          </a:p>
          <a:p>
            <a:r>
              <a:rPr lang="en-US" dirty="0" smtClean="0"/>
              <a:t>			</a:t>
            </a:r>
          </a:p>
          <a:p>
            <a:r>
              <a:rPr lang="en-US" dirty="0" smtClean="0"/>
              <a:t>#commit the changes to </a:t>
            </a:r>
            <a:r>
              <a:rPr lang="en-US" dirty="0" err="1" smtClean="0"/>
              <a:t>db</a:t>
            </a:r>
            <a:r>
              <a:rPr lang="en-US" dirty="0" smtClean="0"/>
              <a:t>			</a:t>
            </a:r>
          </a:p>
          <a:p>
            <a:r>
              <a:rPr lang="en-US" dirty="0" err="1" smtClean="0"/>
              <a:t>conn.commit</a:t>
            </a:r>
            <a:r>
              <a:rPr lang="en-US" dirty="0" smtClean="0"/>
              <a:t>()</a:t>
            </a:r>
          </a:p>
          <a:p>
            <a:r>
              <a:rPr lang="en-US" dirty="0" smtClean="0"/>
              <a:t>#close the connection</a:t>
            </a:r>
          </a:p>
          <a:p>
            <a:r>
              <a:rPr lang="en-US" dirty="0" err="1" smtClean="0"/>
              <a:t>conn.close</a:t>
            </a:r>
            <a:r>
              <a:rPr lang="en-US" dirty="0" smtClean="0"/>
              <a:t>()</a:t>
            </a:r>
            <a:endParaRPr lang="en-IN" dirty="0"/>
          </a:p>
        </p:txBody>
      </p:sp>
    </p:spTree>
    <p:extLst>
      <p:ext uri="{BB962C8B-B14F-4D97-AF65-F5344CB8AC3E}">
        <p14:creationId xmlns:p14="http://schemas.microsoft.com/office/powerpoint/2010/main" val="1507469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Insert Row into sqlite3 Table</a:t>
            </a:r>
          </a:p>
          <a:p>
            <a:r>
              <a:rPr lang="en-US" dirty="0"/>
              <a:t>You can insert one or more rows into sqlite3 table using execute() method.</a:t>
            </a:r>
          </a:p>
          <a:p>
            <a:r>
              <a:rPr lang="en-US" dirty="0"/>
              <a:t>In this tutorial, we shall go through the sequence of steps required to insert one or more rows into a table in </a:t>
            </a:r>
            <a:r>
              <a:rPr lang="en-US" dirty="0" err="1"/>
              <a:t>sqlite</a:t>
            </a:r>
            <a:r>
              <a:rPr lang="en-US" dirty="0"/>
              <a:t> database using sqlite3 library. Also, we shall learn how to check if the row insertion is successful.</a:t>
            </a:r>
          </a:p>
          <a:p>
            <a:endParaRPr lang="en-IN" dirty="0"/>
          </a:p>
        </p:txBody>
      </p:sp>
    </p:spTree>
    <p:extLst>
      <p:ext uri="{BB962C8B-B14F-4D97-AF65-F5344CB8AC3E}">
        <p14:creationId xmlns:p14="http://schemas.microsoft.com/office/powerpoint/2010/main" val="3811652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120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838200" y="1881222"/>
            <a:ext cx="11035145" cy="4240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471FF"/>
                </a:solidFill>
                <a:effectLst/>
                <a:latin typeface="Times New Roman" panose="02020603050405020304" pitchFamily="18" charset="0"/>
                <a:cs typeface="Times New Roman" panose="02020603050405020304" pitchFamily="18" charset="0"/>
              </a:rPr>
              <a:t>Steps to insert rows into </a:t>
            </a:r>
            <a:r>
              <a:rPr kumimoji="0" lang="en-US" altLang="en-US" b="0" i="0" u="none" strike="noStrike" cap="none" normalizeH="0" baseline="0" dirty="0" err="1" smtClean="0">
                <a:ln>
                  <a:noFill/>
                </a:ln>
                <a:solidFill>
                  <a:srgbClr val="5471FF"/>
                </a:solidFill>
                <a:effectLst/>
                <a:latin typeface="Times New Roman" panose="02020603050405020304" pitchFamily="18" charset="0"/>
                <a:cs typeface="Times New Roman" panose="02020603050405020304" pitchFamily="18" charset="0"/>
              </a:rPr>
              <a:t>Sqlite</a:t>
            </a:r>
            <a:r>
              <a:rPr kumimoji="0" lang="en-US" altLang="en-US" b="0" i="0" u="none" strike="noStrike" cap="none" normalizeH="0" baseline="0" dirty="0" smtClean="0">
                <a:ln>
                  <a:noFill/>
                </a:ln>
                <a:solidFill>
                  <a:srgbClr val="5471FF"/>
                </a:solidFill>
                <a:effectLst/>
                <a:latin typeface="Times New Roman" panose="02020603050405020304" pitchFamily="18" charset="0"/>
                <a:cs typeface="Times New Roman" panose="02020603050405020304" pitchFamily="18" charset="0"/>
              </a:rPr>
              <a:t>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To insert a row into sqlite3 table, follow these steps.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Create a connection to your sqlite3 database.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Get a cursor to the connection.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Create a table if not present, or check if the table is present.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If the table is present, use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execute</a:t>
            </a:r>
            <a:r>
              <a:rPr kumimoji="0" lang="en-US" altLang="en-US" b="0" i="0" u="none" strike="noStrike" cap="none" normalizeH="0" baseline="0" dirty="0" smtClean="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on the cursor, by passing SQL insert query to the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execute</a:t>
            </a:r>
            <a:r>
              <a:rPr kumimoji="0" lang="en-US" altLang="en-US" b="0" i="0" u="none" strike="noStrike" cap="none" normalizeH="0" baseline="0" dirty="0" smtClean="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You can check if the row is inserted successfully or not with the help of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cursor.lastrowid</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We shall see this scenario in Example 2.</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138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000" dirty="0"/>
              <a:t>Example 1: Insert Row into sqlite3 Table</a:t>
            </a:r>
          </a:p>
          <a:p>
            <a:r>
              <a:rPr lang="en-US" sz="2000" dirty="0"/>
              <a:t>In the following example, we have created a table, if it does not exist, and then used INSERT INTO query to insert a record into the table.</a:t>
            </a:r>
          </a:p>
          <a:p>
            <a:r>
              <a:rPr lang="en-IN" sz="2000" dirty="0" smtClean="0"/>
              <a:t>import sqlite3</a:t>
            </a:r>
          </a:p>
          <a:p>
            <a:endParaRPr lang="en-IN" sz="2000" dirty="0" smtClean="0"/>
          </a:p>
          <a:p>
            <a:r>
              <a:rPr lang="en-IN" sz="2000" dirty="0" smtClean="0"/>
              <a:t>conn = sqlite3.connect('</a:t>
            </a:r>
            <a:r>
              <a:rPr lang="en-IN" sz="2000" dirty="0" err="1" smtClean="0"/>
              <a:t>mysqlite.db</a:t>
            </a:r>
            <a:r>
              <a:rPr lang="en-IN" sz="2000" dirty="0" smtClean="0"/>
              <a:t>')</a:t>
            </a:r>
          </a:p>
          <a:p>
            <a:r>
              <a:rPr lang="en-IN" sz="2000" dirty="0" smtClean="0"/>
              <a:t>c = </a:t>
            </a:r>
            <a:r>
              <a:rPr lang="en-IN" sz="2000" dirty="0" err="1" smtClean="0"/>
              <a:t>conn.cursor</a:t>
            </a:r>
            <a:r>
              <a:rPr lang="en-IN" sz="2000" dirty="0" smtClean="0"/>
              <a:t>()</a:t>
            </a:r>
          </a:p>
          <a:p>
            <a:endParaRPr lang="en-IN" sz="2000" dirty="0" smtClean="0"/>
          </a:p>
        </p:txBody>
      </p:sp>
    </p:spTree>
    <p:extLst>
      <p:ext uri="{BB962C8B-B14F-4D97-AF65-F5344CB8AC3E}">
        <p14:creationId xmlns:p14="http://schemas.microsoft.com/office/powerpoint/2010/main" val="49278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sqlite3.Cursor class is an instance using which you can invoke methods that execute SQLite statements, fetch data from the result sets of the queries. You can create </a:t>
            </a:r>
            <a:r>
              <a:rPr lang="en-US" b="1" dirty="0"/>
              <a:t>Cursor</a:t>
            </a:r>
            <a:r>
              <a:rPr lang="en-US" dirty="0"/>
              <a:t> object using the cursor() method of the Connection object/class.</a:t>
            </a:r>
            <a:endParaRPr lang="en-IN" dirty="0"/>
          </a:p>
        </p:txBody>
      </p:sp>
    </p:spTree>
    <p:extLst>
      <p:ext uri="{BB962C8B-B14F-4D97-AF65-F5344CB8AC3E}">
        <p14:creationId xmlns:p14="http://schemas.microsoft.com/office/powerpoint/2010/main" val="3576125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#create table</a:t>
            </a:r>
          </a:p>
          <a:p>
            <a:r>
              <a:rPr lang="en-IN" dirty="0" err="1"/>
              <a:t>c.execute</a:t>
            </a:r>
            <a:r>
              <a:rPr lang="en-IN" dirty="0"/>
              <a:t>('''CREATE TABLE IF NOT EXISTS students</a:t>
            </a:r>
          </a:p>
          <a:p>
            <a:r>
              <a:rPr lang="en-IN" dirty="0"/>
              <a:t>             (</a:t>
            </a:r>
            <a:r>
              <a:rPr lang="en-IN" dirty="0" err="1"/>
              <a:t>rollno</a:t>
            </a:r>
            <a:r>
              <a:rPr lang="en-IN" dirty="0"/>
              <a:t> real, name text, class real)''')</a:t>
            </a:r>
          </a:p>
          <a:p>
            <a:endParaRPr lang="en-IN" dirty="0"/>
          </a:p>
          <a:p>
            <a:r>
              <a:rPr lang="en-IN" dirty="0" err="1"/>
              <a:t>c.execute</a:t>
            </a:r>
            <a:r>
              <a:rPr lang="en-IN" dirty="0"/>
              <a:t>('''INSERT INTO students</a:t>
            </a:r>
          </a:p>
          <a:p>
            <a:r>
              <a:rPr lang="en-IN" dirty="0"/>
              <a:t>             VALUES(1, 'Alex', 8)''')</a:t>
            </a:r>
          </a:p>
          <a:p>
            <a:r>
              <a:rPr lang="en-IN" dirty="0"/>
              <a:t>			 </a:t>
            </a:r>
          </a:p>
          <a:p>
            <a:r>
              <a:rPr lang="en-IN" dirty="0"/>
              <a:t>#commit the changes to </a:t>
            </a:r>
            <a:r>
              <a:rPr lang="en-IN" dirty="0" err="1"/>
              <a:t>db</a:t>
            </a:r>
            <a:r>
              <a:rPr lang="en-IN" dirty="0"/>
              <a:t>			</a:t>
            </a:r>
          </a:p>
          <a:p>
            <a:r>
              <a:rPr lang="en-IN" dirty="0" err="1"/>
              <a:t>conn.commit</a:t>
            </a:r>
            <a:r>
              <a:rPr lang="en-IN" dirty="0"/>
              <a:t>()</a:t>
            </a:r>
          </a:p>
          <a:p>
            <a:r>
              <a:rPr lang="en-IN" dirty="0"/>
              <a:t>#close the connection</a:t>
            </a:r>
          </a:p>
          <a:p>
            <a:r>
              <a:rPr lang="en-IN" dirty="0" err="1"/>
              <a:t>conn.close</a:t>
            </a:r>
            <a:r>
              <a:rPr lang="en-IN" dirty="0"/>
              <a:t>()</a:t>
            </a:r>
          </a:p>
          <a:p>
            <a:endParaRPr lang="en-IN" dirty="0"/>
          </a:p>
        </p:txBody>
      </p:sp>
    </p:spTree>
    <p:extLst>
      <p:ext uri="{BB962C8B-B14F-4D97-AF65-F5344CB8AC3E}">
        <p14:creationId xmlns:p14="http://schemas.microsoft.com/office/powerpoint/2010/main" val="341600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2: Insert Row into sqlite3 Table and Check if Insertion is successful</a:t>
            </a:r>
          </a:p>
          <a:p>
            <a:r>
              <a:rPr lang="en-US" dirty="0"/>
              <a:t>Well, most often times, we do need to know if the INSERT INTO query has actually worked. We need to know if the record is inserted successfully.</a:t>
            </a:r>
          </a:p>
          <a:p>
            <a:r>
              <a:rPr lang="en-US" dirty="0"/>
              <a:t>To know that, we can check the last row id that is inserted by the sqlite3 connection cursor. If the </a:t>
            </a:r>
            <a:r>
              <a:rPr lang="en-US" dirty="0" err="1"/>
              <a:t>lastrowid</a:t>
            </a:r>
            <a:r>
              <a:rPr lang="en-US" dirty="0"/>
              <a:t> is not zero </a:t>
            </a:r>
            <a:r>
              <a:rPr lang="en-US" b="1" dirty="0"/>
              <a:t>0</a:t>
            </a:r>
            <a:r>
              <a:rPr lang="en-US" dirty="0"/>
              <a:t>, then we can assure programmatically that the insertion is successful.</a:t>
            </a:r>
          </a:p>
          <a:p>
            <a:endParaRPr lang="en-IN" dirty="0"/>
          </a:p>
        </p:txBody>
      </p:sp>
    </p:spTree>
    <p:extLst>
      <p:ext uri="{BB962C8B-B14F-4D97-AF65-F5344CB8AC3E}">
        <p14:creationId xmlns:p14="http://schemas.microsoft.com/office/powerpoint/2010/main" val="1729584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1800" dirty="0" smtClean="0"/>
              <a:t>import sqlite3</a:t>
            </a:r>
          </a:p>
          <a:p>
            <a:endParaRPr lang="en-IN" sz="1800" dirty="0" smtClean="0"/>
          </a:p>
          <a:p>
            <a:r>
              <a:rPr lang="en-IN" sz="1800" dirty="0" smtClean="0"/>
              <a:t>conn = sqlite3.connect('</a:t>
            </a:r>
            <a:r>
              <a:rPr lang="en-IN" sz="1800" dirty="0" err="1" smtClean="0"/>
              <a:t>mysqlite.db</a:t>
            </a:r>
            <a:r>
              <a:rPr lang="en-IN" sz="1800" dirty="0" smtClean="0"/>
              <a:t>')</a:t>
            </a:r>
          </a:p>
          <a:p>
            <a:r>
              <a:rPr lang="en-IN" sz="1800" dirty="0" smtClean="0"/>
              <a:t>c = </a:t>
            </a:r>
            <a:r>
              <a:rPr lang="en-IN" sz="1800" dirty="0" err="1" smtClean="0"/>
              <a:t>conn.cursor</a:t>
            </a:r>
            <a:r>
              <a:rPr lang="en-IN" sz="1800" dirty="0" smtClean="0"/>
              <a:t>()</a:t>
            </a:r>
          </a:p>
          <a:p>
            <a:endParaRPr lang="en-IN" sz="1800" dirty="0" smtClean="0"/>
          </a:p>
        </p:txBody>
      </p:sp>
    </p:spTree>
    <p:extLst>
      <p:ext uri="{BB962C8B-B14F-4D97-AF65-F5344CB8AC3E}">
        <p14:creationId xmlns:p14="http://schemas.microsoft.com/office/powerpoint/2010/main" val="3936368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#create table</a:t>
            </a:r>
          </a:p>
          <a:p>
            <a:r>
              <a:rPr lang="en-IN" dirty="0" err="1"/>
              <a:t>c.execute</a:t>
            </a:r>
            <a:r>
              <a:rPr lang="en-IN" dirty="0"/>
              <a:t>('''CREATE TABLE IF NOT EXISTS students</a:t>
            </a:r>
          </a:p>
          <a:p>
            <a:r>
              <a:rPr lang="en-IN" dirty="0"/>
              <a:t>             (</a:t>
            </a:r>
            <a:r>
              <a:rPr lang="en-IN" dirty="0" err="1"/>
              <a:t>rollno</a:t>
            </a:r>
            <a:r>
              <a:rPr lang="en-IN" dirty="0"/>
              <a:t> real, name text, class real)''')</a:t>
            </a:r>
          </a:p>
          <a:p>
            <a:endParaRPr lang="en-IN" dirty="0"/>
          </a:p>
          <a:p>
            <a:r>
              <a:rPr lang="en-IN" dirty="0" err="1"/>
              <a:t>c.execute</a:t>
            </a:r>
            <a:r>
              <a:rPr lang="en-IN" dirty="0"/>
              <a:t>('''INSERT INTO students</a:t>
            </a:r>
          </a:p>
          <a:p>
            <a:r>
              <a:rPr lang="en-IN" dirty="0"/>
              <a:t>             VALUES(1, 'Glen', 8)''')</a:t>
            </a:r>
          </a:p>
          <a:p>
            <a:endParaRPr lang="en-IN" dirty="0"/>
          </a:p>
          <a:p>
            <a:r>
              <a:rPr lang="en-IN" dirty="0"/>
              <a:t>print(</a:t>
            </a:r>
            <a:r>
              <a:rPr lang="en-IN" dirty="0" err="1"/>
              <a:t>c.lastrowid</a:t>
            </a:r>
            <a:r>
              <a:rPr lang="en-IN" dirty="0"/>
              <a:t>)</a:t>
            </a:r>
          </a:p>
          <a:p>
            <a:r>
              <a:rPr lang="en-IN" dirty="0"/>
              <a:t>			 </a:t>
            </a:r>
          </a:p>
          <a:p>
            <a:r>
              <a:rPr lang="en-IN" dirty="0"/>
              <a:t>#commit the changes to </a:t>
            </a:r>
            <a:r>
              <a:rPr lang="en-IN" dirty="0" err="1"/>
              <a:t>db</a:t>
            </a:r>
            <a:r>
              <a:rPr lang="en-IN" dirty="0"/>
              <a:t>			</a:t>
            </a:r>
          </a:p>
          <a:p>
            <a:r>
              <a:rPr lang="en-IN" dirty="0" err="1"/>
              <a:t>conn.commit</a:t>
            </a:r>
            <a:r>
              <a:rPr lang="en-IN" dirty="0"/>
              <a:t>()</a:t>
            </a:r>
          </a:p>
          <a:p>
            <a:r>
              <a:rPr lang="en-IN" dirty="0"/>
              <a:t>#close the connection</a:t>
            </a:r>
          </a:p>
          <a:p>
            <a:r>
              <a:rPr lang="en-IN" dirty="0" err="1"/>
              <a:t>conn.close</a:t>
            </a:r>
            <a:r>
              <a:rPr lang="en-IN" dirty="0" smtClean="0"/>
              <a:t>()</a:t>
            </a:r>
          </a:p>
          <a:p>
            <a:r>
              <a:rPr lang="en-IN" dirty="0" smtClean="0"/>
              <a:t>2</a:t>
            </a:r>
            <a:endParaRPr lang="en-IN" dirty="0"/>
          </a:p>
          <a:p>
            <a:endParaRPr lang="en-IN" dirty="0"/>
          </a:p>
        </p:txBody>
      </p:sp>
    </p:spTree>
    <p:extLst>
      <p:ext uri="{BB962C8B-B14F-4D97-AF65-F5344CB8AC3E}">
        <p14:creationId xmlns:p14="http://schemas.microsoft.com/office/powerpoint/2010/main" val="391941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Select rows from sqlite3 table</a:t>
            </a:r>
          </a:p>
          <a:p>
            <a:r>
              <a:rPr lang="en-US" dirty="0"/>
              <a:t>Given a table in </a:t>
            </a:r>
            <a:r>
              <a:rPr lang="en-US" dirty="0" err="1"/>
              <a:t>sqlite</a:t>
            </a:r>
            <a:r>
              <a:rPr lang="en-US" dirty="0"/>
              <a:t> Database, one should be able to select one or more rows of a Database Table.</a:t>
            </a:r>
          </a:p>
          <a:p>
            <a:endParaRPr lang="en-IN" dirty="0"/>
          </a:p>
        </p:txBody>
      </p:sp>
    </p:spTree>
    <p:extLst>
      <p:ext uri="{BB962C8B-B14F-4D97-AF65-F5344CB8AC3E}">
        <p14:creationId xmlns:p14="http://schemas.microsoft.com/office/powerpoint/2010/main" val="131629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Steps to Select Rows from Table of </a:t>
            </a:r>
            <a:r>
              <a:rPr lang="en-US" dirty="0" err="1"/>
              <a:t>sqlite</a:t>
            </a:r>
            <a:r>
              <a:rPr lang="en-US" dirty="0"/>
              <a:t> Database</a:t>
            </a:r>
          </a:p>
          <a:p>
            <a:r>
              <a:rPr lang="en-US" dirty="0"/>
              <a:t>To select rows from table of sqlite3 database, follow these steps:</a:t>
            </a:r>
          </a:p>
          <a:p>
            <a:r>
              <a:rPr lang="en-US" dirty="0"/>
              <a:t>Create a connection object to the </a:t>
            </a:r>
            <a:r>
              <a:rPr lang="en-US" dirty="0" err="1"/>
              <a:t>sqlite</a:t>
            </a:r>
            <a:r>
              <a:rPr lang="en-US" dirty="0"/>
              <a:t> database.</a:t>
            </a:r>
          </a:p>
          <a:p>
            <a:r>
              <a:rPr lang="en-US" dirty="0"/>
              <a:t>Create a cursor to the connection.</a:t>
            </a:r>
          </a:p>
          <a:p>
            <a:r>
              <a:rPr lang="en-US" dirty="0"/>
              <a:t>Run sqlite3.execute() method with the SELECT FROM query passed to the method.</a:t>
            </a:r>
          </a:p>
          <a:p>
            <a:endParaRPr lang="en-IN" dirty="0"/>
          </a:p>
        </p:txBody>
      </p:sp>
    </p:spTree>
    <p:extLst>
      <p:ext uri="{BB962C8B-B14F-4D97-AF65-F5344CB8AC3E}">
        <p14:creationId xmlns:p14="http://schemas.microsoft.com/office/powerpoint/2010/main" val="3010982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1: Select rows from sqlite3 table</a:t>
            </a:r>
          </a:p>
          <a:p>
            <a:r>
              <a:rPr lang="en-US" dirty="0"/>
              <a:t>The following program fetches all the rows from the sqlite3 database table, named </a:t>
            </a:r>
            <a:r>
              <a:rPr lang="en-US" b="1" dirty="0"/>
              <a:t>students</a:t>
            </a:r>
            <a:r>
              <a:rPr lang="en-US" dirty="0"/>
              <a:t>.</a:t>
            </a:r>
          </a:p>
          <a:p>
            <a:endParaRPr lang="en-IN" dirty="0"/>
          </a:p>
        </p:txBody>
      </p:sp>
    </p:spTree>
    <p:extLst>
      <p:ext uri="{BB962C8B-B14F-4D97-AF65-F5344CB8AC3E}">
        <p14:creationId xmlns:p14="http://schemas.microsoft.com/office/powerpoint/2010/main" val="2470635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1500" dirty="0" smtClean="0"/>
              <a:t>import sqlite3</a:t>
            </a:r>
          </a:p>
          <a:p>
            <a:endParaRPr lang="en-IN" sz="1500" dirty="0" smtClean="0"/>
          </a:p>
          <a:p>
            <a:r>
              <a:rPr lang="en-IN" sz="1500" dirty="0" smtClean="0"/>
              <a:t>conn = sqlite3.connect('</a:t>
            </a:r>
            <a:r>
              <a:rPr lang="en-IN" sz="1500" dirty="0" err="1" smtClean="0"/>
              <a:t>mysqlite.db</a:t>
            </a:r>
            <a:r>
              <a:rPr lang="en-IN" sz="1500" dirty="0" smtClean="0"/>
              <a:t>')</a:t>
            </a:r>
          </a:p>
          <a:p>
            <a:r>
              <a:rPr lang="en-IN" sz="1500" dirty="0" smtClean="0"/>
              <a:t>c = </a:t>
            </a:r>
            <a:r>
              <a:rPr lang="en-IN" sz="1500" dirty="0" err="1" smtClean="0"/>
              <a:t>conn.cursor</a:t>
            </a:r>
            <a:r>
              <a:rPr lang="en-IN" sz="1500" dirty="0" smtClean="0"/>
              <a:t>()</a:t>
            </a:r>
          </a:p>
          <a:p>
            <a:endParaRPr lang="en-IN" sz="1500" dirty="0" smtClean="0"/>
          </a:p>
          <a:p>
            <a:r>
              <a:rPr lang="en-IN" sz="1500" dirty="0" err="1" smtClean="0"/>
              <a:t>c.execute</a:t>
            </a:r>
            <a:r>
              <a:rPr lang="en-IN" sz="1500" dirty="0" smtClean="0"/>
              <a:t>('''SELECT * FROM students;''')</a:t>
            </a:r>
          </a:p>
          <a:p>
            <a:endParaRPr lang="en-IN" sz="1500" dirty="0" smtClean="0"/>
          </a:p>
          <a:p>
            <a:r>
              <a:rPr lang="en-IN" sz="1500" dirty="0" smtClean="0"/>
              <a:t>rows = </a:t>
            </a:r>
            <a:r>
              <a:rPr lang="en-IN" sz="1500" dirty="0" err="1" smtClean="0"/>
              <a:t>c.fetchall</a:t>
            </a:r>
            <a:r>
              <a:rPr lang="en-IN" sz="1500" dirty="0" smtClean="0"/>
              <a:t>()</a:t>
            </a:r>
          </a:p>
          <a:p>
            <a:r>
              <a:rPr lang="en-IN" sz="1500" dirty="0" smtClean="0"/>
              <a:t> </a:t>
            </a:r>
          </a:p>
          <a:p>
            <a:r>
              <a:rPr lang="en-IN" sz="1500" dirty="0" smtClean="0"/>
              <a:t>for row in rows:</a:t>
            </a:r>
          </a:p>
          <a:p>
            <a:r>
              <a:rPr lang="en-IN" sz="1500" dirty="0" smtClean="0"/>
              <a:t>	print(row)</a:t>
            </a:r>
          </a:p>
          <a:p>
            <a:r>
              <a:rPr lang="en-IN" sz="1500" dirty="0" smtClean="0"/>
              <a:t>			 </a:t>
            </a:r>
          </a:p>
          <a:p>
            <a:r>
              <a:rPr lang="en-IN" sz="1500" dirty="0" smtClean="0"/>
              <a:t>#commit the changes to </a:t>
            </a:r>
            <a:r>
              <a:rPr lang="en-IN" sz="1500" dirty="0" err="1" smtClean="0"/>
              <a:t>db</a:t>
            </a:r>
            <a:r>
              <a:rPr lang="en-IN" sz="1500" dirty="0" smtClean="0"/>
              <a:t>			</a:t>
            </a:r>
          </a:p>
          <a:p>
            <a:r>
              <a:rPr lang="en-IN" sz="1500" dirty="0" err="1" smtClean="0"/>
              <a:t>conn.commit</a:t>
            </a:r>
            <a:r>
              <a:rPr lang="en-IN" sz="1500" dirty="0" smtClean="0"/>
              <a:t>()</a:t>
            </a:r>
          </a:p>
          <a:p>
            <a:r>
              <a:rPr lang="en-IN" sz="1500" dirty="0" smtClean="0"/>
              <a:t>#close the connection</a:t>
            </a:r>
          </a:p>
          <a:p>
            <a:r>
              <a:rPr lang="en-IN" sz="1500" dirty="0" err="1" smtClean="0"/>
              <a:t>conn.close</a:t>
            </a:r>
            <a:r>
              <a:rPr lang="en-IN" sz="1500" dirty="0" smtClean="0"/>
              <a:t>()</a:t>
            </a:r>
            <a:endParaRPr lang="en-IN" sz="1500" dirty="0"/>
          </a:p>
        </p:txBody>
      </p:sp>
    </p:spTree>
    <p:extLst>
      <p:ext uri="{BB962C8B-B14F-4D97-AF65-F5344CB8AC3E}">
        <p14:creationId xmlns:p14="http://schemas.microsoft.com/office/powerpoint/2010/main" val="4207900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When you run this program, you will see the rows that are present in the table </a:t>
            </a:r>
            <a:r>
              <a:rPr lang="en-US" dirty="0" smtClean="0"/>
              <a:t>printed </a:t>
            </a:r>
            <a:r>
              <a:rPr lang="en-US" dirty="0"/>
              <a:t>to the console output</a:t>
            </a:r>
            <a:r>
              <a:rPr lang="en-US" dirty="0" smtClean="0"/>
              <a:t>.</a:t>
            </a:r>
          </a:p>
          <a:p>
            <a:endParaRPr lang="en-US" dirty="0"/>
          </a:p>
          <a:p>
            <a:r>
              <a:rPr lang="da-DK" dirty="0" smtClean="0"/>
              <a:t>(1.0, 'Glen', 8.0)</a:t>
            </a:r>
          </a:p>
          <a:p>
            <a:r>
              <a:rPr lang="da-DK" dirty="0" smtClean="0"/>
              <a:t>(2.0, 'Elliot', 7.0)</a:t>
            </a:r>
          </a:p>
          <a:p>
            <a:r>
              <a:rPr lang="da-DK" dirty="0" smtClean="0"/>
              <a:t>(3.0, 'Gene', 7.0)</a:t>
            </a:r>
            <a:endParaRPr lang="en-IN" dirty="0"/>
          </a:p>
        </p:txBody>
      </p:sp>
    </p:spTree>
    <p:extLst>
      <p:ext uri="{BB962C8B-B14F-4D97-AF65-F5344CB8AC3E}">
        <p14:creationId xmlns:p14="http://schemas.microsoft.com/office/powerpoint/2010/main" val="1352755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You can also use modifiers with SELECT FROM query to filter, sort or transform your records when required</a:t>
            </a:r>
            <a:r>
              <a:rPr lang="en-US" dirty="0" smtClean="0"/>
              <a:t>.</a:t>
            </a:r>
          </a:p>
          <a:p>
            <a:r>
              <a:rPr lang="en-US" dirty="0"/>
              <a:t>Example 2: Select from sqlite3 table with WHERE clause</a:t>
            </a:r>
          </a:p>
          <a:p>
            <a:r>
              <a:rPr lang="en-US" dirty="0"/>
              <a:t>In this example, we will use WHERE clause with SELECT FROM query to filter the rows based on a condition.</a:t>
            </a:r>
          </a:p>
          <a:p>
            <a:endParaRPr lang="en-IN" dirty="0"/>
          </a:p>
        </p:txBody>
      </p:sp>
    </p:spTree>
    <p:extLst>
      <p:ext uri="{BB962C8B-B14F-4D97-AF65-F5344CB8AC3E}">
        <p14:creationId xmlns:p14="http://schemas.microsoft.com/office/powerpoint/2010/main" val="3258278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Methods</a:t>
            </a:r>
          </a:p>
          <a:p>
            <a:r>
              <a:rPr lang="en-US" b="1" dirty="0"/>
              <a:t>execute()</a:t>
            </a:r>
            <a:endParaRPr lang="en-US" dirty="0"/>
          </a:p>
          <a:p>
            <a:r>
              <a:rPr lang="en-US" dirty="0"/>
              <a:t>This routine executes an SQL statement. The SQL statement may be parameterized (i.e., placeholders instead of SQL literals). The psycopg2 module supports placeholder using %s sign</a:t>
            </a:r>
          </a:p>
          <a:p>
            <a:r>
              <a:rPr lang="en-US" dirty="0"/>
              <a:t>For example</a:t>
            </a:r>
            <a:r>
              <a:rPr lang="en-US" dirty="0" smtClean="0"/>
              <a:t>:</a:t>
            </a:r>
          </a:p>
          <a:p>
            <a:r>
              <a:rPr lang="en-US" dirty="0" err="1" smtClean="0"/>
              <a:t>cursor.execute</a:t>
            </a:r>
            <a:r>
              <a:rPr lang="en-US" dirty="0"/>
              <a:t>("insert into people values (%s, %s)", (who, age))</a:t>
            </a:r>
          </a:p>
          <a:p>
            <a:endParaRPr lang="en-IN" dirty="0"/>
          </a:p>
        </p:txBody>
      </p:sp>
    </p:spTree>
    <p:extLst>
      <p:ext uri="{BB962C8B-B14F-4D97-AF65-F5344CB8AC3E}">
        <p14:creationId xmlns:p14="http://schemas.microsoft.com/office/powerpoint/2010/main" val="111226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smtClean="0"/>
              <a:t>import sqlite3</a:t>
            </a:r>
          </a:p>
          <a:p>
            <a:endParaRPr lang="en-IN" dirty="0" smtClean="0"/>
          </a:p>
          <a:p>
            <a:r>
              <a:rPr lang="en-IN" dirty="0" smtClean="0"/>
              <a:t>conn = sqlite3.connect('</a:t>
            </a:r>
            <a:r>
              <a:rPr lang="en-IN" dirty="0" err="1" smtClean="0"/>
              <a:t>mysqlite.db</a:t>
            </a:r>
            <a:r>
              <a:rPr lang="en-IN" dirty="0" smtClean="0"/>
              <a:t>')</a:t>
            </a:r>
          </a:p>
          <a:p>
            <a:r>
              <a:rPr lang="en-IN" dirty="0" smtClean="0"/>
              <a:t>c = </a:t>
            </a:r>
            <a:r>
              <a:rPr lang="en-IN" dirty="0" err="1" smtClean="0"/>
              <a:t>conn.cursor</a:t>
            </a:r>
            <a:r>
              <a:rPr lang="en-IN" dirty="0" smtClean="0"/>
              <a:t>()</a:t>
            </a:r>
          </a:p>
          <a:p>
            <a:endParaRPr lang="en-IN" dirty="0" smtClean="0"/>
          </a:p>
          <a:p>
            <a:r>
              <a:rPr lang="en-IN" dirty="0" err="1" smtClean="0"/>
              <a:t>c.execute</a:t>
            </a:r>
            <a:r>
              <a:rPr lang="en-IN" dirty="0" smtClean="0"/>
              <a:t>('''SELECT * FROM students WHERE name="Elliot";''')</a:t>
            </a:r>
          </a:p>
          <a:p>
            <a:endParaRPr lang="en-IN" dirty="0" smtClean="0"/>
          </a:p>
          <a:p>
            <a:r>
              <a:rPr lang="en-IN" dirty="0" smtClean="0"/>
              <a:t>rows = </a:t>
            </a:r>
            <a:r>
              <a:rPr lang="en-IN" dirty="0" err="1" smtClean="0"/>
              <a:t>c.fetchall</a:t>
            </a:r>
            <a:r>
              <a:rPr lang="en-IN" dirty="0" smtClean="0"/>
              <a:t>()</a:t>
            </a:r>
          </a:p>
          <a:p>
            <a:r>
              <a:rPr lang="en-IN" dirty="0" smtClean="0"/>
              <a:t> </a:t>
            </a:r>
          </a:p>
          <a:p>
            <a:r>
              <a:rPr lang="en-IN" dirty="0" smtClean="0"/>
              <a:t>for row in rows:</a:t>
            </a:r>
          </a:p>
          <a:p>
            <a:r>
              <a:rPr lang="en-IN" dirty="0" smtClean="0"/>
              <a:t>	print(row)</a:t>
            </a:r>
          </a:p>
          <a:p>
            <a:r>
              <a:rPr lang="en-IN" dirty="0" smtClean="0"/>
              <a:t>			 </a:t>
            </a:r>
          </a:p>
          <a:p>
            <a:r>
              <a:rPr lang="en-IN" dirty="0" smtClean="0"/>
              <a:t>#commit the changes to </a:t>
            </a:r>
            <a:r>
              <a:rPr lang="en-IN" dirty="0" err="1" smtClean="0"/>
              <a:t>db</a:t>
            </a:r>
            <a:r>
              <a:rPr lang="en-IN" dirty="0" smtClean="0"/>
              <a:t>			</a:t>
            </a:r>
          </a:p>
          <a:p>
            <a:r>
              <a:rPr lang="en-IN" dirty="0" err="1" smtClean="0"/>
              <a:t>conn.commit</a:t>
            </a:r>
            <a:r>
              <a:rPr lang="en-IN" dirty="0" smtClean="0"/>
              <a:t>()</a:t>
            </a:r>
          </a:p>
          <a:p>
            <a:r>
              <a:rPr lang="en-IN" dirty="0" smtClean="0"/>
              <a:t>#close the connection</a:t>
            </a:r>
          </a:p>
          <a:p>
            <a:r>
              <a:rPr lang="en-IN" dirty="0" err="1" smtClean="0"/>
              <a:t>conn.close</a:t>
            </a:r>
            <a:r>
              <a:rPr lang="en-IN" dirty="0" smtClean="0"/>
              <a:t>()</a:t>
            </a:r>
          </a:p>
          <a:p>
            <a:r>
              <a:rPr lang="en-IN" dirty="0" smtClean="0"/>
              <a:t>(2.0, 'Elliot', 7.0)</a:t>
            </a:r>
            <a:endParaRPr lang="en-IN" dirty="0"/>
          </a:p>
        </p:txBody>
      </p:sp>
    </p:spTree>
    <p:extLst>
      <p:ext uri="{BB962C8B-B14F-4D97-AF65-F5344CB8AC3E}">
        <p14:creationId xmlns:p14="http://schemas.microsoft.com/office/powerpoint/2010/main" val="2719295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Python – Delete All Rows from </a:t>
            </a:r>
            <a:r>
              <a:rPr lang="en-US" dirty="0" err="1"/>
              <a:t>Sqlite</a:t>
            </a:r>
            <a:r>
              <a:rPr lang="en-US" dirty="0"/>
              <a:t> Table</a:t>
            </a:r>
          </a:p>
          <a:p>
            <a:r>
              <a:rPr lang="en-US" dirty="0"/>
              <a:t>To delete all rows from Sqlite3 table, you can execute SQL DELETE query.</a:t>
            </a:r>
          </a:p>
          <a:p>
            <a:r>
              <a:rPr lang="en-US" dirty="0" smtClean="0"/>
              <a:t>Steps to Delete All Rows of </a:t>
            </a:r>
            <a:r>
              <a:rPr lang="en-US" dirty="0" err="1" smtClean="0"/>
              <a:t>Sqlite</a:t>
            </a:r>
            <a:r>
              <a:rPr lang="en-US" dirty="0" smtClean="0"/>
              <a:t> Table</a:t>
            </a:r>
          </a:p>
          <a:p>
            <a:r>
              <a:rPr lang="en-US" dirty="0" smtClean="0"/>
              <a:t>The detailed steps to delete rows from sqlite3 table are:</a:t>
            </a:r>
          </a:p>
          <a:p>
            <a:endParaRPr lang="en-US" dirty="0" smtClean="0"/>
          </a:p>
          <a:p>
            <a:r>
              <a:rPr lang="en-US" dirty="0" smtClean="0"/>
              <a:t>Make a connection to sqlite3 database.</a:t>
            </a:r>
          </a:p>
          <a:p>
            <a:r>
              <a:rPr lang="en-US" dirty="0" smtClean="0"/>
              <a:t>Get cursor from the connection.</a:t>
            </a:r>
          </a:p>
          <a:p>
            <a:r>
              <a:rPr lang="en-US" dirty="0" smtClean="0"/>
              <a:t>Execute DELETE FROM table query.</a:t>
            </a:r>
            <a:endParaRPr lang="en-IN" dirty="0"/>
          </a:p>
        </p:txBody>
      </p:sp>
    </p:spTree>
    <p:extLst>
      <p:ext uri="{BB962C8B-B14F-4D97-AF65-F5344CB8AC3E}">
        <p14:creationId xmlns:p14="http://schemas.microsoft.com/office/powerpoint/2010/main" val="722694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Example 1: Delete rows from sqlite3 Table</a:t>
            </a:r>
          </a:p>
          <a:p>
            <a:r>
              <a:rPr lang="en-US" dirty="0"/>
              <a:t>In this example, we will learn how to remove or delete all the records from a sqlite3 database table using DELETE FROM TABLE query.</a:t>
            </a:r>
          </a:p>
          <a:p>
            <a:endParaRPr lang="en-IN" dirty="0"/>
          </a:p>
        </p:txBody>
      </p:sp>
    </p:spTree>
    <p:extLst>
      <p:ext uri="{BB962C8B-B14F-4D97-AF65-F5344CB8AC3E}">
        <p14:creationId xmlns:p14="http://schemas.microsoft.com/office/powerpoint/2010/main" val="415452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smtClean="0"/>
              <a:t>import sqlite3</a:t>
            </a:r>
          </a:p>
          <a:p>
            <a:endParaRPr lang="en-IN" dirty="0" smtClean="0"/>
          </a:p>
          <a:p>
            <a:r>
              <a:rPr lang="en-IN" dirty="0" smtClean="0"/>
              <a:t>conn = sqlite3.connect('</a:t>
            </a:r>
            <a:r>
              <a:rPr lang="en-IN" dirty="0" err="1" smtClean="0"/>
              <a:t>mysqlite.db</a:t>
            </a:r>
            <a:r>
              <a:rPr lang="en-IN" dirty="0" smtClean="0"/>
              <a:t>')</a:t>
            </a:r>
          </a:p>
          <a:p>
            <a:r>
              <a:rPr lang="en-IN" dirty="0" smtClean="0"/>
              <a:t>c = </a:t>
            </a:r>
            <a:r>
              <a:rPr lang="en-IN" dirty="0" err="1" smtClean="0"/>
              <a:t>conn.cursor</a:t>
            </a:r>
            <a:r>
              <a:rPr lang="en-IN" dirty="0" smtClean="0"/>
              <a:t>()</a:t>
            </a:r>
          </a:p>
          <a:p>
            <a:endParaRPr lang="en-IN" dirty="0" smtClean="0"/>
          </a:p>
          <a:p>
            <a:r>
              <a:rPr lang="en-IN" dirty="0" smtClean="0"/>
              <a:t># delete all rows from table</a:t>
            </a:r>
          </a:p>
          <a:p>
            <a:r>
              <a:rPr lang="en-IN" dirty="0" err="1" smtClean="0"/>
              <a:t>c.execute</a:t>
            </a:r>
            <a:r>
              <a:rPr lang="en-IN" dirty="0" smtClean="0"/>
              <a:t>('DELETE FROM students;',);</a:t>
            </a:r>
          </a:p>
          <a:p>
            <a:endParaRPr lang="en-IN" dirty="0" smtClean="0"/>
          </a:p>
          <a:p>
            <a:r>
              <a:rPr lang="en-IN" dirty="0" smtClean="0"/>
              <a:t>print('We have deleted', </a:t>
            </a:r>
            <a:r>
              <a:rPr lang="en-IN" dirty="0" err="1" smtClean="0"/>
              <a:t>c.rowcount</a:t>
            </a:r>
            <a:r>
              <a:rPr lang="en-IN" dirty="0" smtClean="0"/>
              <a:t>, 'records from the table.')</a:t>
            </a:r>
          </a:p>
          <a:p>
            <a:endParaRPr lang="en-IN" dirty="0" smtClean="0"/>
          </a:p>
          <a:p>
            <a:r>
              <a:rPr lang="en-IN" dirty="0" smtClean="0"/>
              <a:t>#commit the changes to </a:t>
            </a:r>
            <a:r>
              <a:rPr lang="en-IN" dirty="0" err="1" smtClean="0"/>
              <a:t>db</a:t>
            </a:r>
            <a:r>
              <a:rPr lang="en-IN" dirty="0" smtClean="0"/>
              <a:t>			</a:t>
            </a:r>
          </a:p>
          <a:p>
            <a:r>
              <a:rPr lang="en-IN" dirty="0" err="1" smtClean="0"/>
              <a:t>conn.commit</a:t>
            </a:r>
            <a:r>
              <a:rPr lang="en-IN" dirty="0" smtClean="0"/>
              <a:t>()</a:t>
            </a:r>
          </a:p>
          <a:p>
            <a:r>
              <a:rPr lang="en-IN" dirty="0" smtClean="0"/>
              <a:t>#close the connection</a:t>
            </a:r>
          </a:p>
          <a:p>
            <a:r>
              <a:rPr lang="en-IN" dirty="0" err="1" smtClean="0"/>
              <a:t>conn.close</a:t>
            </a:r>
            <a:r>
              <a:rPr lang="en-IN" dirty="0" smtClean="0"/>
              <a:t>()</a:t>
            </a:r>
          </a:p>
          <a:p>
            <a:r>
              <a:rPr lang="en-US" dirty="0" smtClean="0"/>
              <a:t>We have deleted 18 records from the table.</a:t>
            </a:r>
            <a:endParaRPr lang="en-IN" dirty="0"/>
          </a:p>
        </p:txBody>
      </p:sp>
    </p:spTree>
    <p:extLst>
      <p:ext uri="{BB962C8B-B14F-4D97-AF65-F5344CB8AC3E}">
        <p14:creationId xmlns:p14="http://schemas.microsoft.com/office/powerpoint/2010/main" val="306524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SQLAlchemy</a:t>
            </a:r>
            <a:endParaRPr lang="en-IN" dirty="0"/>
          </a:p>
        </p:txBody>
      </p:sp>
      <p:sp>
        <p:nvSpPr>
          <p:cNvPr id="3" name="Content Placeholder 2"/>
          <p:cNvSpPr>
            <a:spLocks noGrp="1"/>
          </p:cNvSpPr>
          <p:nvPr>
            <p:ph idx="1"/>
          </p:nvPr>
        </p:nvSpPr>
        <p:spPr/>
        <p:txBody>
          <a:bodyPr/>
          <a:lstStyle/>
          <a:p>
            <a:r>
              <a:rPr lang="en-US" dirty="0" err="1"/>
              <a:t>SQLAlchemy</a:t>
            </a:r>
            <a:r>
              <a:rPr lang="en-US" dirty="0"/>
              <a:t> is a popular SQL toolkit and </a:t>
            </a:r>
            <a:r>
              <a:rPr lang="en-US" b="1" dirty="0"/>
              <a:t>Object Relational Mapper</a:t>
            </a:r>
            <a:r>
              <a:rPr lang="en-US" dirty="0"/>
              <a:t>. It is written in </a:t>
            </a:r>
            <a:r>
              <a:rPr lang="en-US" b="1" dirty="0"/>
              <a:t>Python</a:t>
            </a:r>
            <a:r>
              <a:rPr lang="en-US" dirty="0"/>
              <a:t> and gives full power and flexibility of SQL to an application developer. It is an </a:t>
            </a:r>
            <a:r>
              <a:rPr lang="en-US" b="1" dirty="0"/>
              <a:t>open source</a:t>
            </a:r>
            <a:r>
              <a:rPr lang="en-US" dirty="0"/>
              <a:t> and </a:t>
            </a:r>
            <a:r>
              <a:rPr lang="en-US" b="1" dirty="0"/>
              <a:t>cross-platform software</a:t>
            </a:r>
            <a:r>
              <a:rPr lang="en-US" dirty="0"/>
              <a:t> released under MIT </a:t>
            </a:r>
            <a:r>
              <a:rPr lang="en-US" dirty="0" smtClean="0"/>
              <a:t>license</a:t>
            </a:r>
          </a:p>
          <a:p>
            <a:r>
              <a:rPr lang="en-US" dirty="0" err="1"/>
              <a:t>SQLAlchemy</a:t>
            </a:r>
            <a:r>
              <a:rPr lang="en-US" dirty="0"/>
              <a:t> is famous for its object-relational mapper (ORM), using which, classes can be mapped to the database, thereby allowing the object model and database schema to develop in a cleanly decoupled way from the beginning</a:t>
            </a:r>
            <a:endParaRPr lang="en-IN" dirty="0"/>
          </a:p>
        </p:txBody>
      </p:sp>
    </p:spTree>
    <p:extLst>
      <p:ext uri="{BB962C8B-B14F-4D97-AF65-F5344CB8AC3E}">
        <p14:creationId xmlns:p14="http://schemas.microsoft.com/office/powerpoint/2010/main" val="247049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ORM</a:t>
            </a:r>
            <a:br>
              <a:rPr lang="en-IN" dirty="0"/>
            </a:br>
            <a:endParaRPr lang="en-IN" dirty="0"/>
          </a:p>
        </p:txBody>
      </p:sp>
      <p:sp>
        <p:nvSpPr>
          <p:cNvPr id="3" name="Content Placeholder 2"/>
          <p:cNvSpPr>
            <a:spLocks noGrp="1"/>
          </p:cNvSpPr>
          <p:nvPr>
            <p:ph idx="1"/>
          </p:nvPr>
        </p:nvSpPr>
        <p:spPr/>
        <p:txBody>
          <a:bodyPr/>
          <a:lstStyle/>
          <a:p>
            <a:r>
              <a:rPr lang="en-US" dirty="0"/>
              <a:t>ORM (Object Relational Mapping) is a programming technique for converting data between incompatible type systems in object-oriented programming languages. Usually, the type system used in an Object Oriented (OO) language like Python contains non-scalar types. These cannot be expressed as primitive types such as integers and strings. Hence, the OO programmer has to convert objects in scalar data to interact with backend database. However, data types in most of the database products such as Oracle, MySQL, etc., are primary.</a:t>
            </a:r>
            <a:endParaRPr lang="en-IN" dirty="0"/>
          </a:p>
        </p:txBody>
      </p:sp>
    </p:spTree>
    <p:extLst>
      <p:ext uri="{BB962C8B-B14F-4D97-AF65-F5344CB8AC3E}">
        <p14:creationId xmlns:p14="http://schemas.microsoft.com/office/powerpoint/2010/main" val="2599801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SQLAlchemy</a:t>
            </a:r>
            <a:r>
              <a:rPr lang="en-US" dirty="0"/>
              <a:t> - Environment setup</a:t>
            </a:r>
            <a:br>
              <a:rPr lang="en-US" dirty="0"/>
            </a:br>
            <a:endParaRPr lang="en-IN" dirty="0"/>
          </a:p>
        </p:txBody>
      </p:sp>
      <p:sp>
        <p:nvSpPr>
          <p:cNvPr id="3" name="Content Placeholder 2"/>
          <p:cNvSpPr>
            <a:spLocks noGrp="1"/>
          </p:cNvSpPr>
          <p:nvPr>
            <p:ph idx="1"/>
          </p:nvPr>
        </p:nvSpPr>
        <p:spPr/>
        <p:txBody>
          <a:bodyPr/>
          <a:lstStyle/>
          <a:p>
            <a:r>
              <a:rPr lang="en-US" dirty="0" smtClean="0"/>
              <a:t>Let </a:t>
            </a:r>
            <a:r>
              <a:rPr lang="en-US" dirty="0"/>
              <a:t>us discuss the environmental setup required to use </a:t>
            </a:r>
            <a:r>
              <a:rPr lang="en-US" dirty="0" err="1"/>
              <a:t>SQLAlchemy</a:t>
            </a:r>
            <a:r>
              <a:rPr lang="en-US" dirty="0"/>
              <a:t>.</a:t>
            </a:r>
          </a:p>
          <a:p>
            <a:r>
              <a:rPr lang="en-US" dirty="0"/>
              <a:t>Any version of Python higher than 2.7 is necessary to install </a:t>
            </a:r>
            <a:r>
              <a:rPr lang="en-US" dirty="0" err="1"/>
              <a:t>SQLAlchemy</a:t>
            </a:r>
            <a:r>
              <a:rPr lang="en-US" dirty="0"/>
              <a:t>. The easiest way to install is by using Python Package Manager, </a:t>
            </a:r>
            <a:r>
              <a:rPr lang="en-US" b="1" dirty="0"/>
              <a:t>pip</a:t>
            </a:r>
            <a:r>
              <a:rPr lang="en-US" dirty="0"/>
              <a:t>. This utility is bundled with standard distribution of Python.</a:t>
            </a:r>
          </a:p>
          <a:p>
            <a:endParaRPr lang="en-IN" dirty="0"/>
          </a:p>
        </p:txBody>
      </p:sp>
    </p:spTree>
    <p:extLst>
      <p:ext uri="{BB962C8B-B14F-4D97-AF65-F5344CB8AC3E}">
        <p14:creationId xmlns:p14="http://schemas.microsoft.com/office/powerpoint/2010/main" val="2030252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SQLAlchemy</a:t>
            </a:r>
            <a:r>
              <a:rPr lang="en-IN" dirty="0" smtClean="0"/>
              <a:t> </a:t>
            </a:r>
            <a:r>
              <a:rPr lang="en-IN" dirty="0"/>
              <a:t>Core – Expression Language</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err="1"/>
              <a:t>SQLAlchemy</a:t>
            </a:r>
            <a:r>
              <a:rPr lang="en-IN" dirty="0"/>
              <a:t> core includes </a:t>
            </a:r>
            <a:r>
              <a:rPr lang="en-IN" b="1" dirty="0"/>
              <a:t>SQL rendering engine, DBAPI integration, transaction integration</a:t>
            </a:r>
            <a:r>
              <a:rPr lang="en-IN" dirty="0"/>
              <a:t>, and </a:t>
            </a:r>
            <a:r>
              <a:rPr lang="en-IN" b="1" dirty="0"/>
              <a:t>schema description services</a:t>
            </a:r>
            <a:r>
              <a:rPr lang="en-IN" dirty="0"/>
              <a:t>. </a:t>
            </a:r>
            <a:r>
              <a:rPr lang="en-IN" dirty="0" err="1"/>
              <a:t>SQLAlchemy</a:t>
            </a:r>
            <a:r>
              <a:rPr lang="en-IN" dirty="0"/>
              <a:t> core uses SQL Expression Language that provides a </a:t>
            </a:r>
            <a:r>
              <a:rPr lang="en-IN" b="1" dirty="0"/>
              <a:t>schema-centric usage</a:t>
            </a:r>
            <a:r>
              <a:rPr lang="en-IN" dirty="0"/>
              <a:t> paradigm whereas </a:t>
            </a:r>
            <a:r>
              <a:rPr lang="en-IN" dirty="0" err="1"/>
              <a:t>SQLAlchemy</a:t>
            </a:r>
            <a:r>
              <a:rPr lang="en-IN" dirty="0"/>
              <a:t> ORM is a </a:t>
            </a:r>
            <a:r>
              <a:rPr lang="en-IN" b="1" dirty="0"/>
              <a:t>domain-centric mode of usage</a:t>
            </a:r>
            <a:r>
              <a:rPr lang="en-IN" dirty="0"/>
              <a:t>.</a:t>
            </a:r>
          </a:p>
        </p:txBody>
      </p:sp>
    </p:spTree>
    <p:extLst>
      <p:ext uri="{BB962C8B-B14F-4D97-AF65-F5344CB8AC3E}">
        <p14:creationId xmlns:p14="http://schemas.microsoft.com/office/powerpoint/2010/main" val="3133640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The SQL Expression Language presents a system of representing relational database structures and expressions using Python constructs. It presents a system of representing the primitive constructs of the relational database directly without opinion, which is in contrast to ORM that presents a high level and abstracted pattern of usage, which itself is an example of applied usage of the Expression Language.</a:t>
            </a:r>
          </a:p>
          <a:p>
            <a:r>
              <a:rPr lang="en-US" dirty="0"/>
              <a:t>Expression Language is one of the core components of </a:t>
            </a:r>
            <a:r>
              <a:rPr lang="en-US" dirty="0" err="1"/>
              <a:t>SQLAlchemy</a:t>
            </a:r>
            <a:r>
              <a:rPr lang="en-US" dirty="0"/>
              <a:t>. It allows the programmer to specify SQL statements in Python code and use it directly in more complex queries. Expression language is independent of backend and comprehensively covers every aspect of raw SQL. It is closer to raw SQL than any other component in </a:t>
            </a:r>
            <a:r>
              <a:rPr lang="en-US" dirty="0" err="1"/>
              <a:t>SQLAlchemy</a:t>
            </a:r>
            <a:r>
              <a:rPr lang="en-US" dirty="0"/>
              <a:t>.</a:t>
            </a:r>
          </a:p>
          <a:p>
            <a:endParaRPr lang="en-IN" dirty="0"/>
          </a:p>
        </p:txBody>
      </p:sp>
    </p:spTree>
    <p:extLst>
      <p:ext uri="{BB962C8B-B14F-4D97-AF65-F5344CB8AC3E}">
        <p14:creationId xmlns:p14="http://schemas.microsoft.com/office/powerpoint/2010/main" val="1026912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SQLAlchemy</a:t>
            </a:r>
            <a:r>
              <a:rPr lang="en-US" dirty="0"/>
              <a:t> Core - Connecting to Database</a:t>
            </a:r>
            <a:br>
              <a:rPr lang="en-US" dirty="0"/>
            </a:br>
            <a:endParaRPr lang="en-IN" dirty="0"/>
          </a:p>
        </p:txBody>
      </p:sp>
      <p:sp>
        <p:nvSpPr>
          <p:cNvPr id="3" name="Content Placeholder 2"/>
          <p:cNvSpPr>
            <a:spLocks noGrp="1"/>
          </p:cNvSpPr>
          <p:nvPr>
            <p:ph idx="1"/>
          </p:nvPr>
        </p:nvSpPr>
        <p:spPr/>
        <p:txBody>
          <a:bodyPr/>
          <a:lstStyle/>
          <a:p>
            <a:r>
              <a:rPr lang="en-US" dirty="0"/>
              <a:t>Engine class connects a </a:t>
            </a:r>
            <a:r>
              <a:rPr lang="en-US" b="1" dirty="0"/>
              <a:t>Pool and Dialect together</a:t>
            </a:r>
            <a:r>
              <a:rPr lang="en-US" dirty="0"/>
              <a:t> to provide a source of database </a:t>
            </a:r>
            <a:r>
              <a:rPr lang="en-US" b="1" dirty="0"/>
              <a:t>connectivity and behavior</a:t>
            </a:r>
            <a:r>
              <a:rPr lang="en-US" dirty="0"/>
              <a:t>. An object of Engine class is instantiated using the </a:t>
            </a:r>
            <a:r>
              <a:rPr lang="en-US" b="1" dirty="0" err="1"/>
              <a:t>create_engine</a:t>
            </a:r>
            <a:r>
              <a:rPr lang="en-US" b="1" dirty="0"/>
              <a:t>()</a:t>
            </a:r>
            <a:r>
              <a:rPr lang="en-US" dirty="0"/>
              <a:t> function.</a:t>
            </a:r>
          </a:p>
          <a:p>
            <a:r>
              <a:rPr lang="en-US" dirty="0"/>
              <a:t>The </a:t>
            </a:r>
            <a:r>
              <a:rPr lang="en-US" dirty="0" err="1"/>
              <a:t>create_engine</a:t>
            </a:r>
            <a:r>
              <a:rPr lang="en-US" dirty="0"/>
              <a:t>() function takes the database as one argument. The database is not needed to be defined anywhere. The standard calling form has to send the URL as the first positional argument, usually a string that indicates database dialect and connection arguments. Using the code given below, we can create a database.</a:t>
            </a:r>
          </a:p>
          <a:p>
            <a:endParaRPr lang="en-IN" dirty="0"/>
          </a:p>
        </p:txBody>
      </p:sp>
    </p:spTree>
    <p:extLst>
      <p:ext uri="{BB962C8B-B14F-4D97-AF65-F5344CB8AC3E}">
        <p14:creationId xmlns:p14="http://schemas.microsoft.com/office/powerpoint/2010/main" val="279600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executemany</a:t>
            </a:r>
            <a:r>
              <a:rPr lang="en-US" b="1" dirty="0"/>
              <a:t>()</a:t>
            </a:r>
            <a:endParaRPr lang="en-US" dirty="0"/>
          </a:p>
          <a:p>
            <a:r>
              <a:rPr lang="en-US" dirty="0"/>
              <a:t>This routine executes an SQL command against all parameter sequences or mappings found in the sequence </a:t>
            </a:r>
            <a:r>
              <a:rPr lang="en-US" dirty="0" err="1"/>
              <a:t>sql</a:t>
            </a:r>
            <a:r>
              <a:rPr lang="en-US" dirty="0"/>
              <a:t>.</a:t>
            </a:r>
          </a:p>
          <a:p>
            <a:r>
              <a:rPr lang="en-US" b="1" dirty="0" err="1"/>
              <a:t>fetchone</a:t>
            </a:r>
            <a:r>
              <a:rPr lang="en-US" b="1" dirty="0"/>
              <a:t>()</a:t>
            </a:r>
            <a:endParaRPr lang="en-US" dirty="0"/>
          </a:p>
          <a:p>
            <a:r>
              <a:rPr lang="en-US" dirty="0"/>
              <a:t>This method fetches the next row of a query result set, returning a single sequence, or None when no more data is available</a:t>
            </a:r>
          </a:p>
          <a:p>
            <a:endParaRPr lang="en-IN" dirty="0"/>
          </a:p>
        </p:txBody>
      </p:sp>
    </p:spTree>
    <p:extLst>
      <p:ext uri="{BB962C8B-B14F-4D97-AF65-F5344CB8AC3E}">
        <p14:creationId xmlns:p14="http://schemas.microsoft.com/office/powerpoint/2010/main" val="691037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&gt;&gt;&gt; from </a:t>
            </a:r>
            <a:r>
              <a:rPr lang="en-IN" dirty="0" err="1"/>
              <a:t>sqlalchemy</a:t>
            </a:r>
            <a:r>
              <a:rPr lang="en-IN" dirty="0"/>
              <a:t> import </a:t>
            </a:r>
            <a:r>
              <a:rPr lang="en-IN" dirty="0" err="1"/>
              <a:t>create_engine</a:t>
            </a:r>
            <a:endParaRPr lang="en-IN" dirty="0"/>
          </a:p>
          <a:p>
            <a:r>
              <a:rPr lang="en-IN" dirty="0"/>
              <a:t>&gt;&gt;&gt; engine = </a:t>
            </a:r>
            <a:r>
              <a:rPr lang="en-IN" dirty="0" err="1"/>
              <a:t>create_engine</a:t>
            </a:r>
            <a:r>
              <a:rPr lang="en-IN" dirty="0"/>
              <a:t>('</a:t>
            </a:r>
            <a:r>
              <a:rPr lang="en-IN" dirty="0" err="1"/>
              <a:t>sqlite</a:t>
            </a:r>
            <a:r>
              <a:rPr lang="en-IN" dirty="0"/>
              <a:t>:///</a:t>
            </a:r>
            <a:r>
              <a:rPr lang="en-IN" dirty="0" err="1"/>
              <a:t>college.db</a:t>
            </a:r>
            <a:r>
              <a:rPr lang="en-IN" dirty="0"/>
              <a:t>', echo = True</a:t>
            </a:r>
            <a:r>
              <a:rPr lang="en-IN" dirty="0" smtClean="0"/>
              <a:t>)</a:t>
            </a:r>
          </a:p>
          <a:p>
            <a:r>
              <a:rPr lang="en-US" dirty="0"/>
              <a:t>The </a:t>
            </a:r>
            <a:r>
              <a:rPr lang="en-US" b="1" dirty="0"/>
              <a:t>echo flag</a:t>
            </a:r>
            <a:r>
              <a:rPr lang="en-US" dirty="0"/>
              <a:t> is a shortcut to set up </a:t>
            </a:r>
            <a:r>
              <a:rPr lang="en-US" dirty="0" err="1"/>
              <a:t>SQLAlchemy</a:t>
            </a:r>
            <a:r>
              <a:rPr lang="en-US" dirty="0"/>
              <a:t> logging, which is accomplished via Python’s standard logging module. In the subsequent chapters, we will learn all the generated SQLs. To hide the verbose output, set echo attribute to </a:t>
            </a:r>
            <a:r>
              <a:rPr lang="en-US" b="1" dirty="0"/>
              <a:t>None</a:t>
            </a:r>
            <a:r>
              <a:rPr lang="en-US" dirty="0"/>
              <a:t>. Other arguments to </a:t>
            </a:r>
            <a:r>
              <a:rPr lang="en-US" dirty="0" err="1"/>
              <a:t>create_engine</a:t>
            </a:r>
            <a:r>
              <a:rPr lang="en-US" dirty="0"/>
              <a:t>() function may be dialect specific.</a:t>
            </a:r>
            <a:endParaRPr lang="en-IN" dirty="0"/>
          </a:p>
        </p:txBody>
      </p:sp>
    </p:spTree>
    <p:extLst>
      <p:ext uri="{BB962C8B-B14F-4D97-AF65-F5344CB8AC3E}">
        <p14:creationId xmlns:p14="http://schemas.microsoft.com/office/powerpoint/2010/main" val="2658388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The </a:t>
            </a:r>
            <a:r>
              <a:rPr lang="en-US" dirty="0" err="1"/>
              <a:t>create_engine</a:t>
            </a:r>
            <a:r>
              <a:rPr lang="en-US" dirty="0"/>
              <a:t>() function returns an </a:t>
            </a:r>
            <a:r>
              <a:rPr lang="en-US" b="1" dirty="0"/>
              <a:t>Engine object</a:t>
            </a:r>
            <a:r>
              <a:rPr lang="en-US" dirty="0"/>
              <a:t>. Some important methods of Engine class are </a:t>
            </a:r>
            <a:r>
              <a:rPr lang="en-US" dirty="0" smtClean="0"/>
              <a:t>−</a:t>
            </a:r>
          </a:p>
          <a:p>
            <a:r>
              <a:rPr lang="en-IN" b="1" dirty="0"/>
              <a:t>connect()</a:t>
            </a:r>
            <a:endParaRPr lang="en-IN" dirty="0"/>
          </a:p>
          <a:p>
            <a:r>
              <a:rPr lang="en-IN" dirty="0"/>
              <a:t>Returns connection object</a:t>
            </a:r>
          </a:p>
          <a:p>
            <a:r>
              <a:rPr lang="en-US" b="1" dirty="0"/>
              <a:t>execute()</a:t>
            </a:r>
            <a:endParaRPr lang="en-US" dirty="0"/>
          </a:p>
          <a:p>
            <a:r>
              <a:rPr lang="en-US" dirty="0"/>
              <a:t>Executes a SQL statement construct</a:t>
            </a:r>
          </a:p>
          <a:p>
            <a:r>
              <a:rPr lang="en-US" b="1" dirty="0"/>
              <a:t>begin()</a:t>
            </a:r>
            <a:endParaRPr lang="en-US" dirty="0"/>
          </a:p>
          <a:p>
            <a:r>
              <a:rPr lang="en-US" dirty="0"/>
              <a:t>Returns a context manager delivering a Connection with a Transaction established. Upon successful operation, the Transaction is committed, else it is rolled back</a:t>
            </a:r>
          </a:p>
          <a:p>
            <a:endParaRPr lang="en-IN" dirty="0"/>
          </a:p>
        </p:txBody>
      </p:sp>
    </p:spTree>
    <p:extLst>
      <p:ext uri="{BB962C8B-B14F-4D97-AF65-F5344CB8AC3E}">
        <p14:creationId xmlns:p14="http://schemas.microsoft.com/office/powerpoint/2010/main" val="4083041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dispose()</a:t>
            </a:r>
            <a:endParaRPr lang="en-US" dirty="0"/>
          </a:p>
          <a:p>
            <a:r>
              <a:rPr lang="en-US" dirty="0"/>
              <a:t>Disposes of the connection pool used by the </a:t>
            </a:r>
            <a:r>
              <a:rPr lang="en-US" dirty="0" smtClean="0"/>
              <a:t>Engine</a:t>
            </a:r>
          </a:p>
          <a:p>
            <a:r>
              <a:rPr lang="en-US" b="1" dirty="0"/>
              <a:t>driver()</a:t>
            </a:r>
            <a:endParaRPr lang="en-US" dirty="0"/>
          </a:p>
          <a:p>
            <a:r>
              <a:rPr lang="en-US" dirty="0"/>
              <a:t>Driver name of the Dialect in use by the Engine</a:t>
            </a:r>
          </a:p>
          <a:p>
            <a:r>
              <a:rPr lang="en-US" b="1" dirty="0" err="1"/>
              <a:t>table_names</a:t>
            </a:r>
            <a:r>
              <a:rPr lang="en-US" b="1" dirty="0"/>
              <a:t>()</a:t>
            </a:r>
            <a:endParaRPr lang="en-US" dirty="0"/>
          </a:p>
          <a:p>
            <a:r>
              <a:rPr lang="en-US" dirty="0"/>
              <a:t>Returns a list of all table names available in the database</a:t>
            </a:r>
          </a:p>
          <a:p>
            <a:r>
              <a:rPr lang="en-US" b="1" dirty="0"/>
              <a:t>transaction()</a:t>
            </a:r>
            <a:endParaRPr lang="en-US" dirty="0"/>
          </a:p>
          <a:p>
            <a:r>
              <a:rPr lang="en-US" dirty="0"/>
              <a:t>Executes the given function within a transaction boundary</a:t>
            </a:r>
          </a:p>
          <a:p>
            <a:endParaRPr lang="en-US" dirty="0"/>
          </a:p>
        </p:txBody>
      </p:sp>
    </p:spTree>
    <p:extLst>
      <p:ext uri="{BB962C8B-B14F-4D97-AF65-F5344CB8AC3E}">
        <p14:creationId xmlns:p14="http://schemas.microsoft.com/office/powerpoint/2010/main" val="2953810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SQLAlchemy</a:t>
            </a:r>
            <a:r>
              <a:rPr lang="en-IN" dirty="0"/>
              <a:t> Core - Creating Table</a:t>
            </a:r>
            <a:br>
              <a:rPr lang="en-IN" dirty="0"/>
            </a:br>
            <a:endParaRPr lang="en-IN" dirty="0"/>
          </a:p>
        </p:txBody>
      </p:sp>
      <p:sp>
        <p:nvSpPr>
          <p:cNvPr id="3" name="Content Placeholder 2"/>
          <p:cNvSpPr>
            <a:spLocks noGrp="1"/>
          </p:cNvSpPr>
          <p:nvPr>
            <p:ph idx="1"/>
          </p:nvPr>
        </p:nvSpPr>
        <p:spPr/>
        <p:txBody>
          <a:bodyPr/>
          <a:lstStyle/>
          <a:p>
            <a:r>
              <a:rPr lang="en-US" dirty="0"/>
              <a:t>The SQL Expression Language constructs its expressions against table columns. </a:t>
            </a:r>
            <a:r>
              <a:rPr lang="en-US" dirty="0" err="1"/>
              <a:t>SQLAlchemy</a:t>
            </a:r>
            <a:r>
              <a:rPr lang="en-US" dirty="0"/>
              <a:t> Column object represents a </a:t>
            </a:r>
            <a:r>
              <a:rPr lang="en-US" b="1" dirty="0"/>
              <a:t>column</a:t>
            </a:r>
            <a:r>
              <a:rPr lang="en-US" dirty="0"/>
              <a:t> in a database table which is in turn represented by a </a:t>
            </a:r>
            <a:r>
              <a:rPr lang="en-US" b="1" dirty="0" err="1"/>
              <a:t>Tableobject</a:t>
            </a:r>
            <a:r>
              <a:rPr lang="en-US" dirty="0"/>
              <a:t>. Metadata contains definitions of tables and associated objects such as index, view, triggers, etc.</a:t>
            </a:r>
          </a:p>
          <a:p>
            <a:r>
              <a:rPr lang="en-US" dirty="0"/>
              <a:t>Hence an object of </a:t>
            </a:r>
            <a:r>
              <a:rPr lang="en-US" dirty="0" err="1"/>
              <a:t>MetaData</a:t>
            </a:r>
            <a:r>
              <a:rPr lang="en-US" dirty="0"/>
              <a:t> class from </a:t>
            </a:r>
            <a:r>
              <a:rPr lang="en-US" dirty="0" err="1"/>
              <a:t>SQLAlchemy</a:t>
            </a:r>
            <a:r>
              <a:rPr lang="en-US" dirty="0"/>
              <a:t> Metadata is a collection of Table objects and their associated schema constructs. It holds a collection of Table objects as well as an optional binding to an Engine or Connection.</a:t>
            </a:r>
          </a:p>
          <a:p>
            <a:endParaRPr lang="en-IN" dirty="0"/>
          </a:p>
        </p:txBody>
      </p:sp>
    </p:spTree>
    <p:extLst>
      <p:ext uri="{BB962C8B-B14F-4D97-AF65-F5344CB8AC3E}">
        <p14:creationId xmlns:p14="http://schemas.microsoft.com/office/powerpoint/2010/main" val="3830847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from </a:t>
            </a:r>
            <a:r>
              <a:rPr lang="en-IN" dirty="0" err="1"/>
              <a:t>sqlalchemy</a:t>
            </a:r>
            <a:r>
              <a:rPr lang="en-IN" dirty="0"/>
              <a:t> import </a:t>
            </a:r>
            <a:r>
              <a:rPr lang="en-IN" dirty="0" err="1"/>
              <a:t>MetaData</a:t>
            </a:r>
            <a:endParaRPr lang="en-IN" dirty="0"/>
          </a:p>
          <a:p>
            <a:r>
              <a:rPr lang="en-IN" dirty="0"/>
              <a:t>meta = </a:t>
            </a:r>
            <a:r>
              <a:rPr lang="en-IN" dirty="0" err="1"/>
              <a:t>MetaData</a:t>
            </a:r>
            <a:r>
              <a:rPr lang="en-IN" dirty="0" smtClean="0"/>
              <a:t>()</a:t>
            </a:r>
          </a:p>
          <a:p>
            <a:r>
              <a:rPr lang="en-US" dirty="0"/>
              <a:t>Constructor of </a:t>
            </a:r>
            <a:r>
              <a:rPr lang="en-US" dirty="0" err="1"/>
              <a:t>MetaData</a:t>
            </a:r>
            <a:r>
              <a:rPr lang="en-US" dirty="0"/>
              <a:t> class can have bind and schema parameters which are by default </a:t>
            </a:r>
            <a:r>
              <a:rPr lang="en-US" b="1" dirty="0"/>
              <a:t>None</a:t>
            </a:r>
            <a:r>
              <a:rPr lang="en-US" dirty="0"/>
              <a:t>.</a:t>
            </a:r>
          </a:p>
          <a:p>
            <a:r>
              <a:rPr lang="en-US" dirty="0"/>
              <a:t>Next, we define our tables all within above metadata catalog, using </a:t>
            </a:r>
            <a:r>
              <a:rPr lang="en-US" b="1" dirty="0"/>
              <a:t>the Table construct</a:t>
            </a:r>
            <a:r>
              <a:rPr lang="en-US" dirty="0"/>
              <a:t>, which resembles regular SQL CREATE TABLE statement.</a:t>
            </a:r>
          </a:p>
          <a:p>
            <a:endParaRPr lang="en-IN" dirty="0"/>
          </a:p>
        </p:txBody>
      </p:sp>
    </p:spTree>
    <p:extLst>
      <p:ext uri="{BB962C8B-B14F-4D97-AF65-F5344CB8AC3E}">
        <p14:creationId xmlns:p14="http://schemas.microsoft.com/office/powerpoint/2010/main" val="2830429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An object of Table class represents corresponding table in a database. The constructor takes the following parameters </a:t>
            </a:r>
            <a:r>
              <a:rPr lang="en-US" dirty="0" smtClean="0"/>
              <a:t>−</a:t>
            </a:r>
          </a:p>
          <a:p>
            <a:r>
              <a:rPr lang="en-US" dirty="0"/>
              <a:t>Metadata	</a:t>
            </a:r>
            <a:r>
              <a:rPr lang="en-US" dirty="0" err="1"/>
              <a:t>MetaData</a:t>
            </a:r>
            <a:r>
              <a:rPr lang="en-US" dirty="0"/>
              <a:t> object that will hold this table</a:t>
            </a:r>
          </a:p>
          <a:p>
            <a:r>
              <a:rPr lang="en-US" dirty="0"/>
              <a:t>Column(s)	One or more objects of column </a:t>
            </a:r>
            <a:r>
              <a:rPr lang="en-US" dirty="0" smtClean="0"/>
              <a:t>class</a:t>
            </a:r>
          </a:p>
          <a:p>
            <a:r>
              <a:rPr lang="en-US" dirty="0"/>
              <a:t>Column object represents a </a:t>
            </a:r>
            <a:r>
              <a:rPr lang="en-US" b="1" dirty="0"/>
              <a:t>column</a:t>
            </a:r>
            <a:r>
              <a:rPr lang="en-US" dirty="0"/>
              <a:t> in a </a:t>
            </a:r>
            <a:r>
              <a:rPr lang="en-US" b="1" dirty="0"/>
              <a:t>database table</a:t>
            </a:r>
            <a:r>
              <a:rPr lang="en-US" dirty="0"/>
              <a:t>. Constructor takes name, type and other parameters such as </a:t>
            </a:r>
            <a:r>
              <a:rPr lang="en-US" dirty="0" err="1"/>
              <a:t>primary_key</a:t>
            </a:r>
            <a:r>
              <a:rPr lang="en-US" dirty="0"/>
              <a:t>, </a:t>
            </a:r>
            <a:r>
              <a:rPr lang="en-US" dirty="0" err="1"/>
              <a:t>autoincrement</a:t>
            </a:r>
            <a:r>
              <a:rPr lang="en-US" dirty="0"/>
              <a:t> and other constraints.</a:t>
            </a:r>
            <a:endParaRPr lang="en-IN" dirty="0"/>
          </a:p>
        </p:txBody>
      </p:sp>
    </p:spTree>
    <p:extLst>
      <p:ext uri="{BB962C8B-B14F-4D97-AF65-F5344CB8AC3E}">
        <p14:creationId xmlns:p14="http://schemas.microsoft.com/office/powerpoint/2010/main" val="794704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To create a students table in college database, use the following snippet −</a:t>
            </a:r>
          </a:p>
          <a:p>
            <a:endParaRPr lang="en-IN" dirty="0"/>
          </a:p>
          <a:p>
            <a:r>
              <a:rPr lang="en-IN" dirty="0"/>
              <a:t>from </a:t>
            </a:r>
            <a:r>
              <a:rPr lang="en-IN" dirty="0" err="1"/>
              <a:t>sqlalchemy</a:t>
            </a:r>
            <a:r>
              <a:rPr lang="en-IN" dirty="0"/>
              <a:t> import Table, Column, Integer, String, </a:t>
            </a:r>
            <a:r>
              <a:rPr lang="en-IN" dirty="0" err="1"/>
              <a:t>MetaData</a:t>
            </a:r>
            <a:endParaRPr lang="en-IN" dirty="0"/>
          </a:p>
          <a:p>
            <a:r>
              <a:rPr lang="en-IN" dirty="0"/>
              <a:t>meta = </a:t>
            </a:r>
            <a:r>
              <a:rPr lang="en-IN" dirty="0" err="1"/>
              <a:t>MetaData</a:t>
            </a:r>
            <a:r>
              <a:rPr lang="en-IN" dirty="0"/>
              <a:t>()</a:t>
            </a:r>
          </a:p>
          <a:p>
            <a:endParaRPr lang="en-IN" dirty="0"/>
          </a:p>
          <a:p>
            <a:r>
              <a:rPr lang="en-IN" dirty="0"/>
              <a:t>students = Table(</a:t>
            </a:r>
          </a:p>
          <a:p>
            <a:r>
              <a:rPr lang="en-IN" dirty="0"/>
              <a:t>   'students', meta, </a:t>
            </a:r>
          </a:p>
          <a:p>
            <a:r>
              <a:rPr lang="en-IN" dirty="0"/>
              <a:t>   Column('id', Integer, </a:t>
            </a:r>
            <a:r>
              <a:rPr lang="en-IN" dirty="0" err="1"/>
              <a:t>primary_key</a:t>
            </a:r>
            <a:r>
              <a:rPr lang="en-IN" dirty="0"/>
              <a:t> = True), </a:t>
            </a:r>
          </a:p>
          <a:p>
            <a:r>
              <a:rPr lang="en-IN" dirty="0"/>
              <a:t>   Column('name', String), </a:t>
            </a:r>
          </a:p>
          <a:p>
            <a:r>
              <a:rPr lang="en-IN" dirty="0"/>
              <a:t>   Column('</a:t>
            </a:r>
            <a:r>
              <a:rPr lang="en-IN" dirty="0" err="1"/>
              <a:t>lastname</a:t>
            </a:r>
            <a:r>
              <a:rPr lang="en-IN" dirty="0"/>
              <a:t>', String), </a:t>
            </a:r>
          </a:p>
          <a:p>
            <a:r>
              <a:rPr lang="en-IN" dirty="0"/>
              <a:t>)</a:t>
            </a:r>
          </a:p>
        </p:txBody>
      </p:sp>
    </p:spTree>
    <p:extLst>
      <p:ext uri="{BB962C8B-B14F-4D97-AF65-F5344CB8AC3E}">
        <p14:creationId xmlns:p14="http://schemas.microsoft.com/office/powerpoint/2010/main" val="4165009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The </a:t>
            </a:r>
            <a:r>
              <a:rPr lang="en-US" dirty="0" err="1"/>
              <a:t>create_all</a:t>
            </a:r>
            <a:r>
              <a:rPr lang="en-US" dirty="0"/>
              <a:t>() function uses the engine object to create all the defined table objects and stores the information in metadata</a:t>
            </a:r>
            <a:r>
              <a:rPr lang="en-US" dirty="0" smtClean="0"/>
              <a:t>.</a:t>
            </a:r>
          </a:p>
          <a:p>
            <a:r>
              <a:rPr lang="en-IN" dirty="0" err="1"/>
              <a:t>meta.create_all</a:t>
            </a:r>
            <a:r>
              <a:rPr lang="en-IN" dirty="0"/>
              <a:t>(engine</a:t>
            </a:r>
            <a:r>
              <a:rPr lang="en-IN" dirty="0" smtClean="0"/>
              <a:t>)</a:t>
            </a:r>
          </a:p>
          <a:p>
            <a:r>
              <a:rPr lang="en-US" dirty="0"/>
              <a:t>Complete code is given below which will create a SQLite database </a:t>
            </a:r>
            <a:r>
              <a:rPr lang="en-US" dirty="0" err="1"/>
              <a:t>college.db</a:t>
            </a:r>
            <a:r>
              <a:rPr lang="en-US" dirty="0"/>
              <a:t> with a students table in it</a:t>
            </a:r>
            <a:r>
              <a:rPr lang="en-US" dirty="0" smtClean="0"/>
              <a:t>.</a:t>
            </a:r>
          </a:p>
          <a:p>
            <a:r>
              <a:rPr lang="en-IN" dirty="0"/>
              <a:t>from </a:t>
            </a:r>
            <a:r>
              <a:rPr lang="en-IN" dirty="0" err="1"/>
              <a:t>sqlalchemy</a:t>
            </a:r>
            <a:r>
              <a:rPr lang="en-IN" dirty="0"/>
              <a:t> import </a:t>
            </a:r>
            <a:r>
              <a:rPr lang="en-IN" dirty="0" err="1"/>
              <a:t>create_engine</a:t>
            </a:r>
            <a:r>
              <a:rPr lang="en-IN" dirty="0"/>
              <a:t>, </a:t>
            </a:r>
            <a:r>
              <a:rPr lang="en-IN" dirty="0" err="1"/>
              <a:t>MetaData</a:t>
            </a:r>
            <a:r>
              <a:rPr lang="en-IN" dirty="0"/>
              <a:t>, Table, Column, Integer, String</a:t>
            </a:r>
          </a:p>
          <a:p>
            <a:r>
              <a:rPr lang="en-IN" dirty="0"/>
              <a:t>engine = </a:t>
            </a:r>
            <a:r>
              <a:rPr lang="en-IN" dirty="0" err="1"/>
              <a:t>create_engine</a:t>
            </a:r>
            <a:r>
              <a:rPr lang="en-IN" dirty="0"/>
              <a:t>('</a:t>
            </a:r>
            <a:r>
              <a:rPr lang="en-IN" dirty="0" err="1"/>
              <a:t>sqlite</a:t>
            </a:r>
            <a:r>
              <a:rPr lang="en-IN" dirty="0"/>
              <a:t>:///</a:t>
            </a:r>
            <a:r>
              <a:rPr lang="en-IN" dirty="0" err="1"/>
              <a:t>college.db</a:t>
            </a:r>
            <a:r>
              <a:rPr lang="en-IN" dirty="0"/>
              <a:t>', echo = True)</a:t>
            </a:r>
          </a:p>
          <a:p>
            <a:r>
              <a:rPr lang="en-IN" dirty="0"/>
              <a:t>meta = </a:t>
            </a:r>
            <a:r>
              <a:rPr lang="en-IN" dirty="0" err="1"/>
              <a:t>MetaData</a:t>
            </a:r>
            <a:r>
              <a:rPr lang="en-IN" dirty="0"/>
              <a:t>()</a:t>
            </a:r>
          </a:p>
          <a:p>
            <a:endParaRPr lang="en-IN" dirty="0"/>
          </a:p>
          <a:p>
            <a:r>
              <a:rPr lang="en-IN" dirty="0"/>
              <a:t>students = Table(</a:t>
            </a:r>
          </a:p>
          <a:p>
            <a:r>
              <a:rPr lang="en-IN" dirty="0"/>
              <a:t>   'students', meta, </a:t>
            </a:r>
          </a:p>
          <a:p>
            <a:r>
              <a:rPr lang="en-IN" dirty="0"/>
              <a:t>   Column('id', Integer, </a:t>
            </a:r>
            <a:r>
              <a:rPr lang="en-IN" dirty="0" err="1"/>
              <a:t>primary_key</a:t>
            </a:r>
            <a:r>
              <a:rPr lang="en-IN" dirty="0"/>
              <a:t> = True), </a:t>
            </a:r>
          </a:p>
          <a:p>
            <a:r>
              <a:rPr lang="en-IN" dirty="0"/>
              <a:t>   Column('name', String), </a:t>
            </a:r>
          </a:p>
          <a:p>
            <a:r>
              <a:rPr lang="en-IN" dirty="0"/>
              <a:t>   Column('</a:t>
            </a:r>
            <a:r>
              <a:rPr lang="en-IN" dirty="0" err="1"/>
              <a:t>lastname</a:t>
            </a:r>
            <a:r>
              <a:rPr lang="en-IN" dirty="0"/>
              <a:t>', String),</a:t>
            </a:r>
          </a:p>
          <a:p>
            <a:r>
              <a:rPr lang="en-IN" dirty="0"/>
              <a:t>)</a:t>
            </a:r>
          </a:p>
          <a:p>
            <a:r>
              <a:rPr lang="en-IN" dirty="0" err="1"/>
              <a:t>meta.create_all</a:t>
            </a:r>
            <a:r>
              <a:rPr lang="en-IN" dirty="0"/>
              <a:t>(engine)</a:t>
            </a:r>
          </a:p>
        </p:txBody>
      </p:sp>
    </p:spTree>
    <p:extLst>
      <p:ext uri="{BB962C8B-B14F-4D97-AF65-F5344CB8AC3E}">
        <p14:creationId xmlns:p14="http://schemas.microsoft.com/office/powerpoint/2010/main" val="4124532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Because echo attribute of </a:t>
            </a:r>
            <a:r>
              <a:rPr lang="en-US" dirty="0" err="1"/>
              <a:t>create_engine</a:t>
            </a:r>
            <a:r>
              <a:rPr lang="en-US" dirty="0"/>
              <a:t>() function is set to True, the console will display the actual SQL query for table creation as follows −</a:t>
            </a:r>
          </a:p>
          <a:p>
            <a:endParaRPr lang="en-US" dirty="0"/>
          </a:p>
          <a:p>
            <a:r>
              <a:rPr lang="en-US" dirty="0"/>
              <a:t>CREATE TABLE students (</a:t>
            </a:r>
          </a:p>
          <a:p>
            <a:r>
              <a:rPr lang="en-US" dirty="0"/>
              <a:t>   id INTEGER NOT NULL,</a:t>
            </a:r>
          </a:p>
          <a:p>
            <a:r>
              <a:rPr lang="en-US" dirty="0"/>
              <a:t>   name VARCHAR,</a:t>
            </a:r>
          </a:p>
          <a:p>
            <a:r>
              <a:rPr lang="en-US" dirty="0"/>
              <a:t>   </a:t>
            </a:r>
            <a:r>
              <a:rPr lang="en-US" dirty="0" err="1"/>
              <a:t>lastname</a:t>
            </a:r>
            <a:r>
              <a:rPr lang="en-US" dirty="0"/>
              <a:t> VARCHAR,</a:t>
            </a:r>
          </a:p>
          <a:p>
            <a:r>
              <a:rPr lang="en-US" dirty="0"/>
              <a:t>   PRIMARY KEY (id)</a:t>
            </a:r>
          </a:p>
          <a:p>
            <a:r>
              <a:rPr lang="en-US" dirty="0"/>
              <a:t>)</a:t>
            </a:r>
            <a:endParaRPr lang="en-IN" dirty="0"/>
          </a:p>
        </p:txBody>
      </p:sp>
    </p:spTree>
    <p:extLst>
      <p:ext uri="{BB962C8B-B14F-4D97-AF65-F5344CB8AC3E}">
        <p14:creationId xmlns:p14="http://schemas.microsoft.com/office/powerpoint/2010/main" val="2632937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SQLAlchemy</a:t>
            </a:r>
            <a:r>
              <a:rPr lang="en-IN" dirty="0"/>
              <a:t> Core - SQL Expressions</a:t>
            </a:r>
            <a:br>
              <a:rPr lang="en-IN" dirty="0"/>
            </a:br>
            <a:endParaRPr lang="en-IN" dirty="0"/>
          </a:p>
        </p:txBody>
      </p:sp>
      <p:sp>
        <p:nvSpPr>
          <p:cNvPr id="3" name="Content Placeholder 2"/>
          <p:cNvSpPr>
            <a:spLocks noGrp="1"/>
          </p:cNvSpPr>
          <p:nvPr>
            <p:ph idx="1"/>
          </p:nvPr>
        </p:nvSpPr>
        <p:spPr/>
        <p:txBody>
          <a:bodyPr/>
          <a:lstStyle/>
          <a:p>
            <a:r>
              <a:rPr lang="en-US" dirty="0"/>
              <a:t>we will briefly focus on the SQL Expressions and their functions</a:t>
            </a:r>
            <a:r>
              <a:rPr lang="en-US" dirty="0" smtClean="0"/>
              <a:t>.</a:t>
            </a:r>
          </a:p>
          <a:p>
            <a:r>
              <a:rPr lang="en-US" dirty="0"/>
              <a:t>SQL expressions are constructed using corresponding methods relative to target table object. For example, the INSERT statement is created by executing insert() method as follows −</a:t>
            </a:r>
          </a:p>
          <a:p>
            <a:endParaRPr lang="en-US" dirty="0"/>
          </a:p>
          <a:p>
            <a:r>
              <a:rPr lang="en-US" dirty="0"/>
              <a:t>ins = </a:t>
            </a:r>
            <a:r>
              <a:rPr lang="en-US" dirty="0" err="1"/>
              <a:t>students.insert</a:t>
            </a:r>
            <a:r>
              <a:rPr lang="en-US" dirty="0"/>
              <a:t>()</a:t>
            </a:r>
            <a:endParaRPr lang="en-IN" dirty="0"/>
          </a:p>
        </p:txBody>
      </p:sp>
    </p:spTree>
    <p:extLst>
      <p:ext uri="{BB962C8B-B14F-4D97-AF65-F5344CB8AC3E}">
        <p14:creationId xmlns:p14="http://schemas.microsoft.com/office/powerpoint/2010/main" val="30035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fetchmany</a:t>
            </a:r>
            <a:r>
              <a:rPr lang="en-US" b="1" dirty="0"/>
              <a:t>()</a:t>
            </a:r>
            <a:endParaRPr lang="en-US" dirty="0"/>
          </a:p>
          <a:p>
            <a:r>
              <a:rPr lang="en-US" dirty="0"/>
              <a:t>This routine fetches the next set of rows of a query result, returning a list. An empty list is returned when no more rows are available. The method tries to fetch as many rows as indicated by the size parameter.</a:t>
            </a:r>
          </a:p>
          <a:p>
            <a:r>
              <a:rPr lang="en-US" b="1" dirty="0" err="1"/>
              <a:t>fetchall</a:t>
            </a:r>
            <a:r>
              <a:rPr lang="en-US" b="1" dirty="0"/>
              <a:t>()</a:t>
            </a:r>
            <a:endParaRPr lang="en-US" dirty="0"/>
          </a:p>
          <a:p>
            <a:r>
              <a:rPr lang="en-US" dirty="0"/>
              <a:t>This routine fetches all (remaining) rows of a query result, returning a list. An empty list is returned when no rows are available.</a:t>
            </a:r>
          </a:p>
          <a:p>
            <a:endParaRPr lang="en-IN" dirty="0"/>
          </a:p>
        </p:txBody>
      </p:sp>
    </p:spTree>
    <p:extLst>
      <p:ext uri="{BB962C8B-B14F-4D97-AF65-F5344CB8AC3E}">
        <p14:creationId xmlns:p14="http://schemas.microsoft.com/office/powerpoint/2010/main" val="6907384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The result of above method is an insert object that can be verified by using </a:t>
            </a:r>
            <a:r>
              <a:rPr lang="en-US" dirty="0" err="1"/>
              <a:t>str</a:t>
            </a:r>
            <a:r>
              <a:rPr lang="en-US" dirty="0"/>
              <a:t>() function. The below code inserts details like student id, name, </a:t>
            </a:r>
            <a:r>
              <a:rPr lang="en-US" dirty="0" err="1"/>
              <a:t>lastname</a:t>
            </a:r>
            <a:r>
              <a:rPr lang="en-US" dirty="0"/>
              <a:t>.</a:t>
            </a:r>
          </a:p>
          <a:p>
            <a:endParaRPr lang="en-US" dirty="0"/>
          </a:p>
          <a:p>
            <a:r>
              <a:rPr lang="en-US" dirty="0"/>
              <a:t>'INSERT INTO students (id, name, </a:t>
            </a:r>
            <a:r>
              <a:rPr lang="en-US" dirty="0" err="1"/>
              <a:t>lastname</a:t>
            </a:r>
            <a:r>
              <a:rPr lang="en-US" dirty="0"/>
              <a:t>) VALUES (:id, :name, :</a:t>
            </a:r>
            <a:r>
              <a:rPr lang="en-US" dirty="0" err="1"/>
              <a:t>lastname</a:t>
            </a:r>
            <a:r>
              <a:rPr lang="en-US" dirty="0"/>
              <a:t>)'</a:t>
            </a:r>
          </a:p>
          <a:p>
            <a:r>
              <a:rPr lang="en-US" dirty="0"/>
              <a:t>It is possible to insert value in a specific field by values() method to insert object. The code for the same is given below −</a:t>
            </a:r>
          </a:p>
          <a:p>
            <a:endParaRPr lang="en-US" dirty="0"/>
          </a:p>
          <a:p>
            <a:r>
              <a:rPr lang="en-US" dirty="0"/>
              <a:t>&gt;&gt;&gt; ins = </a:t>
            </a:r>
            <a:r>
              <a:rPr lang="en-US" dirty="0" err="1"/>
              <a:t>users.insert</a:t>
            </a:r>
            <a:r>
              <a:rPr lang="en-US" dirty="0"/>
              <a:t>().values(name = 'Karan')</a:t>
            </a:r>
          </a:p>
          <a:p>
            <a:r>
              <a:rPr lang="en-US" dirty="0"/>
              <a:t>&gt;&gt;&gt; </a:t>
            </a:r>
            <a:r>
              <a:rPr lang="en-US" dirty="0" err="1"/>
              <a:t>str</a:t>
            </a:r>
            <a:r>
              <a:rPr lang="en-US" dirty="0"/>
              <a:t>(ins)</a:t>
            </a:r>
          </a:p>
          <a:p>
            <a:r>
              <a:rPr lang="en-US" dirty="0"/>
              <a:t>'INSERT INTO users (name) VALUES (:name)'</a:t>
            </a:r>
            <a:endParaRPr lang="en-IN" dirty="0"/>
          </a:p>
        </p:txBody>
      </p:sp>
    </p:spTree>
    <p:extLst>
      <p:ext uri="{BB962C8B-B14F-4D97-AF65-F5344CB8AC3E}">
        <p14:creationId xmlns:p14="http://schemas.microsoft.com/office/powerpoint/2010/main" val="199344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Python sqlite3 module APIs</a:t>
            </a:r>
          </a:p>
          <a:p>
            <a:endParaRPr lang="en-IN" dirty="0"/>
          </a:p>
        </p:txBody>
      </p:sp>
    </p:spTree>
    <p:extLst>
      <p:ext uri="{BB962C8B-B14F-4D97-AF65-F5344CB8AC3E}">
        <p14:creationId xmlns:p14="http://schemas.microsoft.com/office/powerpoint/2010/main" val="210116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shall look into the execution of these expressions.</a:t>
            </a:r>
          </a:p>
          <a:p>
            <a:r>
              <a:rPr lang="en-US" dirty="0"/>
              <a:t>In order to execute the resulting SQL expressions, we have to </a:t>
            </a:r>
            <a:r>
              <a:rPr lang="en-US" b="1" dirty="0"/>
              <a:t>obtain a connection object representing an actively checked out DBAPI connection resource</a:t>
            </a:r>
            <a:r>
              <a:rPr lang="en-US" dirty="0"/>
              <a:t> and then </a:t>
            </a:r>
            <a:r>
              <a:rPr lang="en-US" b="1" dirty="0"/>
              <a:t>feed the expression object</a:t>
            </a:r>
            <a:r>
              <a:rPr lang="en-US" dirty="0"/>
              <a:t> as shown in the code below.</a:t>
            </a:r>
          </a:p>
          <a:p>
            <a:endParaRPr lang="en-IN" dirty="0"/>
          </a:p>
        </p:txBody>
      </p:sp>
    </p:spTree>
    <p:extLst>
      <p:ext uri="{BB962C8B-B14F-4D97-AF65-F5344CB8AC3E}">
        <p14:creationId xmlns:p14="http://schemas.microsoft.com/office/powerpoint/2010/main" val="3032312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conn = </a:t>
            </a:r>
            <a:r>
              <a:rPr lang="en-US" dirty="0" err="1"/>
              <a:t>engine.connect</a:t>
            </a:r>
            <a:r>
              <a:rPr lang="en-US" dirty="0"/>
              <a:t>()</a:t>
            </a:r>
          </a:p>
          <a:p>
            <a:r>
              <a:rPr lang="en-US" dirty="0"/>
              <a:t>The following insert() object can be used for execute() method −</a:t>
            </a:r>
          </a:p>
          <a:p>
            <a:endParaRPr lang="en-US" dirty="0"/>
          </a:p>
          <a:p>
            <a:r>
              <a:rPr lang="en-US" dirty="0"/>
              <a:t>ins = </a:t>
            </a:r>
            <a:r>
              <a:rPr lang="en-US" dirty="0" err="1"/>
              <a:t>students.insert</a:t>
            </a:r>
            <a:r>
              <a:rPr lang="en-US" dirty="0"/>
              <a:t>().values(name = 'Ravi', </a:t>
            </a:r>
            <a:r>
              <a:rPr lang="en-US" dirty="0" err="1"/>
              <a:t>lastname</a:t>
            </a:r>
            <a:r>
              <a:rPr lang="en-US" dirty="0"/>
              <a:t> = 'Kapoor')</a:t>
            </a:r>
          </a:p>
          <a:p>
            <a:r>
              <a:rPr lang="en-US" dirty="0"/>
              <a:t>result = </a:t>
            </a:r>
            <a:r>
              <a:rPr lang="en-US" dirty="0" err="1"/>
              <a:t>conn.execute</a:t>
            </a:r>
            <a:r>
              <a:rPr lang="en-US" dirty="0"/>
              <a:t>(ins)</a:t>
            </a:r>
          </a:p>
          <a:p>
            <a:r>
              <a:rPr lang="en-US" dirty="0"/>
              <a:t>The console shows the result of execution of SQL expression as below −</a:t>
            </a:r>
          </a:p>
          <a:p>
            <a:endParaRPr lang="en-US" dirty="0"/>
          </a:p>
          <a:p>
            <a:r>
              <a:rPr lang="en-US" dirty="0"/>
              <a:t>INSERT INTO students (name, </a:t>
            </a:r>
            <a:r>
              <a:rPr lang="en-US" dirty="0" err="1"/>
              <a:t>lastname</a:t>
            </a:r>
            <a:r>
              <a:rPr lang="en-US" dirty="0"/>
              <a:t>) VALUES (?, ?)</a:t>
            </a:r>
          </a:p>
          <a:p>
            <a:r>
              <a:rPr lang="en-US" dirty="0"/>
              <a:t>('Ravi', 'Kapoor')</a:t>
            </a:r>
          </a:p>
          <a:p>
            <a:r>
              <a:rPr lang="en-US" dirty="0"/>
              <a:t>COMMIT</a:t>
            </a:r>
          </a:p>
          <a:p>
            <a:endParaRPr lang="en-IN" dirty="0"/>
          </a:p>
        </p:txBody>
      </p:sp>
    </p:spTree>
    <p:extLst>
      <p:ext uri="{BB962C8B-B14F-4D97-AF65-F5344CB8AC3E}">
        <p14:creationId xmlns:p14="http://schemas.microsoft.com/office/powerpoint/2010/main" val="2360390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Following is the entire snippet that shows the execution of INSERT query using </a:t>
            </a:r>
            <a:r>
              <a:rPr lang="en-IN" dirty="0" err="1"/>
              <a:t>SQLAlchemy’s</a:t>
            </a:r>
            <a:r>
              <a:rPr lang="en-IN" dirty="0"/>
              <a:t> core technique −</a:t>
            </a:r>
          </a:p>
          <a:p>
            <a:endParaRPr lang="en-IN" dirty="0"/>
          </a:p>
          <a:p>
            <a:r>
              <a:rPr lang="en-IN" dirty="0"/>
              <a:t>from </a:t>
            </a:r>
            <a:r>
              <a:rPr lang="en-IN" dirty="0" err="1"/>
              <a:t>sqlalchemy</a:t>
            </a:r>
            <a:r>
              <a:rPr lang="en-IN" dirty="0"/>
              <a:t> import </a:t>
            </a:r>
            <a:r>
              <a:rPr lang="en-IN" dirty="0" err="1"/>
              <a:t>create_engine</a:t>
            </a:r>
            <a:r>
              <a:rPr lang="en-IN" dirty="0"/>
              <a:t>, </a:t>
            </a:r>
            <a:r>
              <a:rPr lang="en-IN" dirty="0" err="1"/>
              <a:t>MetaData</a:t>
            </a:r>
            <a:r>
              <a:rPr lang="en-IN" dirty="0"/>
              <a:t>, Table, Column, Integer, String</a:t>
            </a:r>
          </a:p>
          <a:p>
            <a:r>
              <a:rPr lang="en-IN" dirty="0"/>
              <a:t>engine = </a:t>
            </a:r>
            <a:r>
              <a:rPr lang="en-IN" dirty="0" err="1"/>
              <a:t>create_engine</a:t>
            </a:r>
            <a:r>
              <a:rPr lang="en-IN" dirty="0"/>
              <a:t>('</a:t>
            </a:r>
            <a:r>
              <a:rPr lang="en-IN" dirty="0" err="1"/>
              <a:t>sqlite</a:t>
            </a:r>
            <a:r>
              <a:rPr lang="en-IN" dirty="0"/>
              <a:t>:///</a:t>
            </a:r>
            <a:r>
              <a:rPr lang="en-IN" dirty="0" err="1"/>
              <a:t>college.db</a:t>
            </a:r>
            <a:r>
              <a:rPr lang="en-IN" dirty="0"/>
              <a:t>', echo = True)</a:t>
            </a:r>
          </a:p>
          <a:p>
            <a:r>
              <a:rPr lang="en-IN" dirty="0"/>
              <a:t>meta = </a:t>
            </a:r>
            <a:r>
              <a:rPr lang="en-IN" dirty="0" err="1"/>
              <a:t>MetaData</a:t>
            </a:r>
            <a:r>
              <a:rPr lang="en-IN" dirty="0"/>
              <a:t>()</a:t>
            </a:r>
          </a:p>
          <a:p>
            <a:endParaRPr lang="en-IN" dirty="0"/>
          </a:p>
        </p:txBody>
      </p:sp>
    </p:spTree>
    <p:extLst>
      <p:ext uri="{BB962C8B-B14F-4D97-AF65-F5344CB8AC3E}">
        <p14:creationId xmlns:p14="http://schemas.microsoft.com/office/powerpoint/2010/main" val="132811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students = Table(</a:t>
            </a:r>
          </a:p>
          <a:p>
            <a:r>
              <a:rPr lang="en-IN" dirty="0"/>
              <a:t>   'students', meta, </a:t>
            </a:r>
          </a:p>
          <a:p>
            <a:r>
              <a:rPr lang="en-IN" dirty="0"/>
              <a:t>   Column('id', Integer, </a:t>
            </a:r>
            <a:r>
              <a:rPr lang="en-IN" dirty="0" err="1"/>
              <a:t>primary_key</a:t>
            </a:r>
            <a:r>
              <a:rPr lang="en-IN" dirty="0"/>
              <a:t> = True), </a:t>
            </a:r>
          </a:p>
          <a:p>
            <a:r>
              <a:rPr lang="en-IN" dirty="0"/>
              <a:t>   Column('name', String), </a:t>
            </a:r>
          </a:p>
          <a:p>
            <a:r>
              <a:rPr lang="en-IN" dirty="0"/>
              <a:t>   Column('</a:t>
            </a:r>
            <a:r>
              <a:rPr lang="en-IN" dirty="0" err="1"/>
              <a:t>lastname</a:t>
            </a:r>
            <a:r>
              <a:rPr lang="en-IN" dirty="0"/>
              <a:t>', String), </a:t>
            </a:r>
          </a:p>
          <a:p>
            <a:r>
              <a:rPr lang="en-IN" dirty="0"/>
              <a:t>)</a:t>
            </a:r>
          </a:p>
          <a:p>
            <a:endParaRPr lang="en-IN" dirty="0"/>
          </a:p>
          <a:p>
            <a:r>
              <a:rPr lang="en-IN" dirty="0"/>
              <a:t>ins = </a:t>
            </a:r>
            <a:r>
              <a:rPr lang="en-IN" dirty="0" err="1"/>
              <a:t>students.insert</a:t>
            </a:r>
            <a:r>
              <a:rPr lang="en-IN" dirty="0"/>
              <a:t>()</a:t>
            </a:r>
          </a:p>
          <a:p>
            <a:r>
              <a:rPr lang="en-IN" dirty="0"/>
              <a:t>ins = </a:t>
            </a:r>
            <a:r>
              <a:rPr lang="en-IN" dirty="0" err="1"/>
              <a:t>students.insert</a:t>
            </a:r>
            <a:r>
              <a:rPr lang="en-IN" dirty="0"/>
              <a:t>().values(name = 'Ravi', </a:t>
            </a:r>
            <a:r>
              <a:rPr lang="en-IN" dirty="0" err="1"/>
              <a:t>lastname</a:t>
            </a:r>
            <a:r>
              <a:rPr lang="en-IN" dirty="0"/>
              <a:t> = 'Kapoor')</a:t>
            </a:r>
          </a:p>
          <a:p>
            <a:r>
              <a:rPr lang="en-IN" dirty="0"/>
              <a:t>conn = </a:t>
            </a:r>
            <a:r>
              <a:rPr lang="en-IN" dirty="0" err="1"/>
              <a:t>engine.connect</a:t>
            </a:r>
            <a:r>
              <a:rPr lang="en-IN" dirty="0"/>
              <a:t>()</a:t>
            </a:r>
          </a:p>
          <a:p>
            <a:r>
              <a:rPr lang="en-IN" dirty="0"/>
              <a:t>result = </a:t>
            </a:r>
            <a:r>
              <a:rPr lang="en-IN" dirty="0" err="1"/>
              <a:t>conn.execute</a:t>
            </a:r>
            <a:r>
              <a:rPr lang="en-IN" dirty="0"/>
              <a:t>(ins)</a:t>
            </a:r>
          </a:p>
          <a:p>
            <a:endParaRPr lang="en-IN" dirty="0"/>
          </a:p>
        </p:txBody>
      </p:sp>
    </p:spTree>
    <p:extLst>
      <p:ext uri="{BB962C8B-B14F-4D97-AF65-F5344CB8AC3E}">
        <p14:creationId xmlns:p14="http://schemas.microsoft.com/office/powerpoint/2010/main" val="3434116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SQLAlchemy</a:t>
            </a:r>
            <a:r>
              <a:rPr lang="en-IN" dirty="0"/>
              <a:t> Core - Selecting Rows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we will discuss about the concept of selecting rows in the table object.</a:t>
            </a:r>
          </a:p>
          <a:p>
            <a:endParaRPr lang="en-US" dirty="0"/>
          </a:p>
          <a:p>
            <a:r>
              <a:rPr lang="en-US" dirty="0"/>
              <a:t>The select() method of table object enables us to construct SELECT expression.</a:t>
            </a:r>
          </a:p>
          <a:p>
            <a:endParaRPr lang="en-US" dirty="0"/>
          </a:p>
          <a:p>
            <a:r>
              <a:rPr lang="en-US" dirty="0"/>
              <a:t>s = </a:t>
            </a:r>
            <a:r>
              <a:rPr lang="en-US" dirty="0" err="1"/>
              <a:t>students.select</a:t>
            </a:r>
            <a:r>
              <a:rPr lang="en-US" dirty="0"/>
              <a:t>()</a:t>
            </a:r>
          </a:p>
          <a:p>
            <a:r>
              <a:rPr lang="en-US" dirty="0"/>
              <a:t>The select object translates to SELECT query by </a:t>
            </a:r>
            <a:r>
              <a:rPr lang="en-US" dirty="0" err="1"/>
              <a:t>str</a:t>
            </a:r>
            <a:r>
              <a:rPr lang="en-US" dirty="0"/>
              <a:t>(s) function as shown below −</a:t>
            </a:r>
          </a:p>
          <a:p>
            <a:endParaRPr lang="en-US" dirty="0"/>
          </a:p>
          <a:p>
            <a:r>
              <a:rPr lang="en-US" dirty="0"/>
              <a:t>'SELECT students.id, students.name, </a:t>
            </a:r>
            <a:r>
              <a:rPr lang="en-US" dirty="0" err="1"/>
              <a:t>students.lastname</a:t>
            </a:r>
            <a:r>
              <a:rPr lang="en-US" dirty="0"/>
              <a:t> FROM students'</a:t>
            </a:r>
          </a:p>
        </p:txBody>
      </p:sp>
    </p:spTree>
    <p:extLst>
      <p:ext uri="{BB962C8B-B14F-4D97-AF65-F5344CB8AC3E}">
        <p14:creationId xmlns:p14="http://schemas.microsoft.com/office/powerpoint/2010/main" val="1400558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We can use this select object as a parameter to execute() method of connection object as shown in the code below −</a:t>
            </a:r>
          </a:p>
          <a:p>
            <a:endParaRPr lang="en-US" dirty="0"/>
          </a:p>
          <a:p>
            <a:r>
              <a:rPr lang="en-US" dirty="0"/>
              <a:t>result = </a:t>
            </a:r>
            <a:r>
              <a:rPr lang="en-US" dirty="0" err="1"/>
              <a:t>conn.execute</a:t>
            </a:r>
            <a:r>
              <a:rPr lang="en-US" dirty="0"/>
              <a:t>(s)</a:t>
            </a:r>
          </a:p>
          <a:p>
            <a:r>
              <a:rPr lang="en-US" dirty="0"/>
              <a:t>When the above statement is executed, Python shell echoes following equivalent SQL expression −</a:t>
            </a:r>
          </a:p>
          <a:p>
            <a:endParaRPr lang="en-US" dirty="0"/>
          </a:p>
          <a:p>
            <a:r>
              <a:rPr lang="en-US" dirty="0"/>
              <a:t>SELECT students.id, students.name, </a:t>
            </a:r>
            <a:r>
              <a:rPr lang="en-US" dirty="0" err="1"/>
              <a:t>students.lastname</a:t>
            </a:r>
            <a:endParaRPr lang="en-US" dirty="0"/>
          </a:p>
          <a:p>
            <a:r>
              <a:rPr lang="en-US" dirty="0"/>
              <a:t>FROM students</a:t>
            </a:r>
          </a:p>
          <a:p>
            <a:r>
              <a:rPr lang="en-US" dirty="0"/>
              <a:t>The resultant variable is an equivalent of cursor in DBAPI. We can now fetch records using </a:t>
            </a:r>
            <a:r>
              <a:rPr lang="en-US" dirty="0" err="1"/>
              <a:t>fetchone</a:t>
            </a:r>
            <a:r>
              <a:rPr lang="en-US" dirty="0"/>
              <a:t>() method.</a:t>
            </a:r>
          </a:p>
          <a:p>
            <a:endParaRPr lang="en-US" dirty="0"/>
          </a:p>
          <a:p>
            <a:r>
              <a:rPr lang="en-US" dirty="0"/>
              <a:t>row = </a:t>
            </a:r>
            <a:r>
              <a:rPr lang="en-US" dirty="0" err="1"/>
              <a:t>result.fetchone</a:t>
            </a:r>
            <a:r>
              <a:rPr lang="en-US" dirty="0"/>
              <a:t>()</a:t>
            </a:r>
          </a:p>
          <a:p>
            <a:endParaRPr lang="en-IN" dirty="0"/>
          </a:p>
        </p:txBody>
      </p:sp>
    </p:spTree>
    <p:extLst>
      <p:ext uri="{BB962C8B-B14F-4D97-AF65-F5344CB8AC3E}">
        <p14:creationId xmlns:p14="http://schemas.microsoft.com/office/powerpoint/2010/main" val="2125264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All selected rows in the table can be printed by a for loop as given below −</a:t>
            </a:r>
          </a:p>
          <a:p>
            <a:endParaRPr lang="en-IN" dirty="0"/>
          </a:p>
          <a:p>
            <a:r>
              <a:rPr lang="en-IN" dirty="0"/>
              <a:t>for row in result:</a:t>
            </a:r>
          </a:p>
          <a:p>
            <a:r>
              <a:rPr lang="en-IN" dirty="0"/>
              <a:t>   print (row)</a:t>
            </a:r>
          </a:p>
          <a:p>
            <a:r>
              <a:rPr lang="en-IN" dirty="0"/>
              <a:t>The complete code to print all rows from students table is shown below −</a:t>
            </a:r>
          </a:p>
          <a:p>
            <a:endParaRPr lang="en-IN" dirty="0"/>
          </a:p>
          <a:p>
            <a:r>
              <a:rPr lang="en-IN" dirty="0"/>
              <a:t>from </a:t>
            </a:r>
            <a:r>
              <a:rPr lang="en-IN" dirty="0" err="1"/>
              <a:t>sqlalchemy</a:t>
            </a:r>
            <a:r>
              <a:rPr lang="en-IN" dirty="0"/>
              <a:t> import </a:t>
            </a:r>
            <a:r>
              <a:rPr lang="en-IN" dirty="0" err="1"/>
              <a:t>create_engine</a:t>
            </a:r>
            <a:r>
              <a:rPr lang="en-IN" dirty="0"/>
              <a:t>, </a:t>
            </a:r>
            <a:r>
              <a:rPr lang="en-IN" dirty="0" err="1"/>
              <a:t>MetaData</a:t>
            </a:r>
            <a:r>
              <a:rPr lang="en-IN" dirty="0"/>
              <a:t>, Table, Column, Integer, String</a:t>
            </a:r>
          </a:p>
          <a:p>
            <a:r>
              <a:rPr lang="en-IN" dirty="0"/>
              <a:t>engine = </a:t>
            </a:r>
            <a:r>
              <a:rPr lang="en-IN" dirty="0" err="1"/>
              <a:t>create_engine</a:t>
            </a:r>
            <a:r>
              <a:rPr lang="en-IN" dirty="0"/>
              <a:t>('</a:t>
            </a:r>
            <a:r>
              <a:rPr lang="en-IN" dirty="0" err="1"/>
              <a:t>sqlite</a:t>
            </a:r>
            <a:r>
              <a:rPr lang="en-IN" dirty="0"/>
              <a:t>:///</a:t>
            </a:r>
            <a:r>
              <a:rPr lang="en-IN" dirty="0" err="1"/>
              <a:t>college.db</a:t>
            </a:r>
            <a:r>
              <a:rPr lang="en-IN" dirty="0"/>
              <a:t>', echo = True)</a:t>
            </a:r>
          </a:p>
          <a:p>
            <a:r>
              <a:rPr lang="en-IN" dirty="0"/>
              <a:t>meta = </a:t>
            </a:r>
            <a:r>
              <a:rPr lang="en-IN" dirty="0" err="1"/>
              <a:t>MetaData</a:t>
            </a:r>
            <a:r>
              <a:rPr lang="en-IN" dirty="0"/>
              <a:t>()</a:t>
            </a:r>
          </a:p>
          <a:p>
            <a:endParaRPr lang="en-IN" dirty="0"/>
          </a:p>
          <a:p>
            <a:r>
              <a:rPr lang="en-IN" dirty="0" smtClean="0"/>
              <a:t>s</a:t>
            </a:r>
            <a:endParaRPr lang="en-IN" dirty="0"/>
          </a:p>
        </p:txBody>
      </p:sp>
    </p:spTree>
    <p:extLst>
      <p:ext uri="{BB962C8B-B14F-4D97-AF65-F5344CB8AC3E}">
        <p14:creationId xmlns:p14="http://schemas.microsoft.com/office/powerpoint/2010/main" val="237703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Students </a:t>
            </a:r>
            <a:r>
              <a:rPr lang="en-IN" dirty="0"/>
              <a:t>= Table(</a:t>
            </a:r>
          </a:p>
          <a:p>
            <a:r>
              <a:rPr lang="en-IN" dirty="0"/>
              <a:t>   'students', meta, </a:t>
            </a:r>
          </a:p>
          <a:p>
            <a:r>
              <a:rPr lang="en-IN" dirty="0"/>
              <a:t>   Column('id', Integer, </a:t>
            </a:r>
            <a:r>
              <a:rPr lang="en-IN" dirty="0" err="1"/>
              <a:t>primary_key</a:t>
            </a:r>
            <a:r>
              <a:rPr lang="en-IN" dirty="0"/>
              <a:t> = True), </a:t>
            </a:r>
          </a:p>
          <a:p>
            <a:r>
              <a:rPr lang="en-IN" dirty="0"/>
              <a:t>   Column('name', String), </a:t>
            </a:r>
          </a:p>
          <a:p>
            <a:r>
              <a:rPr lang="en-IN" dirty="0"/>
              <a:t>   Column('</a:t>
            </a:r>
            <a:r>
              <a:rPr lang="en-IN" dirty="0" err="1"/>
              <a:t>lastname</a:t>
            </a:r>
            <a:r>
              <a:rPr lang="en-IN" dirty="0"/>
              <a:t>', String), </a:t>
            </a:r>
          </a:p>
          <a:p>
            <a:r>
              <a:rPr lang="en-IN" dirty="0"/>
              <a:t>)</a:t>
            </a:r>
          </a:p>
          <a:p>
            <a:endParaRPr lang="en-IN" dirty="0"/>
          </a:p>
          <a:p>
            <a:r>
              <a:rPr lang="en-IN" dirty="0"/>
              <a:t>s = </a:t>
            </a:r>
            <a:r>
              <a:rPr lang="en-IN" dirty="0" err="1"/>
              <a:t>students.select</a:t>
            </a:r>
            <a:r>
              <a:rPr lang="en-IN" dirty="0"/>
              <a:t>()</a:t>
            </a:r>
          </a:p>
          <a:p>
            <a:r>
              <a:rPr lang="en-IN" dirty="0"/>
              <a:t>conn = </a:t>
            </a:r>
            <a:r>
              <a:rPr lang="en-IN" dirty="0" err="1"/>
              <a:t>engine.connect</a:t>
            </a:r>
            <a:r>
              <a:rPr lang="en-IN" dirty="0"/>
              <a:t>()</a:t>
            </a:r>
          </a:p>
          <a:p>
            <a:r>
              <a:rPr lang="en-IN" dirty="0"/>
              <a:t>result = </a:t>
            </a:r>
            <a:r>
              <a:rPr lang="en-IN" dirty="0" err="1"/>
              <a:t>conn.execute</a:t>
            </a:r>
            <a:r>
              <a:rPr lang="en-IN" dirty="0"/>
              <a:t>(s)</a:t>
            </a:r>
          </a:p>
          <a:p>
            <a:endParaRPr lang="en-IN" dirty="0"/>
          </a:p>
        </p:txBody>
      </p:sp>
    </p:spTree>
    <p:extLst>
      <p:ext uri="{BB962C8B-B14F-4D97-AF65-F5344CB8AC3E}">
        <p14:creationId xmlns:p14="http://schemas.microsoft.com/office/powerpoint/2010/main" val="90405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Properties</a:t>
            </a:r>
            <a:br>
              <a:rPr lang="en-IN" dirty="0"/>
            </a:br>
            <a:r>
              <a:rPr lang="en-US" dirty="0"/>
              <a:t>Following are the properties of the Cursor class −</a:t>
            </a:r>
            <a:endParaRPr lang="en-IN" dirty="0"/>
          </a:p>
        </p:txBody>
      </p:sp>
      <p:sp>
        <p:nvSpPr>
          <p:cNvPr id="3" name="Content Placeholder 2"/>
          <p:cNvSpPr>
            <a:spLocks noGrp="1"/>
          </p:cNvSpPr>
          <p:nvPr>
            <p:ph idx="1"/>
          </p:nvPr>
        </p:nvSpPr>
        <p:spPr/>
        <p:txBody>
          <a:bodyPr>
            <a:normAutofit lnSpcReduction="10000"/>
          </a:bodyPr>
          <a:lstStyle/>
          <a:p>
            <a:r>
              <a:rPr lang="en-US" b="1" dirty="0" err="1"/>
              <a:t>arraySize</a:t>
            </a:r>
            <a:endParaRPr lang="en-US" dirty="0"/>
          </a:p>
          <a:p>
            <a:r>
              <a:rPr lang="en-US" dirty="0"/>
              <a:t>This is a read/write property you can set the number of rows returned by the </a:t>
            </a:r>
            <a:r>
              <a:rPr lang="en-US" dirty="0" err="1"/>
              <a:t>fetchmany</a:t>
            </a:r>
            <a:r>
              <a:rPr lang="en-US" dirty="0"/>
              <a:t>() method.</a:t>
            </a:r>
          </a:p>
          <a:p>
            <a:r>
              <a:rPr lang="en-US" b="1" dirty="0"/>
              <a:t>description</a:t>
            </a:r>
            <a:endParaRPr lang="en-US" dirty="0"/>
          </a:p>
          <a:p>
            <a:r>
              <a:rPr lang="en-US" dirty="0"/>
              <a:t>This is a read only property which returns the list containing the description of columns in a result-set.</a:t>
            </a:r>
          </a:p>
          <a:p>
            <a:r>
              <a:rPr lang="en-US" b="1" dirty="0" err="1"/>
              <a:t>lastrowid</a:t>
            </a:r>
            <a:endParaRPr lang="en-US" dirty="0"/>
          </a:p>
          <a:p>
            <a:r>
              <a:rPr lang="en-US" dirty="0"/>
              <a:t>This is a read only property, if there are any auto-incremented columns in the table, this returns the value generated for that column in the last INSERT or, UPDATE operation.</a:t>
            </a:r>
          </a:p>
          <a:p>
            <a:endParaRPr lang="en-IN" dirty="0"/>
          </a:p>
        </p:txBody>
      </p:sp>
    </p:spTree>
    <p:extLst>
      <p:ext uri="{BB962C8B-B14F-4D97-AF65-F5344CB8AC3E}">
        <p14:creationId xmlns:p14="http://schemas.microsoft.com/office/powerpoint/2010/main" val="14503690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for row in result:</a:t>
            </a:r>
          </a:p>
          <a:p>
            <a:r>
              <a:rPr lang="en-IN" dirty="0"/>
              <a:t>   print (row)</a:t>
            </a:r>
          </a:p>
          <a:p>
            <a:r>
              <a:rPr lang="en-IN" dirty="0"/>
              <a:t>The output shown in Python shell is as follows −</a:t>
            </a:r>
          </a:p>
          <a:p>
            <a:endParaRPr lang="en-IN" dirty="0"/>
          </a:p>
          <a:p>
            <a:r>
              <a:rPr lang="en-IN" dirty="0"/>
              <a:t>(1, 'Ravi', 'Kapoor')</a:t>
            </a:r>
          </a:p>
          <a:p>
            <a:r>
              <a:rPr lang="en-IN" dirty="0"/>
              <a:t>(2, 'Rajiv', 'Khanna')</a:t>
            </a:r>
          </a:p>
          <a:p>
            <a:r>
              <a:rPr lang="en-IN" dirty="0"/>
              <a:t>(3, '</a:t>
            </a:r>
            <a:r>
              <a:rPr lang="en-IN" dirty="0" err="1"/>
              <a:t>Komal</a:t>
            </a:r>
            <a:r>
              <a:rPr lang="en-IN" dirty="0"/>
              <a:t>', 'Bhandari')</a:t>
            </a:r>
          </a:p>
          <a:p>
            <a:r>
              <a:rPr lang="en-IN" dirty="0"/>
              <a:t>(4, 'Abdul', '</a:t>
            </a:r>
            <a:r>
              <a:rPr lang="en-IN" dirty="0" err="1"/>
              <a:t>Sattar</a:t>
            </a:r>
            <a:r>
              <a:rPr lang="en-IN" dirty="0"/>
              <a:t>')</a:t>
            </a:r>
          </a:p>
          <a:p>
            <a:r>
              <a:rPr lang="en-IN" dirty="0"/>
              <a:t>(5, '</a:t>
            </a:r>
            <a:r>
              <a:rPr lang="en-IN" dirty="0" err="1"/>
              <a:t>Priya</a:t>
            </a:r>
            <a:r>
              <a:rPr lang="en-IN" dirty="0"/>
              <a:t>', '</a:t>
            </a:r>
            <a:r>
              <a:rPr lang="en-IN" dirty="0" err="1"/>
              <a:t>Rajhans</a:t>
            </a:r>
            <a:r>
              <a:rPr lang="en-IN" dirty="0"/>
              <a:t>')</a:t>
            </a:r>
          </a:p>
          <a:p>
            <a:r>
              <a:rPr lang="en-IN" dirty="0"/>
              <a:t>The WHERE clause of SELECT query can be applied by using </a:t>
            </a:r>
            <a:r>
              <a:rPr lang="en-IN" dirty="0" err="1"/>
              <a:t>Select.where</a:t>
            </a:r>
            <a:r>
              <a:rPr lang="en-IN" dirty="0"/>
              <a:t>(). For example, if we want to display rows with id &gt;2</a:t>
            </a:r>
          </a:p>
          <a:p>
            <a:endParaRPr lang="en-IN" dirty="0"/>
          </a:p>
          <a:p>
            <a:r>
              <a:rPr lang="en-IN" dirty="0"/>
              <a:t>s = </a:t>
            </a:r>
            <a:r>
              <a:rPr lang="en-IN" dirty="0" err="1"/>
              <a:t>students.select</a:t>
            </a:r>
            <a:r>
              <a:rPr lang="en-IN" dirty="0"/>
              <a:t>().where(students.c.id&gt;2)</a:t>
            </a:r>
          </a:p>
          <a:p>
            <a:r>
              <a:rPr lang="en-IN" dirty="0"/>
              <a:t>result = </a:t>
            </a:r>
            <a:r>
              <a:rPr lang="en-IN" dirty="0" err="1"/>
              <a:t>conn.execute</a:t>
            </a:r>
            <a:r>
              <a:rPr lang="en-IN" dirty="0"/>
              <a:t>(s)</a:t>
            </a:r>
          </a:p>
          <a:p>
            <a:endParaRPr lang="en-IN" dirty="0"/>
          </a:p>
          <a:p>
            <a:r>
              <a:rPr lang="en-IN" dirty="0"/>
              <a:t>for row in result:</a:t>
            </a:r>
          </a:p>
          <a:p>
            <a:r>
              <a:rPr lang="en-IN" dirty="0"/>
              <a:t>   print (row)</a:t>
            </a:r>
          </a:p>
          <a:p>
            <a:endParaRPr lang="en-IN" dirty="0"/>
          </a:p>
          <a:p>
            <a:endParaRPr lang="en-IN" dirty="0"/>
          </a:p>
        </p:txBody>
      </p:sp>
    </p:spTree>
    <p:extLst>
      <p:ext uri="{BB962C8B-B14F-4D97-AF65-F5344CB8AC3E}">
        <p14:creationId xmlns:p14="http://schemas.microsoft.com/office/powerpoint/2010/main" val="951813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br>
              <a:rPr lang="en-US" dirty="0" smtClean="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251946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Installation</a:t>
            </a:r>
          </a:p>
          <a:p>
            <a:r>
              <a:rPr lang="en-US" dirty="0"/>
              <a:t>SQLite3 can be integrated with Python using sqlite3 module, which was written by Gerhard Haring. It provides an SQL interface compliant with the DB-API 2.0 specification described by PEP 249. </a:t>
            </a:r>
            <a:r>
              <a:rPr lang="en-US" dirty="0" smtClean="0"/>
              <a:t>No  </a:t>
            </a:r>
            <a:r>
              <a:rPr lang="en-US" dirty="0"/>
              <a:t>need to install this module separately because it is shipped by default along with Python version 2.5.x onwards.</a:t>
            </a:r>
          </a:p>
          <a:p>
            <a:r>
              <a:rPr lang="en-US" dirty="0"/>
              <a:t>To use sqlite3 module, </a:t>
            </a:r>
            <a:r>
              <a:rPr lang="en-US" dirty="0" smtClean="0"/>
              <a:t> </a:t>
            </a:r>
            <a:r>
              <a:rPr lang="en-US" dirty="0"/>
              <a:t>first create a connection object that represents the database and then optionally </a:t>
            </a:r>
            <a:r>
              <a:rPr lang="en-US" dirty="0" smtClean="0"/>
              <a:t> </a:t>
            </a:r>
            <a:r>
              <a:rPr lang="en-US" dirty="0"/>
              <a:t>create a cursor object, which will help </a:t>
            </a:r>
            <a:r>
              <a:rPr lang="en-US" dirty="0" smtClean="0"/>
              <a:t> </a:t>
            </a:r>
            <a:r>
              <a:rPr lang="en-US" dirty="0"/>
              <a:t>in executing all the SQL statements.</a:t>
            </a:r>
          </a:p>
          <a:p>
            <a:endParaRPr lang="en-IN" dirty="0"/>
          </a:p>
        </p:txBody>
      </p:sp>
    </p:spTree>
    <p:extLst>
      <p:ext uri="{BB962C8B-B14F-4D97-AF65-F5344CB8AC3E}">
        <p14:creationId xmlns:p14="http://schemas.microsoft.com/office/powerpoint/2010/main" val="1992333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sqlite3 module APIs</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9644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rowcount</a:t>
            </a:r>
            <a:endParaRPr lang="en-US" dirty="0"/>
          </a:p>
          <a:p>
            <a:r>
              <a:rPr lang="en-US" dirty="0"/>
              <a:t>This returns the number of rows returned/updated in case of SELECT and UPDATE operations.</a:t>
            </a:r>
          </a:p>
          <a:p>
            <a:r>
              <a:rPr lang="en-US" b="1" dirty="0"/>
              <a:t>connection</a:t>
            </a:r>
            <a:endParaRPr lang="en-US" dirty="0"/>
          </a:p>
          <a:p>
            <a:r>
              <a:rPr lang="en-US" dirty="0"/>
              <a:t>This read-only attribute provides the SQLite database Connection used by the Cursor object.</a:t>
            </a:r>
          </a:p>
          <a:p>
            <a:endParaRPr lang="en-IN" dirty="0"/>
          </a:p>
        </p:txBody>
      </p:sp>
    </p:spTree>
    <p:extLst>
      <p:ext uri="{BB962C8B-B14F-4D97-AF65-F5344CB8AC3E}">
        <p14:creationId xmlns:p14="http://schemas.microsoft.com/office/powerpoint/2010/main" val="237696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 Create Database Connection in sqlite3</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To create a connection object to </a:t>
            </a:r>
            <a:r>
              <a:rPr lang="en-US" dirty="0" err="1"/>
              <a:t>sqlite</a:t>
            </a:r>
            <a:r>
              <a:rPr lang="en-US" dirty="0"/>
              <a:t>, you can use </a:t>
            </a:r>
            <a:r>
              <a:rPr lang="en-US" b="1" dirty="0"/>
              <a:t>sqlite3.connect()</a:t>
            </a:r>
            <a:r>
              <a:rPr lang="en-US" dirty="0"/>
              <a:t> function</a:t>
            </a:r>
            <a:r>
              <a:rPr lang="en-US" dirty="0" smtClean="0"/>
              <a:t>.</a:t>
            </a:r>
          </a:p>
          <a:p>
            <a:r>
              <a:rPr lang="en-US" dirty="0"/>
              <a:t>Syntax – sqlite3.connect()</a:t>
            </a:r>
          </a:p>
          <a:p>
            <a:r>
              <a:rPr lang="en-US" dirty="0"/>
              <a:t>Following is the syntax of connect() function.</a:t>
            </a:r>
          </a:p>
          <a:p>
            <a:r>
              <a:rPr lang="en-US" dirty="0" smtClean="0"/>
              <a:t>Conn=sqlite3.connect(‘</a:t>
            </a:r>
            <a:r>
              <a:rPr lang="en-US" dirty="0" err="1" smtClean="0"/>
              <a:t>dbname.db</a:t>
            </a:r>
            <a:r>
              <a:rPr lang="en-US" dirty="0" smtClean="0"/>
              <a:t>’)</a:t>
            </a:r>
          </a:p>
          <a:p>
            <a:r>
              <a:rPr lang="en-US" dirty="0"/>
              <a:t>where connect() function takes in a string for the database name and returns a sqlite3.Connection class object.</a:t>
            </a:r>
          </a:p>
          <a:p>
            <a:r>
              <a:rPr lang="en-US" dirty="0"/>
              <a:t>If the database is already present, it just returns a Connection object, else the database is created and then the Connection object to the newly created database is returned.</a:t>
            </a:r>
          </a:p>
          <a:p>
            <a:endParaRPr lang="en-US" dirty="0" smtClean="0"/>
          </a:p>
          <a:p>
            <a:endParaRPr lang="en-IN" dirty="0"/>
          </a:p>
        </p:txBody>
      </p:sp>
    </p:spTree>
    <p:extLst>
      <p:ext uri="{BB962C8B-B14F-4D97-AF65-F5344CB8AC3E}">
        <p14:creationId xmlns:p14="http://schemas.microsoft.com/office/powerpoint/2010/main" val="4102305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Create a Connection Object using sqlite3</a:t>
            </a:r>
            <a:br>
              <a:rPr lang="en-US" dirty="0"/>
            </a:br>
            <a:endParaRPr lang="en-IN" dirty="0"/>
          </a:p>
        </p:txBody>
      </p:sp>
      <p:sp>
        <p:nvSpPr>
          <p:cNvPr id="3" name="Content Placeholder 2"/>
          <p:cNvSpPr>
            <a:spLocks noGrp="1"/>
          </p:cNvSpPr>
          <p:nvPr>
            <p:ph idx="1"/>
          </p:nvPr>
        </p:nvSpPr>
        <p:spPr/>
        <p:txBody>
          <a:bodyPr/>
          <a:lstStyle/>
          <a:p>
            <a:r>
              <a:rPr lang="en-US" dirty="0"/>
              <a:t>In this example, we will create a Connection object to the </a:t>
            </a:r>
            <a:r>
              <a:rPr lang="en-US" dirty="0" err="1"/>
              <a:t>sqlite</a:t>
            </a:r>
            <a:r>
              <a:rPr lang="en-US" dirty="0"/>
              <a:t> database named </a:t>
            </a:r>
            <a:r>
              <a:rPr lang="en-US" b="1" dirty="0" err="1"/>
              <a:t>mysqlite.db</a:t>
            </a:r>
            <a:r>
              <a:rPr lang="en-US" dirty="0" smtClean="0"/>
              <a:t>.</a:t>
            </a:r>
          </a:p>
          <a:p>
            <a:r>
              <a:rPr lang="en-US" dirty="0" smtClean="0"/>
              <a:t>Import sqlite3</a:t>
            </a:r>
          </a:p>
          <a:p>
            <a:r>
              <a:rPr lang="en-US" dirty="0" smtClean="0"/>
              <a:t>Conn=sqlite3.connect(‘</a:t>
            </a:r>
            <a:r>
              <a:rPr lang="en-US" dirty="0" err="1" smtClean="0"/>
              <a:t>mysqlite.db</a:t>
            </a:r>
            <a:r>
              <a:rPr lang="en-US" dirty="0" smtClean="0"/>
              <a:t>’)</a:t>
            </a:r>
            <a:endParaRPr lang="en-US" dirty="0"/>
          </a:p>
          <a:p>
            <a:endParaRPr lang="en-US" dirty="0" smtClean="0"/>
          </a:p>
          <a:p>
            <a:r>
              <a:rPr lang="en-US" dirty="0"/>
              <a:t>You have to import sqlite3 library before using any of its functions.</a:t>
            </a:r>
            <a:endParaRPr lang="en-IN" dirty="0"/>
          </a:p>
        </p:txBody>
      </p:sp>
    </p:spTree>
    <p:extLst>
      <p:ext uri="{BB962C8B-B14F-4D97-AF65-F5344CB8AC3E}">
        <p14:creationId xmlns:p14="http://schemas.microsoft.com/office/powerpoint/2010/main" val="126496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024C1A3A71F4CACA55A8F94FAC20C" ma:contentTypeVersion="0" ma:contentTypeDescription="Create a new document." ma:contentTypeScope="" ma:versionID="9406ded1427fdc9b09d451bad2f4052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DC1E34-6876-4B82-AF93-ABD64151B276}"/>
</file>

<file path=customXml/itemProps2.xml><?xml version="1.0" encoding="utf-8"?>
<ds:datastoreItem xmlns:ds="http://schemas.openxmlformats.org/officeDocument/2006/customXml" ds:itemID="{F1B38B3F-14A2-488D-AA5C-F0AE11C4576C}"/>
</file>

<file path=customXml/itemProps3.xml><?xml version="1.0" encoding="utf-8"?>
<ds:datastoreItem xmlns:ds="http://schemas.openxmlformats.org/officeDocument/2006/customXml" ds:itemID="{CC867450-3EAB-4224-9C77-84F10F30F07F}"/>
</file>

<file path=docProps/app.xml><?xml version="1.0" encoding="utf-8"?>
<Properties xmlns="http://schemas.openxmlformats.org/officeDocument/2006/extended-properties" xmlns:vt="http://schemas.openxmlformats.org/officeDocument/2006/docPropsVTypes">
  <TotalTime>377</TotalTime>
  <Words>2767</Words>
  <Application>Microsoft Office PowerPoint</Application>
  <PresentationFormat>Widescreen</PresentationFormat>
  <Paragraphs>396</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connection and cursor objects</vt:lpstr>
      <vt:lpstr>PowerPoint Presentation</vt:lpstr>
      <vt:lpstr>PowerPoint Presentation</vt:lpstr>
      <vt:lpstr>PowerPoint Presentation</vt:lpstr>
      <vt:lpstr>PowerPoint Presentation</vt:lpstr>
      <vt:lpstr>Properties Following are the properties of the Cursor class −</vt:lpstr>
      <vt:lpstr>PowerPoint Presentation</vt:lpstr>
      <vt:lpstr>Python – Create Database Connection in sqlite3 </vt:lpstr>
      <vt:lpstr>Example 1: Create a Connection Object using sqlite3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SQLAlchemy</vt:lpstr>
      <vt:lpstr>What is ORM </vt:lpstr>
      <vt:lpstr>SQLAlchemy - Environment setup </vt:lpstr>
      <vt:lpstr> SQLAlchemy Core – Expression Language  </vt:lpstr>
      <vt:lpstr>PowerPoint Presentation</vt:lpstr>
      <vt:lpstr>SQLAlchemy Core - Connecting to Database </vt:lpstr>
      <vt:lpstr>PowerPoint Presentation</vt:lpstr>
      <vt:lpstr>PowerPoint Presentation</vt:lpstr>
      <vt:lpstr>PowerPoint Presentation</vt:lpstr>
      <vt:lpstr>SQLAlchemy Core - Creating Table </vt:lpstr>
      <vt:lpstr>PowerPoint Presentation</vt:lpstr>
      <vt:lpstr>PowerPoint Presentation</vt:lpstr>
      <vt:lpstr>PowerPoint Presentation</vt:lpstr>
      <vt:lpstr>PowerPoint Presentation</vt:lpstr>
      <vt:lpstr>PowerPoint Presentation</vt:lpstr>
      <vt:lpstr>SQLAlchemy Core - SQL Expressions </vt:lpstr>
      <vt:lpstr>PowerPoint Presentation</vt:lpstr>
      <vt:lpstr>PowerPoint Presentation</vt:lpstr>
      <vt:lpstr>PowerPoint Presentation</vt:lpstr>
      <vt:lpstr>PowerPoint Presentation</vt:lpstr>
      <vt:lpstr>PowerPoint Presentation</vt:lpstr>
      <vt:lpstr>PowerPoint Presentation</vt:lpstr>
      <vt:lpstr>SQLAlchemy Core - Selecting Rows </vt:lpstr>
      <vt:lpstr>PowerPoint Presentation</vt:lpstr>
      <vt:lpstr>PowerPoint Presentation</vt:lpstr>
      <vt:lpstr>PowerPoint Presentation</vt:lpstr>
      <vt:lpstr>PowerPoint Presentation</vt:lpstr>
      <vt:lpstr>SQLITE </vt:lpstr>
      <vt:lpstr>PowerPoint Presentation</vt:lpstr>
      <vt:lpstr>Python sqlite3 module APIs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34</cp:revision>
  <dcterms:created xsi:type="dcterms:W3CDTF">2020-11-10T06:24:20Z</dcterms:created>
  <dcterms:modified xsi:type="dcterms:W3CDTF">2020-11-18T08:16:57Z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0x010100403024C1A3A71F4CACA55A8F94FAC20C</vt:lpwstr>
  </property>
</Properties>
</file>