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i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l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694760" y="3651480"/>
            <a:ext cx="56476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1" name="Group 4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8080" cy="354924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7840"/>
            <a:ext cx="1065960" cy="1075320"/>
            <a:chOff x="10855800" y="267840"/>
            <a:chExt cx="1065960" cy="107532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264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4640" cy="10659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71880" y="13539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Analyzing Time Complexity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37" name="Table 5"/>
          <p:cNvGraphicFramePr/>
          <p:nvPr/>
        </p:nvGraphicFramePr>
        <p:xfrm>
          <a:off x="371880" y="1871640"/>
          <a:ext cx="8732520" cy="1644120"/>
        </p:xfrm>
        <a:graphic>
          <a:graphicData uri="http://schemas.openxmlformats.org/drawingml/2006/table">
            <a:tbl>
              <a:tblPr/>
              <a:tblGrid>
                <a:gridCol w="919800"/>
                <a:gridCol w="417240"/>
                <a:gridCol w="378000"/>
                <a:gridCol w="434160"/>
                <a:gridCol w="504360"/>
                <a:gridCol w="406440"/>
                <a:gridCol w="420120"/>
                <a:gridCol w="397440"/>
                <a:gridCol w="479520"/>
                <a:gridCol w="479520"/>
                <a:gridCol w="479520"/>
                <a:gridCol w="479520"/>
                <a:gridCol w="479520"/>
                <a:gridCol w="479520"/>
                <a:gridCol w="479520"/>
                <a:gridCol w="546120"/>
                <a:gridCol w="952560"/>
              </a:tblGrid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" name="CustomShape 6"/>
          <p:cNvSpPr/>
          <p:nvPr/>
        </p:nvSpPr>
        <p:spPr>
          <a:xfrm>
            <a:off x="435240" y="3636000"/>
            <a:ext cx="3998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1. Aggregate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216000" y="4137480"/>
            <a:ext cx="759924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Time Complexity of one operation = (Total cost of expensive operations)/n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=  1 +   3  +  5…….=66/33 which is  twice the number of insertions(33).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Total cost of expensive operations = 2n = O(n)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Time  = O(n)/n = O(1)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Total cost of expensive and cheap operations &lt; 3n = O(n)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Time = O(n)/n = O(1)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4" dur="indefinite" restart="never" nodeType="tmRoot">
          <p:childTnLst>
            <p:seq>
              <p:cTn id="1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23800" y="1638000"/>
            <a:ext cx="347724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1. Aggregate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248040" y="2304000"/>
            <a:ext cx="7599240" cy="44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cost of i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operation is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=     i  if i-1 is an exact power of 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  otherwise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2f5597"/>
                </a:solidFill>
                <a:latin typeface="Calibri"/>
                <a:cs typeface="DejaVu Sans"/>
              </a:rPr>
              <a:t>∑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i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&lt;= n +  </a:t>
            </a:r>
            <a:r>
              <a:rPr b="0" lang="en-IN" sz="4000" spc="-1" strike="noStrike">
                <a:solidFill>
                  <a:srgbClr val="2f5597"/>
                </a:solidFill>
                <a:latin typeface="Calibri"/>
                <a:cs typeface="DejaVu Sans"/>
              </a:rPr>
              <a:t>∑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&lt;= n+ 2n = 3n hence O(n)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855000" y="3324960"/>
            <a:ext cx="343440" cy="9608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7"/>
          <p:cNvSpPr/>
          <p:nvPr/>
        </p:nvSpPr>
        <p:spPr>
          <a:xfrm>
            <a:off x="476280" y="4353480"/>
            <a:ext cx="78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486000" y="5112000"/>
            <a:ext cx="78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i=1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>
            <a:off x="2006280" y="4399200"/>
            <a:ext cx="78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log 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2024280" y="5184000"/>
            <a:ext cx="783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i=0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6" dur="indefinite" restart="never" nodeType="tmRoot">
          <p:childTnLst>
            <p:seq>
              <p:cTn id="1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523800" y="1442160"/>
            <a:ext cx="45874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2. Accounting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71600" y="2078280"/>
            <a:ext cx="9823680" cy="20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Assign every operation a cost.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Any Surplus goes into the bank.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Idea: Need to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overcharge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simpler operations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Build up the saving to afford expensive operations later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        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Balance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should always be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greater or equal to Zero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290160" y="4498200"/>
            <a:ext cx="7599240" cy="22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For the Dynamic Array</a:t>
            </a:r>
            <a:endParaRPr b="0" lang="en-IN" sz="2400" spc="-1" strike="noStrike">
              <a:latin typeface="Arial"/>
            </a:endParaRPr>
          </a:p>
          <a:p>
            <a:pPr marL="76320">
              <a:lnSpc>
                <a:spcPct val="8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Charge ₹3 for insertion of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Arial"/>
              </a:rPr>
              <a:t>th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item.</a:t>
            </a:r>
            <a:endParaRPr b="0" lang="en-IN" sz="2400" spc="-1" strike="noStrike">
              <a:latin typeface="Arial"/>
            </a:endParaRPr>
          </a:p>
          <a:p>
            <a:pPr lvl="1" marL="914400" indent="-379800">
              <a:lnSpc>
                <a:spcPct val="8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₹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 pays for the item’s insertion.</a:t>
            </a:r>
            <a:endParaRPr b="0" lang="en-IN" sz="2400" spc="-1" strike="noStrike">
              <a:latin typeface="Arial"/>
            </a:endParaRPr>
          </a:p>
          <a:p>
            <a:pPr lvl="1" marL="914400" indent="-379800">
              <a:lnSpc>
                <a:spcPct val="8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₹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 pays for the item to be moved in the future.</a:t>
            </a:r>
            <a:endParaRPr b="0" lang="en-IN" sz="2400" spc="-1" strike="noStrike">
              <a:latin typeface="Arial"/>
            </a:endParaRPr>
          </a:p>
          <a:p>
            <a:pPr lvl="1" marL="914400" indent="-379800">
              <a:lnSpc>
                <a:spcPct val="80000"/>
              </a:lnSpc>
              <a:buClr>
                <a:srgbClr val="2f5597"/>
              </a:buClr>
              <a:buFont typeface="Arial"/>
              <a:buChar char="○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₹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1 pays for an item in the lower half to be moved.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371880" y="130644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Accounting Method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63" name="Table 5"/>
          <p:cNvGraphicFramePr/>
          <p:nvPr/>
        </p:nvGraphicFramePr>
        <p:xfrm>
          <a:off x="369360" y="242388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CustomShape 6"/>
          <p:cNvSpPr/>
          <p:nvPr/>
        </p:nvSpPr>
        <p:spPr>
          <a:xfrm>
            <a:off x="2911320" y="244620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65" name="Table 7"/>
          <p:cNvGraphicFramePr/>
          <p:nvPr/>
        </p:nvGraphicFramePr>
        <p:xfrm>
          <a:off x="360000" y="243432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Table 8"/>
          <p:cNvGraphicFramePr/>
          <p:nvPr/>
        </p:nvGraphicFramePr>
        <p:xfrm>
          <a:off x="377640" y="1983240"/>
          <a:ext cx="2317320" cy="365400"/>
        </p:xfrm>
        <a:graphic>
          <a:graphicData uri="http://schemas.openxmlformats.org/drawingml/2006/table">
            <a:tbl>
              <a:tblPr/>
              <a:tblGrid>
                <a:gridCol w="579240"/>
                <a:gridCol w="579240"/>
                <a:gridCol w="579240"/>
                <a:gridCol w="57996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CustomShape 9"/>
          <p:cNvSpPr/>
          <p:nvPr/>
        </p:nvSpPr>
        <p:spPr>
          <a:xfrm>
            <a:off x="2911320" y="244620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68" name="Table 10"/>
          <p:cNvGraphicFramePr/>
          <p:nvPr/>
        </p:nvGraphicFramePr>
        <p:xfrm>
          <a:off x="3975840" y="2324160"/>
          <a:ext cx="4087080" cy="490680"/>
        </p:xfrm>
        <a:graphic>
          <a:graphicData uri="http://schemas.openxmlformats.org/drawingml/2006/table">
            <a:tbl>
              <a:tblPr/>
              <a:tblGrid>
                <a:gridCol w="510840"/>
                <a:gridCol w="510840"/>
                <a:gridCol w="510840"/>
                <a:gridCol w="510840"/>
                <a:gridCol w="510840"/>
                <a:gridCol w="510840"/>
                <a:gridCol w="510840"/>
                <a:gridCol w="511560"/>
              </a:tblGrid>
              <a:tr h="49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CustomShape 11"/>
          <p:cNvSpPr/>
          <p:nvPr/>
        </p:nvSpPr>
        <p:spPr>
          <a:xfrm>
            <a:off x="8134560" y="206316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70" name="Table 12"/>
          <p:cNvGraphicFramePr/>
          <p:nvPr/>
        </p:nvGraphicFramePr>
        <p:xfrm>
          <a:off x="3930840" y="1852200"/>
          <a:ext cx="4112640" cy="365400"/>
        </p:xfrm>
        <a:graphic>
          <a:graphicData uri="http://schemas.openxmlformats.org/drawingml/2006/table">
            <a:tbl>
              <a:tblPr/>
              <a:tblGrid>
                <a:gridCol w="514080"/>
                <a:gridCol w="514080"/>
                <a:gridCol w="514080"/>
                <a:gridCol w="514080"/>
                <a:gridCol w="514080"/>
                <a:gridCol w="514080"/>
                <a:gridCol w="514080"/>
                <a:gridCol w="51444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Table 13"/>
          <p:cNvGraphicFramePr/>
          <p:nvPr/>
        </p:nvGraphicFramePr>
        <p:xfrm>
          <a:off x="393120" y="5215320"/>
          <a:ext cx="4087080" cy="490680"/>
        </p:xfrm>
        <a:graphic>
          <a:graphicData uri="http://schemas.openxmlformats.org/drawingml/2006/table">
            <a:tbl>
              <a:tblPr/>
              <a:tblGrid>
                <a:gridCol w="510840"/>
                <a:gridCol w="510840"/>
                <a:gridCol w="510840"/>
                <a:gridCol w="510840"/>
                <a:gridCol w="510840"/>
                <a:gridCol w="510840"/>
                <a:gridCol w="510840"/>
                <a:gridCol w="511560"/>
              </a:tblGrid>
              <a:tr h="490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Table 14"/>
          <p:cNvGraphicFramePr/>
          <p:nvPr/>
        </p:nvGraphicFramePr>
        <p:xfrm>
          <a:off x="393120" y="4456440"/>
          <a:ext cx="4043520" cy="365400"/>
        </p:xfrm>
        <a:graphic>
          <a:graphicData uri="http://schemas.openxmlformats.org/drawingml/2006/table">
            <a:tbl>
              <a:tblPr/>
              <a:tblGrid>
                <a:gridCol w="505440"/>
                <a:gridCol w="505440"/>
                <a:gridCol w="505440"/>
                <a:gridCol w="505440"/>
                <a:gridCol w="505440"/>
                <a:gridCol w="505440"/>
                <a:gridCol w="505440"/>
                <a:gridCol w="505800"/>
              </a:tblGrid>
              <a:tr h="365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3" name="CustomShape 15"/>
          <p:cNvSpPr/>
          <p:nvPr/>
        </p:nvSpPr>
        <p:spPr>
          <a:xfrm>
            <a:off x="4863960" y="467388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6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71880" y="14961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Accounting Method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79" name="Table 5"/>
          <p:cNvGraphicFramePr/>
          <p:nvPr/>
        </p:nvGraphicFramePr>
        <p:xfrm>
          <a:off x="867600" y="2807640"/>
          <a:ext cx="4665600" cy="433440"/>
        </p:xfrm>
        <a:graphic>
          <a:graphicData uri="http://schemas.openxmlformats.org/drawingml/2006/table">
            <a:tbl>
              <a:tblPr/>
              <a:tblGrid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960"/>
              </a:tblGrid>
              <a:tr h="4334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0" name="CustomShape 6"/>
          <p:cNvSpPr/>
          <p:nvPr/>
        </p:nvSpPr>
        <p:spPr>
          <a:xfrm>
            <a:off x="5854680" y="250056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81" name="Table 7"/>
          <p:cNvGraphicFramePr/>
          <p:nvPr/>
        </p:nvGraphicFramePr>
        <p:xfrm>
          <a:off x="877320" y="2176200"/>
          <a:ext cx="4665600" cy="433440"/>
        </p:xfrm>
        <a:graphic>
          <a:graphicData uri="http://schemas.openxmlformats.org/drawingml/2006/table">
            <a:tbl>
              <a:tblPr/>
              <a:tblGrid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960"/>
              </a:tblGrid>
              <a:tr h="433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2" name="Table 8"/>
          <p:cNvGraphicFramePr/>
          <p:nvPr/>
        </p:nvGraphicFramePr>
        <p:xfrm>
          <a:off x="784440" y="4217040"/>
          <a:ext cx="4665600" cy="433440"/>
        </p:xfrm>
        <a:graphic>
          <a:graphicData uri="http://schemas.openxmlformats.org/drawingml/2006/table">
            <a:tbl>
              <a:tblPr/>
              <a:tblGrid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960"/>
              </a:tblGrid>
              <a:tr h="433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3" name="Table 9"/>
          <p:cNvGraphicFramePr/>
          <p:nvPr/>
        </p:nvGraphicFramePr>
        <p:xfrm>
          <a:off x="784440" y="3611160"/>
          <a:ext cx="4665600" cy="433440"/>
        </p:xfrm>
        <a:graphic>
          <a:graphicData uri="http://schemas.openxmlformats.org/drawingml/2006/table">
            <a:tbl>
              <a:tblPr/>
              <a:tblGrid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600"/>
                <a:gridCol w="291960"/>
              </a:tblGrid>
              <a:tr h="433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" name="CustomShape 10"/>
          <p:cNvSpPr/>
          <p:nvPr/>
        </p:nvSpPr>
        <p:spPr>
          <a:xfrm>
            <a:off x="5698080" y="378108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1306440" y="5925960"/>
            <a:ext cx="59958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Since cost of each operation is ₹3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Time = O(1) a constant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86" name="Table 12"/>
          <p:cNvGraphicFramePr/>
          <p:nvPr/>
        </p:nvGraphicFramePr>
        <p:xfrm>
          <a:off x="273240" y="5450040"/>
          <a:ext cx="5904360" cy="456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720"/>
              </a:tblGrid>
              <a:tr h="45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7" name="Table 13"/>
          <p:cNvGraphicFramePr/>
          <p:nvPr/>
        </p:nvGraphicFramePr>
        <p:xfrm>
          <a:off x="282960" y="5056200"/>
          <a:ext cx="5904360" cy="35568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000"/>
                <a:gridCol w="369720"/>
              </a:tblGrid>
              <a:tr h="355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8" name="CustomShape 14"/>
          <p:cNvSpPr/>
          <p:nvPr/>
        </p:nvSpPr>
        <p:spPr>
          <a:xfrm>
            <a:off x="6337440" y="5121000"/>
            <a:ext cx="959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₹</a:t>
            </a:r>
            <a:r>
              <a:rPr b="0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20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99040" y="184968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99040" y="2888640"/>
            <a:ext cx="7496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599040" y="548964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4"/>
          <p:cNvSpPr/>
          <p:nvPr/>
        </p:nvSpPr>
        <p:spPr>
          <a:xfrm>
            <a:off x="599040" y="5887440"/>
            <a:ext cx="749628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" name="Group 5"/>
          <p:cNvGrpSpPr/>
          <p:nvPr/>
        </p:nvGrpSpPr>
        <p:grpSpPr>
          <a:xfrm>
            <a:off x="314640" y="5490720"/>
            <a:ext cx="1065960" cy="1076040"/>
            <a:chOff x="314640" y="5490720"/>
            <a:chExt cx="1065960" cy="1076040"/>
          </a:xfrm>
        </p:grpSpPr>
        <p:sp>
          <p:nvSpPr>
            <p:cNvPr id="54" name="CustomShape 6"/>
            <p:cNvSpPr/>
            <p:nvPr/>
          </p:nvSpPr>
          <p:spPr>
            <a:xfrm rot="5400000">
              <a:off x="825120" y="601128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 rot="10800000">
              <a:off x="315000" y="5490720"/>
              <a:ext cx="44640" cy="1065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6" name="Line 8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62" name="Google Shape;237;p45" descr=""/>
          <p:cNvPicPr/>
          <p:nvPr/>
        </p:nvPicPr>
        <p:blipFill>
          <a:blip r:embed="rId2"/>
          <a:stretch/>
        </p:blipFill>
        <p:spPr>
          <a:xfrm>
            <a:off x="185040" y="1686240"/>
            <a:ext cx="7704360" cy="465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66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216000" y="1052640"/>
            <a:ext cx="8154720" cy="49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just">
              <a:lnSpc>
                <a:spcPct val="9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Amortized Analysis: Potential Method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then total amortized cost is an upper bound of total actual cost. 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required for any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.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It is convenient to make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=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and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, for all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to satisfy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≥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0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. 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f the potential change is positive (i.e.,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- Φ(D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Noto Sans Symbols"/>
              </a:rPr>
              <a:t>i-1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Noto Sans Symbols"/>
              </a:rPr>
              <a:t>) &gt; 0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),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overcharge.</a:t>
            </a:r>
            <a:endParaRPr b="0" lang="en-IN" sz="2400" spc="-1" strike="noStrike">
              <a:latin typeface="Arial"/>
            </a:endParaRPr>
          </a:p>
          <a:p>
            <a:pPr marL="343080" indent="-342000" algn="just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If the potential change is negative, then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m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Arial"/>
              </a:rPr>
              <a:t>i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is an undercharge (discharge the potential to pay the actual cost).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369360" y="1258920"/>
            <a:ext cx="831060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800" spc="-1" strike="noStrike">
                <a:solidFill>
                  <a:srgbClr val="2f5597"/>
                </a:solidFill>
                <a:latin typeface="Calibri"/>
                <a:cs typeface="Arial"/>
              </a:rPr>
              <a:t>Dynamic Table</a:t>
            </a:r>
            <a:endParaRPr b="0" lang="en-IN" sz="28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Scenario</a:t>
            </a:r>
            <a:endParaRPr b="0" lang="en-IN" sz="2400" spc="-1" strike="noStrike">
              <a:latin typeface="Arial"/>
            </a:endParaRPr>
          </a:p>
          <a:p>
            <a:pPr lvl="1" marL="977760" indent="-45612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 table is essentially just an array</a:t>
            </a:r>
            <a:endParaRPr b="0" lang="en-IN" sz="2400" spc="-1" strike="noStrike">
              <a:latin typeface="Arial"/>
            </a:endParaRPr>
          </a:p>
          <a:p>
            <a:pPr lvl="1" marL="977760" indent="-45612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Required Table Size not known in advance</a:t>
            </a:r>
            <a:endParaRPr b="0" lang="en-IN" sz="2400" spc="-1" strike="noStrike">
              <a:latin typeface="Arial"/>
            </a:endParaRPr>
          </a:p>
          <a:p>
            <a:pPr lvl="1" marL="977760" indent="-45612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Table Size changes dynamically</a:t>
            </a:r>
            <a:endParaRPr b="0" lang="en-IN" sz="2400" spc="-1" strike="noStrike">
              <a:latin typeface="Arial"/>
            </a:endParaRPr>
          </a:p>
          <a:p>
            <a:pPr lvl="2" marL="1434960" indent="-45612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Size increases with insertion and decreases with deletion</a:t>
            </a:r>
            <a:endParaRPr b="0" lang="en-IN" sz="2400" spc="-1" strike="noStrike">
              <a:latin typeface="Arial"/>
            </a:endParaRPr>
          </a:p>
          <a:p>
            <a:pPr lvl="1" marL="977760" indent="-456120" algn="just">
              <a:lnSpc>
                <a:spcPct val="100000"/>
              </a:lnSpc>
              <a:spcBef>
                <a:spcPts val="1001"/>
              </a:spcBef>
              <a:buClr>
                <a:srgbClr val="2f5597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Reallocation requires copying all objects stored in the original table over into the new table.</a:t>
            </a:r>
            <a:endParaRPr b="0" lang="en-IN" sz="24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Operations on Dynamic Table</a:t>
            </a:r>
            <a:endParaRPr b="0" lang="en-IN" sz="2400" spc="-1" strike="noStrike">
              <a:latin typeface="Arial"/>
            </a:endParaRPr>
          </a:p>
          <a:p>
            <a:pPr marL="63360" algn="just">
              <a:lnSpc>
                <a:spcPct val="10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Insertion and Deletion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7" name="Google Shape;290;p54" descr=""/>
          <p:cNvPicPr/>
          <p:nvPr/>
        </p:nvPicPr>
        <p:blipFill>
          <a:blip r:embed="rId2"/>
          <a:stretch/>
        </p:blipFill>
        <p:spPr>
          <a:xfrm>
            <a:off x="252000" y="2161440"/>
            <a:ext cx="8038440" cy="4366800"/>
          </a:xfrm>
          <a:prstGeom prst="rect">
            <a:avLst/>
          </a:prstGeom>
          <a:ln>
            <a:noFill/>
          </a:ln>
        </p:spPr>
      </p:pic>
      <p:sp>
        <p:nvSpPr>
          <p:cNvPr id="78" name="CustomShape 4"/>
          <p:cNvSpPr/>
          <p:nvPr/>
        </p:nvSpPr>
        <p:spPr>
          <a:xfrm>
            <a:off x="371880" y="14961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Dynamic Table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71880" y="14961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Dynamic Table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84" name="Table 5"/>
          <p:cNvGraphicFramePr/>
          <p:nvPr/>
        </p:nvGraphicFramePr>
        <p:xfrm>
          <a:off x="371880" y="241776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5" name="Table 6"/>
          <p:cNvGraphicFramePr/>
          <p:nvPr/>
        </p:nvGraphicFramePr>
        <p:xfrm>
          <a:off x="380160" y="241524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Table 7"/>
          <p:cNvGraphicFramePr/>
          <p:nvPr/>
        </p:nvGraphicFramePr>
        <p:xfrm>
          <a:off x="381240" y="242712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Table 8"/>
          <p:cNvGraphicFramePr/>
          <p:nvPr/>
        </p:nvGraphicFramePr>
        <p:xfrm>
          <a:off x="383760" y="241596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9"/>
          <p:cNvGraphicFramePr/>
          <p:nvPr/>
        </p:nvGraphicFramePr>
        <p:xfrm>
          <a:off x="369360" y="242388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9" name="Table 10"/>
          <p:cNvGraphicFramePr/>
          <p:nvPr/>
        </p:nvGraphicFramePr>
        <p:xfrm>
          <a:off x="393480" y="3633120"/>
          <a:ext cx="4652640" cy="594000"/>
        </p:xfrm>
        <a:graphic>
          <a:graphicData uri="http://schemas.openxmlformats.org/drawingml/2006/table">
            <a:tbl>
              <a:tblPr/>
              <a:tblGrid>
                <a:gridCol w="581400"/>
                <a:gridCol w="581400"/>
                <a:gridCol w="581400"/>
                <a:gridCol w="581400"/>
                <a:gridCol w="581400"/>
                <a:gridCol w="581400"/>
                <a:gridCol w="581400"/>
                <a:gridCol w="583200"/>
              </a:tblGrid>
              <a:tr h="5943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CustomShape 11"/>
          <p:cNvSpPr/>
          <p:nvPr/>
        </p:nvSpPr>
        <p:spPr>
          <a:xfrm>
            <a:off x="558000" y="3087720"/>
            <a:ext cx="260280" cy="497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2"/>
          <p:cNvSpPr/>
          <p:nvPr/>
        </p:nvSpPr>
        <p:spPr>
          <a:xfrm>
            <a:off x="1042920" y="3097440"/>
            <a:ext cx="260280" cy="497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3"/>
          <p:cNvSpPr/>
          <p:nvPr/>
        </p:nvSpPr>
        <p:spPr>
          <a:xfrm>
            <a:off x="1611000" y="3083760"/>
            <a:ext cx="260280" cy="497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3" name="Table 14"/>
          <p:cNvGraphicFramePr/>
          <p:nvPr/>
        </p:nvGraphicFramePr>
        <p:xfrm>
          <a:off x="393120" y="3643920"/>
          <a:ext cx="4652640" cy="594000"/>
        </p:xfrm>
        <a:graphic>
          <a:graphicData uri="http://schemas.openxmlformats.org/drawingml/2006/table">
            <a:tbl>
              <a:tblPr/>
              <a:tblGrid>
                <a:gridCol w="581400"/>
                <a:gridCol w="581400"/>
                <a:gridCol w="581400"/>
                <a:gridCol w="581400"/>
                <a:gridCol w="581400"/>
                <a:gridCol w="581400"/>
                <a:gridCol w="581400"/>
                <a:gridCol w="583200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4" name="Table 15"/>
          <p:cNvGraphicFramePr/>
          <p:nvPr/>
        </p:nvGraphicFramePr>
        <p:xfrm>
          <a:off x="395640" y="3651840"/>
          <a:ext cx="4652640" cy="594000"/>
        </p:xfrm>
        <a:graphic>
          <a:graphicData uri="http://schemas.openxmlformats.org/drawingml/2006/table">
            <a:tbl>
              <a:tblPr/>
              <a:tblGrid>
                <a:gridCol w="581400"/>
                <a:gridCol w="581400"/>
                <a:gridCol w="581400"/>
                <a:gridCol w="581400"/>
                <a:gridCol w="581400"/>
                <a:gridCol w="581400"/>
                <a:gridCol w="581400"/>
                <a:gridCol w="583200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Table 16"/>
          <p:cNvGraphicFramePr/>
          <p:nvPr/>
        </p:nvGraphicFramePr>
        <p:xfrm>
          <a:off x="393480" y="3651120"/>
          <a:ext cx="4652640" cy="594000"/>
        </p:xfrm>
        <a:graphic>
          <a:graphicData uri="http://schemas.openxmlformats.org/drawingml/2006/table">
            <a:tbl>
              <a:tblPr/>
              <a:tblGrid>
                <a:gridCol w="581400"/>
                <a:gridCol w="581400"/>
                <a:gridCol w="581400"/>
                <a:gridCol w="581400"/>
                <a:gridCol w="581400"/>
                <a:gridCol w="581400"/>
                <a:gridCol w="581400"/>
                <a:gridCol w="583200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Table 17"/>
          <p:cNvGraphicFramePr/>
          <p:nvPr/>
        </p:nvGraphicFramePr>
        <p:xfrm>
          <a:off x="412560" y="3639960"/>
          <a:ext cx="4652640" cy="594000"/>
        </p:xfrm>
        <a:graphic>
          <a:graphicData uri="http://schemas.openxmlformats.org/drawingml/2006/table">
            <a:tbl>
              <a:tblPr/>
              <a:tblGrid>
                <a:gridCol w="581400"/>
                <a:gridCol w="581400"/>
                <a:gridCol w="581400"/>
                <a:gridCol w="581400"/>
                <a:gridCol w="581400"/>
                <a:gridCol w="581400"/>
                <a:gridCol w="581400"/>
                <a:gridCol w="583200"/>
              </a:tblGrid>
              <a:tr h="594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CustomShape 18"/>
          <p:cNvSpPr/>
          <p:nvPr/>
        </p:nvSpPr>
        <p:spPr>
          <a:xfrm>
            <a:off x="2274120" y="3105360"/>
            <a:ext cx="260280" cy="497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8" name="Table 19"/>
          <p:cNvGraphicFramePr/>
          <p:nvPr/>
        </p:nvGraphicFramePr>
        <p:xfrm>
          <a:off x="458280" y="4956120"/>
          <a:ext cx="7129440" cy="422640"/>
        </p:xfrm>
        <a:graphic>
          <a:graphicData uri="http://schemas.openxmlformats.org/drawingml/2006/table">
            <a:tbl>
              <a:tblPr/>
              <a:tblGrid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45320"/>
                <a:gridCol w="450000"/>
              </a:tblGrid>
              <a:tr h="422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" name="CustomShape 20"/>
          <p:cNvSpPr/>
          <p:nvPr/>
        </p:nvSpPr>
        <p:spPr>
          <a:xfrm>
            <a:off x="2660040" y="4346280"/>
            <a:ext cx="782640" cy="414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71880" y="14961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Dynamic Table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05" name="Table 5"/>
          <p:cNvGraphicFramePr/>
          <p:nvPr/>
        </p:nvGraphicFramePr>
        <p:xfrm>
          <a:off x="369360" y="242388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Table 6"/>
          <p:cNvGraphicFramePr/>
          <p:nvPr/>
        </p:nvGraphicFramePr>
        <p:xfrm>
          <a:off x="371880" y="242172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CustomShape 7"/>
          <p:cNvSpPr/>
          <p:nvPr/>
        </p:nvSpPr>
        <p:spPr>
          <a:xfrm>
            <a:off x="1603080" y="2303640"/>
            <a:ext cx="545040" cy="6519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648000" y="3024000"/>
            <a:ext cx="7199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Insertion of 3 does not cause table doubling hence time complexity is O(1)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09" name="Table 9"/>
          <p:cNvGraphicFramePr/>
          <p:nvPr/>
        </p:nvGraphicFramePr>
        <p:xfrm>
          <a:off x="563760" y="4320000"/>
          <a:ext cx="2346840" cy="526680"/>
        </p:xfrm>
        <a:graphic>
          <a:graphicData uri="http://schemas.openxmlformats.org/drawingml/2006/table">
            <a:tbl>
              <a:tblPr/>
              <a:tblGrid>
                <a:gridCol w="586800"/>
                <a:gridCol w="586800"/>
                <a:gridCol w="586800"/>
                <a:gridCol w="586800"/>
              </a:tblGrid>
              <a:tr h="527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0" name="Table 10"/>
          <p:cNvGraphicFramePr/>
          <p:nvPr/>
        </p:nvGraphicFramePr>
        <p:xfrm>
          <a:off x="522360" y="5327280"/>
          <a:ext cx="4678200" cy="633600"/>
        </p:xfrm>
        <a:graphic>
          <a:graphicData uri="http://schemas.openxmlformats.org/drawingml/2006/table">
            <a:tbl>
              <a:tblPr/>
              <a:tblGrid>
                <a:gridCol w="584640"/>
                <a:gridCol w="584640"/>
                <a:gridCol w="584640"/>
                <a:gridCol w="584640"/>
                <a:gridCol w="584640"/>
                <a:gridCol w="584640"/>
                <a:gridCol w="584640"/>
                <a:gridCol w="586080"/>
              </a:tblGrid>
              <a:tr h="6339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1" name="CustomShape 11"/>
          <p:cNvSpPr/>
          <p:nvPr/>
        </p:nvSpPr>
        <p:spPr>
          <a:xfrm>
            <a:off x="641160" y="4975920"/>
            <a:ext cx="23652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>
            <a:off x="1268640" y="4973760"/>
            <a:ext cx="23652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>
            <a:off x="1886040" y="4938120"/>
            <a:ext cx="23652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2468160" y="4973760"/>
            <a:ext cx="236520" cy="3553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5"/>
          <p:cNvSpPr/>
          <p:nvPr/>
        </p:nvSpPr>
        <p:spPr>
          <a:xfrm>
            <a:off x="641160" y="4938120"/>
            <a:ext cx="2269080" cy="3553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6"/>
          <p:cNvSpPr/>
          <p:nvPr/>
        </p:nvSpPr>
        <p:spPr>
          <a:xfrm>
            <a:off x="3247560" y="4878720"/>
            <a:ext cx="112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O(n)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371880" y="6044400"/>
            <a:ext cx="7037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Worst case complexity is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which is not tight upper bound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71880" y="651960"/>
            <a:ext cx="79988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9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400" cy="139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393120" y="252360"/>
            <a:ext cx="74962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371880" y="1496160"/>
            <a:ext cx="50778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Dynamic Table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123" name="Table 5"/>
          <p:cNvGraphicFramePr/>
          <p:nvPr/>
        </p:nvGraphicFramePr>
        <p:xfrm>
          <a:off x="163800" y="2298960"/>
          <a:ext cx="8207280" cy="568440"/>
        </p:xfrm>
        <a:graphic>
          <a:graphicData uri="http://schemas.openxmlformats.org/drawingml/2006/table">
            <a:tbl>
              <a:tblPr/>
              <a:tblGrid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48400"/>
                <a:gridCol w="258840"/>
              </a:tblGrid>
              <a:tr h="56880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e75b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e75b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e75b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e75b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2e75b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6"/>
          <p:cNvSpPr/>
          <p:nvPr/>
        </p:nvSpPr>
        <p:spPr>
          <a:xfrm>
            <a:off x="1092600" y="2707560"/>
            <a:ext cx="260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2123640" y="2741400"/>
            <a:ext cx="260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4049640" y="2727360"/>
            <a:ext cx="54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8025480" y="2725560"/>
            <a:ext cx="546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33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8" name="Table 10"/>
          <p:cNvGraphicFramePr/>
          <p:nvPr/>
        </p:nvGraphicFramePr>
        <p:xfrm>
          <a:off x="367200" y="3652920"/>
          <a:ext cx="285480" cy="457200"/>
        </p:xfrm>
        <a:graphic>
          <a:graphicData uri="http://schemas.openxmlformats.org/drawingml/2006/table">
            <a:tbl>
              <a:tblPr/>
              <a:tblGrid>
                <a:gridCol w="285840"/>
              </a:tblGrid>
              <a:tr h="4575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9" name="CustomShape 11"/>
          <p:cNvSpPr/>
          <p:nvPr/>
        </p:nvSpPr>
        <p:spPr>
          <a:xfrm>
            <a:off x="819360" y="3681360"/>
            <a:ext cx="747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= 1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30" name="Table 12"/>
          <p:cNvGraphicFramePr/>
          <p:nvPr/>
        </p:nvGraphicFramePr>
        <p:xfrm>
          <a:off x="332640" y="4222800"/>
          <a:ext cx="8196120" cy="2557800"/>
        </p:xfrm>
        <a:graphic>
          <a:graphicData uri="http://schemas.openxmlformats.org/drawingml/2006/table">
            <a:tbl>
              <a:tblPr/>
              <a:tblGrid>
                <a:gridCol w="919800"/>
                <a:gridCol w="523440"/>
                <a:gridCol w="218880"/>
                <a:gridCol w="427320"/>
                <a:gridCol w="427320"/>
                <a:gridCol w="401760"/>
                <a:gridCol w="479520"/>
                <a:gridCol w="479520"/>
                <a:gridCol w="479520"/>
                <a:gridCol w="479520"/>
                <a:gridCol w="479520"/>
                <a:gridCol w="479520"/>
                <a:gridCol w="479520"/>
                <a:gridCol w="479520"/>
                <a:gridCol w="479520"/>
                <a:gridCol w="479520"/>
                <a:gridCol w="482760"/>
              </a:tblGrid>
              <a:tr h="274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Item no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33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CustomShape 13"/>
          <p:cNvSpPr/>
          <p:nvPr/>
        </p:nvSpPr>
        <p:spPr>
          <a:xfrm>
            <a:off x="3633840" y="3110400"/>
            <a:ext cx="473688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cs typeface="DejaVu Sans"/>
              </a:rPr>
              <a:t>Happens half as often but does twice the work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52" dur="indefinite" restart="never" nodeType="tmRoot">
          <p:childTnLst>
            <p:seq>
              <p:cTn id="1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Application>LibreOffice/6.0.7.3$Linux_X86_64 LibreOffice_project/00m0$Build-3</Application>
  <Words>5186</Words>
  <Paragraphs>1343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2020-08-22T10:40:47Z</dcterms:modified>
  <cp:revision>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62</vt:i4>
  </property>
</Properties>
</file>