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425480" y="2334600"/>
            <a:ext cx="7495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694760" y="3150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694760" y="3651480"/>
            <a:ext cx="56469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41" name="Group 4"/>
          <p:cNvGrpSpPr/>
          <p:nvPr/>
        </p:nvGrpSpPr>
        <p:grpSpPr>
          <a:xfrm>
            <a:off x="315360" y="5491440"/>
            <a:ext cx="1065240" cy="1074600"/>
            <a:chOff x="315360" y="5491440"/>
            <a:chExt cx="1065240" cy="1074600"/>
          </a:xfrm>
        </p:grpSpPr>
        <p:sp>
          <p:nvSpPr>
            <p:cNvPr id="42" name="CustomShape 5"/>
            <p:cNvSpPr/>
            <p:nvPr/>
          </p:nvSpPr>
          <p:spPr>
            <a:xfrm rot="5400000">
              <a:off x="825840" y="601128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6"/>
            <p:cNvSpPr/>
            <p:nvPr/>
          </p:nvSpPr>
          <p:spPr>
            <a:xfrm rot="10800000">
              <a:off x="315720" y="549144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Line 7"/>
          <p:cNvSpPr/>
          <p:nvPr/>
        </p:nvSpPr>
        <p:spPr>
          <a:xfrm>
            <a:off x="4674960" y="2980800"/>
            <a:ext cx="458136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11" descr=""/>
          <p:cNvPicPr/>
          <p:nvPr/>
        </p:nvPicPr>
        <p:blipFill>
          <a:blip r:embed="rId1"/>
          <a:stretch/>
        </p:blipFill>
        <p:spPr>
          <a:xfrm>
            <a:off x="1745640" y="1606320"/>
            <a:ext cx="2367360" cy="3548520"/>
          </a:xfrm>
          <a:prstGeom prst="rect">
            <a:avLst/>
          </a:prstGeom>
          <a:ln>
            <a:noFill/>
          </a:ln>
        </p:spPr>
      </p:pic>
      <p:grpSp>
        <p:nvGrpSpPr>
          <p:cNvPr id="46" name="Group 8"/>
          <p:cNvGrpSpPr/>
          <p:nvPr/>
        </p:nvGrpSpPr>
        <p:grpSpPr>
          <a:xfrm>
            <a:off x="10855800" y="269280"/>
            <a:ext cx="1065240" cy="1073160"/>
            <a:chOff x="10855800" y="269280"/>
            <a:chExt cx="1065240" cy="1073160"/>
          </a:xfrm>
        </p:grpSpPr>
        <p:sp>
          <p:nvSpPr>
            <p:cNvPr id="47" name="CustomShape 9"/>
            <p:cNvSpPr/>
            <p:nvPr/>
          </p:nvSpPr>
          <p:spPr>
            <a:xfrm rot="16200000">
              <a:off x="11366280" y="-24120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11876760" y="27720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44720" y="1123560"/>
            <a:ext cx="8949960" cy="57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Let c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denote the actual cost of i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 and m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denote the amortized cost with respect to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Let num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denote the number of items stored after the i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Noto Sans Symbols"/>
              </a:rPr>
              <a:t>th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operation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denote the size of the table after i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Noto Sans Symbols"/>
              </a:rPr>
              <a:t>th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operation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denote the load factor after i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Noto Sans Symbols"/>
              </a:rPr>
              <a:t>th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operation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denote the potential after i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Noto Sans Symbols"/>
              </a:rPr>
              <a:t>th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operation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Initially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=  0; 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= 0 ; 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1  and Φ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0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Consider the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Noto Sans Symbols"/>
              </a:rPr>
              <a:t>th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operation to be table insert</a:t>
            </a:r>
            <a:endParaRPr b="0" lang="en-IN" sz="1800" spc="-1" strike="noStrike">
              <a:latin typeface="Arial"/>
            </a:endParaRPr>
          </a:p>
          <a:p>
            <a:pPr marL="457200" indent="-455400" algn="just">
              <a:lnSpc>
                <a:spcPct val="9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≥ ½ and 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&gt; ½</a:t>
            </a:r>
            <a:endParaRPr b="0" lang="en-IN" sz="1800" spc="-1" strike="noStrike">
              <a:latin typeface="Arial"/>
            </a:endParaRPr>
          </a:p>
          <a:p>
            <a:pPr marL="457200" indent="-455400" algn="just">
              <a:lnSpc>
                <a:spcPct val="9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&lt; ½  and 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&lt; ½</a:t>
            </a:r>
            <a:endParaRPr b="0" lang="en-IN" sz="1800" spc="-1" strike="noStrike">
              <a:latin typeface="Arial"/>
            </a:endParaRPr>
          </a:p>
          <a:p>
            <a:pPr marL="457200" indent="-455400" algn="just">
              <a:lnSpc>
                <a:spcPct val="9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&lt; ½  and 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≥  ½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60" dur="indefinite" restart="never" nodeType="tmRoot">
          <p:childTnLst>
            <p:seq>
              <p:cTn id="361" dur="indefinite" nodeType="mainSeq">
                <p:childTnLst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9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4" dur="10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5" dur="10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1000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1" dur="10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2" dur="1000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3" dur="1000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8" dur="1000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9" dur="1000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1000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5" dur="1000"/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6" dur="1000" fill="hold"/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1000" fill="hold"/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0" dur="1000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1" dur="1000" fill="hold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1000" fill="hold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1000"/>
                                        <p:tgtEl>
                                          <p:spTgt spid="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6" dur="1000" fill="hold"/>
                                        <p:tgtEl>
                                          <p:spTgt spid="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7" dur="1000" fill="hold"/>
                                        <p:tgtEl>
                                          <p:spTgt spid="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" dur="1000"/>
                                        <p:tgtEl>
                                          <p:spTgt spid="1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1" dur="1000" fill="hold"/>
                                        <p:tgtEl>
                                          <p:spTgt spid="1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1000" fill="hold"/>
                                        <p:tgtEl>
                                          <p:spTgt spid="1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44720" y="1105920"/>
            <a:ext cx="9935640" cy="57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≥ ½ and α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&gt; ½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16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 does not cause table expansion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= c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+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Φ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1 + 2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- (2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Note: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Φ(T)= 2 * T.num – T.size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1 + 2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- ( 2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(num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1) –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Note :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=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– 1  and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=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1 + 2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- 2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+ 2 +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3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413" dur="indefinite" restart="never" nodeType="tmRoot">
          <p:childTnLst>
            <p:seq>
              <p:cTn id="414" dur="indefinite" nodeType="mainSeq">
                <p:childTnLst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9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0" dur="10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1" dur="1000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4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5" dur="1000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1000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1" dur="10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2" dur="1000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3" dur="1000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38" dur="5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3" dur="1000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4" dur="1000" fill="hold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5" dur="1000" fill="hold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50" dur="500"/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5" dur="1000"/>
                                        <p:tgtEl>
                                          <p:spTgt spid="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6" dur="1000" fill="hold"/>
                                        <p:tgtEl>
                                          <p:spTgt spid="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1000" fill="hold"/>
                                        <p:tgtEl>
                                          <p:spTgt spid="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62" dur="500"/>
                                        <p:tgtEl>
                                          <p:spTgt spid="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44720" y="641160"/>
            <a:ext cx="9935640" cy="67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90000"/>
              </a:lnSpc>
            </a:pP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≥ ½ and α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&gt; ½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16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 does causes table expansion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= 2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 and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=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= c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+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Φ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- (2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Note: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Φ(T)= 2 * T.num – T.size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- ( 2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(num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1) –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Note :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=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– 1  and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= 2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-1 and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=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-1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+ 2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- 2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+ 2 - 2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+ 2 +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- 1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3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463" dur="indefinite" restart="never" nodeType="tmRoot">
          <p:childTnLst>
            <p:seq>
              <p:cTn id="464" dur="indefinite" nodeType="mainSeq">
                <p:childTnLst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" dur="10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0" dur="10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1" dur="10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6" dur="10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7" dur="10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8" dur="1000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1000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4" dur="100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5" dur="100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90" dur="500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5" dur="1000"/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6" dur="1000" fill="hold"/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7" dur="1000" fill="hold"/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02" dur="500"/>
                                        <p:tgtEl>
                                          <p:spTgt spid="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7" dur="1000"/>
                                        <p:tgtEl>
                                          <p:spTgt spid="1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8" dur="1000" fill="hold"/>
                                        <p:tgtEl>
                                          <p:spTgt spid="1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9" dur="1000" fill="hold"/>
                                        <p:tgtEl>
                                          <p:spTgt spid="1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514" dur="500"/>
                                        <p:tgtEl>
                                          <p:spTgt spid="1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44720" y="1234800"/>
            <a:ext cx="9935640" cy="48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2. 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&lt; ½  and 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&lt; ½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= c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Φ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If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&lt; ½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then the table will not expand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(size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/2 -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)- ((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/2 ) -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1 + (size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/2 -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)- ((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/2 ) – (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-1)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1 +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/2  -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+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15" dur="indefinite" restart="never" nodeType="tmRoot">
          <p:childTnLst>
            <p:seq>
              <p:cTn id="516" dur="indefinite" nodeType="mainSeq">
                <p:childTnLst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1" dur="10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2" dur="10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3" dur="10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8" dur="10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9" dur="1000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0" dur="1000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5" dur="1000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6" dur="1000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7" dur="1000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2" dur="1000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3" dur="1000" fill="hold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4" dur="1000" fill="hold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9" dur="1000"/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0" dur="1000" fill="hold"/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1" dur="1000" fill="hold"/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6" dur="1000"/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7" dur="1000" fill="hold"/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8" dur="1000" fill="hold"/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44720" y="1159920"/>
            <a:ext cx="9935640" cy="571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9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3. 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 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&lt; ½  and 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≥  ½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m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= c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+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Φ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If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&lt; ½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then the table will not expand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c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(2 num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- 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)- ((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/2 ) -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1 + (2 (num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+ 1) –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)- (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 –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1 +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2 num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+ 2 -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 +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       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3 + 3 num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3/2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we know that α=num/size  ;   num= α size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3 + 3 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3/2 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       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3 + 3/2 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- 3/2 size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 3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Therefore amortized cost of table insert is atmost 3 i.e O(1)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59" dur="indefinite" restart="never" nodeType="tmRoot">
          <p:childTnLst>
            <p:seq>
              <p:cTn id="560" dur="indefinite" nodeType="mainSeq">
                <p:childTnLst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5" dur="10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66" dur="1000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7" dur="1000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2" dur="1000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3" dur="1000" fill="hold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4" dur="1000" fill="hold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9" dur="1000"/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0" dur="1000" fill="hold"/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1" dur="1000" fill="hold"/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6" dur="1000"/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7" dur="1000" fill="hold"/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8" dur="1000" fill="hold"/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3" dur="1000"/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4" dur="1000" fill="hold"/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5" dur="1000" fill="hold"/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0" dur="1000"/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1" dur="1000" fill="hold"/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2" dur="1000" fill="hold"/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7" dur="1000"/>
                                        <p:tgtEl>
                                          <p:spTgt spid="1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8" dur="1000" fill="hold"/>
                                        <p:tgtEl>
                                          <p:spTgt spid="1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9" dur="1000" fill="hold"/>
                                        <p:tgtEl>
                                          <p:spTgt spid="1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4" dur="1000"/>
                                        <p:tgtEl>
                                          <p:spTgt spid="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5" dur="1000" fill="hold"/>
                                        <p:tgtEl>
                                          <p:spTgt spid="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6" dur="1000" fill="hold"/>
                                        <p:tgtEl>
                                          <p:spTgt spid="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21" dur="500"/>
                                        <p:tgtEl>
                                          <p:spTgt spid="1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626" dur="500"/>
                                        <p:tgtEl>
                                          <p:spTgt spid="14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44720" y="1464840"/>
            <a:ext cx="9935640" cy="37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the i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 be table delete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&lt; ½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and delete does not initiate table contraction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&lt; ½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and delete does initiate table contraction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≥  ½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and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≥  ½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≥  ½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and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&lt;  ½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627" dur="indefinite" restart="never" nodeType="tmRoot">
          <p:childTnLst>
            <p:seq>
              <p:cTn id="628" dur="indefinite" nodeType="mainSeq">
                <p:childTnLst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33" dur="20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38" dur="20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43" dur="2000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48" dur="2000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46880" y="810000"/>
            <a:ext cx="8807400" cy="52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the i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 be table delete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90000"/>
              </a:lnSpc>
              <a:buClr>
                <a:srgbClr val="2f5597"/>
              </a:buClr>
              <a:buFont typeface="StarSymbol"/>
              <a:buAutoNum type="arabicPeriod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&lt; ½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and delete does not initiate table contraction i.e.,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&gt; 1/4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=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–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=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Φ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1 +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–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(size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–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1 +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–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-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+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 2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649" dur="indefinite" restart="never" nodeType="tmRoot">
          <p:childTnLst>
            <p:seq>
              <p:cTn id="650" dur="indefinite" nodeType="mainSeq">
                <p:childTnLst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5" dur="5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8" dur="500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3" dur="500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8" dur="500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3" dur="500"/>
                                        <p:tgtEl>
                                          <p:spTgt spid="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8" dur="500" fill="hold"/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9" dur="500" fill="hold"/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44720" y="795240"/>
            <a:ext cx="8807400" cy="48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the i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 be table delete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2. 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&lt; ½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and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&lt; =1/4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delete does initiate table contraction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+ 1 since we delete one item and move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items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=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=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61" name="Table 5"/>
          <p:cNvGraphicFramePr/>
          <p:nvPr/>
        </p:nvGraphicFramePr>
        <p:xfrm>
          <a:off x="2625840" y="3652920"/>
          <a:ext cx="4914360" cy="448200"/>
        </p:xfrm>
        <a:graphic>
          <a:graphicData uri="http://schemas.openxmlformats.org/drawingml/2006/table">
            <a:tbl>
              <a:tblPr/>
              <a:tblGrid>
                <a:gridCol w="614160"/>
                <a:gridCol w="614160"/>
                <a:gridCol w="614160"/>
                <a:gridCol w="614160"/>
                <a:gridCol w="614160"/>
                <a:gridCol w="614160"/>
                <a:gridCol w="614160"/>
                <a:gridCol w="615600"/>
              </a:tblGrid>
              <a:tr h="44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2" name="CustomShape 6"/>
          <p:cNvSpPr/>
          <p:nvPr/>
        </p:nvSpPr>
        <p:spPr>
          <a:xfrm>
            <a:off x="4371840" y="4179960"/>
            <a:ext cx="507240" cy="65124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3398040" y="4179960"/>
            <a:ext cx="97200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Delete 3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64" name="Table 8"/>
          <p:cNvGraphicFramePr/>
          <p:nvPr/>
        </p:nvGraphicFramePr>
        <p:xfrm>
          <a:off x="2564280" y="4947840"/>
          <a:ext cx="4914360" cy="448200"/>
        </p:xfrm>
        <a:graphic>
          <a:graphicData uri="http://schemas.openxmlformats.org/drawingml/2006/table">
            <a:tbl>
              <a:tblPr/>
              <a:tblGrid>
                <a:gridCol w="614160"/>
                <a:gridCol w="614160"/>
                <a:gridCol w="614160"/>
                <a:gridCol w="614160"/>
                <a:gridCol w="614160"/>
                <a:gridCol w="614160"/>
                <a:gridCol w="614160"/>
                <a:gridCol w="615600"/>
              </a:tblGrid>
              <a:tr h="44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5" name="CustomShape 9"/>
          <p:cNvSpPr/>
          <p:nvPr/>
        </p:nvSpPr>
        <p:spPr>
          <a:xfrm>
            <a:off x="4549320" y="5486400"/>
            <a:ext cx="329760" cy="4021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66" name="Table 10"/>
          <p:cNvGraphicFramePr/>
          <p:nvPr/>
        </p:nvGraphicFramePr>
        <p:xfrm>
          <a:off x="2562480" y="5943240"/>
          <a:ext cx="2456640" cy="448200"/>
        </p:xfrm>
        <a:graphic>
          <a:graphicData uri="http://schemas.openxmlformats.org/drawingml/2006/table">
            <a:tbl>
              <a:tblPr/>
              <a:tblGrid>
                <a:gridCol w="614160"/>
                <a:gridCol w="614160"/>
                <a:gridCol w="614160"/>
                <a:gridCol w="614520"/>
              </a:tblGrid>
              <a:tr h="44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CustomShape 11"/>
          <p:cNvSpPr/>
          <p:nvPr/>
        </p:nvSpPr>
        <p:spPr>
          <a:xfrm>
            <a:off x="4987800" y="4179960"/>
            <a:ext cx="15300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num</a:t>
            </a:r>
            <a:r>
              <a:rPr b="1" lang="en-IN" sz="1800" spc="-1" strike="noStrike" baseline="-25000">
                <a:solidFill>
                  <a:srgbClr val="ff0000"/>
                </a:solidFill>
                <a:latin typeface="Calibri"/>
                <a:cs typeface="DejaVu Sans"/>
              </a:rPr>
              <a:t>i-1</a:t>
            </a: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 = 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size</a:t>
            </a:r>
            <a:r>
              <a:rPr b="1" lang="en-IN" sz="1800" spc="-1" strike="noStrike" baseline="-25000">
                <a:solidFill>
                  <a:srgbClr val="ff0000"/>
                </a:solidFill>
                <a:latin typeface="Calibri"/>
                <a:cs typeface="DejaVu Sans"/>
              </a:rPr>
              <a:t>i-1</a:t>
            </a: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=8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8" name="CustomShape 12"/>
          <p:cNvSpPr/>
          <p:nvPr/>
        </p:nvSpPr>
        <p:spPr>
          <a:xfrm>
            <a:off x="5140080" y="5828760"/>
            <a:ext cx="1876320" cy="129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num</a:t>
            </a:r>
            <a:r>
              <a:rPr b="1" lang="en-IN" sz="1800" spc="-1" strike="noStrike" baseline="-25000">
                <a:solidFill>
                  <a:srgbClr val="ff0000"/>
                </a:solidFill>
                <a:latin typeface="Calibri"/>
                <a:cs typeface="DejaVu Sans"/>
              </a:rPr>
              <a:t>i</a:t>
            </a: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 = 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size</a:t>
            </a:r>
            <a:r>
              <a:rPr b="1" lang="en-IN" sz="1800" spc="-1" strike="noStrike" baseline="-25000">
                <a:solidFill>
                  <a:srgbClr val="ff0000"/>
                </a:solidFill>
                <a:latin typeface="Calibri"/>
                <a:cs typeface="DejaVu Sans"/>
              </a:rPr>
              <a:t>i</a:t>
            </a: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=4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num</a:t>
            </a:r>
            <a:r>
              <a:rPr b="1" lang="en-IN" sz="1800" spc="-1" strike="noStrike" baseline="-25000">
                <a:solidFill>
                  <a:srgbClr val="ff0000"/>
                </a:solidFill>
                <a:latin typeface="Calibri"/>
                <a:cs typeface="DejaVu Sans"/>
              </a:rPr>
              <a:t>i</a:t>
            </a: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 = size</a:t>
            </a:r>
            <a:r>
              <a:rPr b="1" lang="en-IN" sz="1800" spc="-1" strike="noStrike" baseline="-25000">
                <a:solidFill>
                  <a:srgbClr val="ff0000"/>
                </a:solidFill>
                <a:latin typeface="Calibri"/>
                <a:cs typeface="DejaVu Sans"/>
              </a:rPr>
              <a:t>i</a:t>
            </a:r>
            <a:r>
              <a:rPr b="1" lang="en-IN" sz="1800" spc="-1" strike="noStrike">
                <a:solidFill>
                  <a:srgbClr val="ff0000"/>
                </a:solidFill>
                <a:latin typeface="Calibri"/>
                <a:cs typeface="DejaVu Sans"/>
              </a:rPr>
              <a:t>/2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680" dur="indefinite" restart="never" nodeType="tmRoot">
          <p:childTnLst>
            <p:seq>
              <p:cTn id="681" dur="indefinite" nodeType="mainSeq">
                <p:childTnLst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6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1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4" dur="500"/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7" dur="500"/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44720" y="1041120"/>
            <a:ext cx="8807400" cy="48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=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Φ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(num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+ 1) + (size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/2 -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– (size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–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+ 1 +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–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2size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+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+ 1 –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 +1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2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34" dur="indefinite" restart="never" nodeType="tmRoot">
          <p:childTnLst>
            <p:seq>
              <p:cTn id="735" dur="indefinite" nodeType="mainSeq">
                <p:childTnLst>
                  <p:par>
                    <p:cTn id="736" fill="hold">
                      <p:stCondLst>
                        <p:cond delay="indefinite"/>
                      </p:stCondLst>
                      <p:childTnLst>
                        <p:par>
                          <p:cTn id="737" fill="hold">
                            <p:stCondLst>
                              <p:cond delay="0"/>
                            </p:stCondLst>
                            <p:childTnLst>
                              <p:par>
                                <p:cTn id="7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0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5" dur="5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0" dur="500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5" dur="500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0" dur="500"/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44720" y="1047600"/>
            <a:ext cx="8807400" cy="52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the i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 be table delete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3. 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≥  ½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and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≥  ½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=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Φ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 1 + 2*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(2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  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1 + 2*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2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+2 + 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Amortized Cost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=3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61" dur="indefinite" restart="never" nodeType="tmRoot">
          <p:childTnLst>
            <p:seq>
              <p:cTn id="762" dur="indefinite" nodeType="mainSeq">
                <p:childTnLst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7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2" dur="500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7" dur="500"/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2" dur="500"/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787" dur="500"/>
                                        <p:tgtEl>
                                          <p:spTgt spid="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53" name="Google Shape;237;p45" descr=""/>
          <p:cNvPicPr/>
          <p:nvPr/>
        </p:nvPicPr>
        <p:blipFill>
          <a:blip r:embed="rId2"/>
          <a:stretch/>
        </p:blipFill>
        <p:spPr>
          <a:xfrm>
            <a:off x="185040" y="2054520"/>
            <a:ext cx="7703640" cy="4649760"/>
          </a:xfrm>
          <a:prstGeom prst="rect">
            <a:avLst/>
          </a:prstGeom>
          <a:ln>
            <a:noFill/>
          </a:ln>
        </p:spPr>
      </p:pic>
      <p:sp>
        <p:nvSpPr>
          <p:cNvPr id="54" name="CustomShape 4"/>
          <p:cNvSpPr/>
          <p:nvPr/>
        </p:nvSpPr>
        <p:spPr>
          <a:xfrm>
            <a:off x="371880" y="1496160"/>
            <a:ext cx="50770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44720" y="935280"/>
            <a:ext cx="8807400" cy="60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Let the i</a:t>
            </a:r>
            <a:r>
              <a:rPr b="0" lang="en-IN" sz="18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 be table delete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4. 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≥  ½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and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α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&lt;  ½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=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1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m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= c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+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Φ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 1 + (size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/2 -  num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 – (2 num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- size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1 + size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/2 -  num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+1 – 2num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size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2 + 3 size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/2 - 3 num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=2 + 3 size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/2 - 3 num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Since num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/size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&lt; ½ ; num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&lt; size</a:t>
            </a:r>
            <a:r>
              <a:rPr b="0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/2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1" lang="en-IN" sz="18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-1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Noto Sans Symbols"/>
              </a:rPr>
              <a:t>Amortized cost of table delete is atmost 3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88" dur="indefinite" restart="never" nodeType="tmRoot">
          <p:childTnLst>
            <p:seq>
              <p:cTn id="789" dur="indefinite" nodeType="mainSeq">
                <p:childTnLst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4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9" dur="5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4" dur="5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9" dur="500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4" dur="500"/>
                                        <p:tgtEl>
                                          <p:spTgt spid="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9" dur="500"/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0" fill="hold">
                      <p:stCondLst>
                        <p:cond delay="indefinite"/>
                      </p:stCondLst>
                      <p:childTnLst>
                        <p:par>
                          <p:cTn id="821" fill="hold">
                            <p:stCondLst>
                              <p:cond delay="0"/>
                            </p:stCondLst>
                            <p:childTnLst>
                              <p:par>
                                <p:cTn id="8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4" dur="500"/>
                                        <p:tgtEl>
                                          <p:spTgt spid="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5" fill="hold">
                      <p:stCondLst>
                        <p:cond delay="indefinite"/>
                      </p:stCondLst>
                      <p:childTnLst>
                        <p:par>
                          <p:cTn id="826" fill="hold">
                            <p:stCondLst>
                              <p:cond delay="0"/>
                            </p:stCondLst>
                            <p:childTnLst>
                              <p:par>
                                <p:cTn id="82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829" dur="500"/>
                                        <p:tgtEl>
                                          <p:spTgt spid="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834" dur="500"/>
                                        <p:tgtEl>
                                          <p:spTgt spid="1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87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251640" y="1441800"/>
            <a:ext cx="8807400" cy="23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In summary amortized cost of each operation is bounded above by a constant hence the actual time for any sequence of n operations of dynamic table is O(n)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835" dur="indefinite" restart="never" nodeType="tmRoot">
          <p:childTnLst>
            <p:seq>
              <p:cTn id="8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216000" y="1123560"/>
            <a:ext cx="8154000" cy="49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Analysis: Potential Method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If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then total amortized cost is an upper bound of total actual cost. 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is required for any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It is convenient to make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= 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and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for all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to satisfy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. 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 the potential change is positive (i.e.,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-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&gt; 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), then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is an overcharge.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If the potential change is negative, then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is an undercharge (discharge the potential to pay the actual cost).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63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2211120" y="1375560"/>
            <a:ext cx="5066640" cy="98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393120" y="2201400"/>
            <a:ext cx="7976880" cy="45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= 0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is the initial potential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Potential function is defined as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Φ(T) = 2 * T.num – T.size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Where T.num is the number of items in the table and T.size is the size of the table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Immediately after expansion we have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T.num = T.size/2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Hence,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Φ(T) = 2 * T.size/2 – T.size = 0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Just before expansion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T.num = T.size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Hence,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Φ(T) = 2 * T.size – T.size = T.num or T.size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8" dur="2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3" dur="2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3" dur="20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8" dur="20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3" dur="20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8" dur="2000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3" dur="2000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8" dur="2000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69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216000" y="1079280"/>
            <a:ext cx="8154000" cy="520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Analysis: Potential Method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9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num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denote the number of items stored in the table after i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operation. </a:t>
            </a: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9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size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denote the size of the table after the i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90000"/>
              </a:lnSpc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denote the potential after the i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Noto Sans Symbols"/>
              </a:rPr>
              <a:t>th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operation.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9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Initially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0, Φ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=0 and size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0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1280" algn="just">
              <a:lnSpc>
                <a:spcPct val="90000"/>
              </a:lnSpc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If the i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Noto Sans Symbols"/>
              </a:rPr>
              <a:t>th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operation (insert) does not trigger an expansion then we have 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=size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and 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=num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74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16000" y="1083600"/>
            <a:ext cx="8154000" cy="59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Analysis: Potential Method (i</a:t>
            </a:r>
            <a:r>
              <a:rPr b="1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 does not trigger table expansion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m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= c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+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Φ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1 + 2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- (2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000" spc="-1" strike="noStrike">
                <a:solidFill>
                  <a:srgbClr val="548235"/>
                </a:solidFill>
                <a:latin typeface="Calibri"/>
                <a:cs typeface="Noto Sans Symbols"/>
              </a:rPr>
              <a:t>Note: </a:t>
            </a:r>
            <a:r>
              <a:rPr b="1" lang="en-IN" sz="2000" spc="-1" strike="noStrike">
                <a:solidFill>
                  <a:srgbClr val="548235"/>
                </a:solidFill>
                <a:latin typeface="Calibri"/>
                <a:cs typeface="Noto Sans Symbols"/>
              </a:rPr>
              <a:t>Φ(T)= 2 * T.num – T.size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1 + 2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- ( 2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(num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1) –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000" spc="-1" strike="noStrike">
                <a:solidFill>
                  <a:srgbClr val="548235"/>
                </a:solidFill>
                <a:latin typeface="Calibri"/>
                <a:cs typeface="Noto Sans Symbols"/>
              </a:rPr>
              <a:t>Note : </a:t>
            </a:r>
            <a:r>
              <a:rPr b="1" lang="en-IN" sz="2000" spc="-1" strike="noStrike">
                <a:solidFill>
                  <a:srgbClr val="548235"/>
                </a:solidFill>
                <a:latin typeface="Calibri"/>
                <a:cs typeface="Noto Sans Symbols"/>
              </a:rPr>
              <a:t>num</a:t>
            </a:r>
            <a:r>
              <a:rPr b="1" lang="en-IN" sz="20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i-1</a:t>
            </a:r>
            <a:r>
              <a:rPr b="0" lang="en-IN" sz="2000" spc="-1" strike="noStrike">
                <a:solidFill>
                  <a:srgbClr val="548235"/>
                </a:solidFill>
                <a:latin typeface="Calibri"/>
                <a:cs typeface="Noto Sans Symbols"/>
              </a:rPr>
              <a:t> = </a:t>
            </a:r>
            <a:r>
              <a:rPr b="1" lang="en-IN" sz="2000" spc="-1" strike="noStrike">
                <a:solidFill>
                  <a:srgbClr val="548235"/>
                </a:solidFill>
                <a:latin typeface="Calibri"/>
                <a:cs typeface="Noto Sans Symbols"/>
              </a:rPr>
              <a:t>num</a:t>
            </a:r>
            <a:r>
              <a:rPr b="1" lang="en-IN" sz="20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548235"/>
                </a:solidFill>
                <a:latin typeface="Calibri"/>
                <a:cs typeface="Noto Sans Symbols"/>
              </a:rPr>
              <a:t> – 1  and </a:t>
            </a:r>
            <a:r>
              <a:rPr b="1" lang="en-IN" sz="2000" spc="-1" strike="noStrike">
                <a:solidFill>
                  <a:srgbClr val="548235"/>
                </a:solidFill>
                <a:latin typeface="Calibri"/>
                <a:cs typeface="Noto Sans Symbols"/>
              </a:rPr>
              <a:t>size</a:t>
            </a:r>
            <a:r>
              <a:rPr b="1" lang="en-IN" sz="20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i-1</a:t>
            </a:r>
            <a:r>
              <a:rPr b="0" lang="en-IN" sz="2000" spc="-1" strike="noStrike">
                <a:solidFill>
                  <a:srgbClr val="548235"/>
                </a:solidFill>
                <a:latin typeface="Calibri"/>
                <a:cs typeface="Noto Sans Symbols"/>
              </a:rPr>
              <a:t> = </a:t>
            </a:r>
            <a:r>
              <a:rPr b="1" lang="en-IN" sz="2000" spc="-1" strike="noStrike">
                <a:solidFill>
                  <a:srgbClr val="548235"/>
                </a:solidFill>
                <a:latin typeface="Calibri"/>
                <a:cs typeface="Noto Sans Symbols"/>
              </a:rPr>
              <a:t>size</a:t>
            </a:r>
            <a:r>
              <a:rPr b="1" lang="en-IN" sz="20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 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1 + 2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- 2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+ 2 + </a:t>
            </a: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3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76" name="Table 5"/>
          <p:cNvGraphicFramePr/>
          <p:nvPr/>
        </p:nvGraphicFramePr>
        <p:xfrm>
          <a:off x="5955480" y="2464920"/>
          <a:ext cx="3691440" cy="392040"/>
        </p:xfrm>
        <a:graphic>
          <a:graphicData uri="http://schemas.openxmlformats.org/drawingml/2006/table">
            <a:tbl>
              <a:tblPr/>
              <a:tblGrid>
                <a:gridCol w="738360"/>
                <a:gridCol w="738360"/>
                <a:gridCol w="738360"/>
                <a:gridCol w="738360"/>
                <a:gridCol w="738360"/>
              </a:tblGrid>
              <a:tr h="39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CustomShape 6"/>
          <p:cNvSpPr/>
          <p:nvPr/>
        </p:nvSpPr>
        <p:spPr>
          <a:xfrm>
            <a:off x="8609760" y="2374920"/>
            <a:ext cx="307080" cy="520560"/>
          </a:xfrm>
          <a:prstGeom prst="up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7"/>
          <p:cNvSpPr/>
          <p:nvPr/>
        </p:nvSpPr>
        <p:spPr>
          <a:xfrm>
            <a:off x="8609760" y="2826360"/>
            <a:ext cx="579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79" name="Table 8"/>
          <p:cNvGraphicFramePr/>
          <p:nvPr/>
        </p:nvGraphicFramePr>
        <p:xfrm>
          <a:off x="6042240" y="3210120"/>
          <a:ext cx="3691440" cy="392040"/>
        </p:xfrm>
        <a:graphic>
          <a:graphicData uri="http://schemas.openxmlformats.org/drawingml/2006/table">
            <a:tbl>
              <a:tblPr/>
              <a:tblGrid>
                <a:gridCol w="738360"/>
                <a:gridCol w="738360"/>
                <a:gridCol w="738360"/>
                <a:gridCol w="738360"/>
                <a:gridCol w="738360"/>
              </a:tblGrid>
              <a:tr h="39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1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1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1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1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10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10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10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1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10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10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10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10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10" fill="hold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10" fill="hold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19" dur="250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2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594720" y="936000"/>
            <a:ext cx="8332560" cy="63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Analysis: Potential Method (i</a:t>
            </a:r>
            <a:r>
              <a:rPr b="1" lang="en-IN" sz="16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 does trigger table expansion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= 2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 and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=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Cost 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= c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DejaVu Sans"/>
              </a:rPr>
              <a:t> +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– Φ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- (2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)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Note: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Φ(T)= 2 * T.num – T.size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- ( 2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(num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– 1) –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Note :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=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– 1  and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= 2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-1 and 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size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i-1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=</a:t>
            </a:r>
            <a:r>
              <a:rPr b="1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548235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548235"/>
                </a:solidFill>
                <a:latin typeface="Calibri"/>
                <a:cs typeface="Noto Sans Symbols"/>
              </a:rPr>
              <a:t> -1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+ 2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- 2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+ 2 - 2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+ 2 + </a:t>
            </a:r>
            <a:r>
              <a:rPr b="1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num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- 1</a:t>
            </a:r>
            <a:r>
              <a:rPr b="1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m</a:t>
            </a:r>
            <a:r>
              <a:rPr b="0" lang="en-IN" sz="16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1600" spc="-1" strike="noStrike">
                <a:solidFill>
                  <a:srgbClr val="2f5597"/>
                </a:solidFill>
                <a:latin typeface="Calibri"/>
                <a:cs typeface="Noto Sans Symbols"/>
              </a:rPr>
              <a:t> = 3</a:t>
            </a:r>
            <a:endParaRPr b="0" lang="en-IN" sz="1600" spc="-1" strike="noStrike">
              <a:latin typeface="Arial"/>
            </a:endParaRPr>
          </a:p>
        </p:txBody>
      </p:sp>
      <p:graphicFrame>
        <p:nvGraphicFramePr>
          <p:cNvPr id="85" name="Table 5"/>
          <p:cNvGraphicFramePr/>
          <p:nvPr/>
        </p:nvGraphicFramePr>
        <p:xfrm rot="10800000">
          <a:off x="12040920" y="3533040"/>
          <a:ext cx="2953080" cy="471960"/>
        </p:xfrm>
        <a:graphic>
          <a:graphicData uri="http://schemas.openxmlformats.org/drawingml/2006/table">
            <a:tbl>
              <a:tblPr/>
              <a:tblGrid>
                <a:gridCol w="738360"/>
                <a:gridCol w="738360"/>
                <a:gridCol w="738360"/>
                <a:gridCol w="738360"/>
              </a:tblGrid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6" name="CustomShape 6"/>
          <p:cNvSpPr/>
          <p:nvPr/>
        </p:nvSpPr>
        <p:spPr>
          <a:xfrm>
            <a:off x="9060840" y="2826360"/>
            <a:ext cx="579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87" name="Table 7"/>
          <p:cNvGraphicFramePr/>
          <p:nvPr/>
        </p:nvGraphicFramePr>
        <p:xfrm>
          <a:off x="6422400" y="3210120"/>
          <a:ext cx="3691080" cy="392040"/>
        </p:xfrm>
        <a:graphic>
          <a:graphicData uri="http://schemas.openxmlformats.org/drawingml/2006/table">
            <a:tbl>
              <a:tblPr/>
              <a:tblGrid>
                <a:gridCol w="461160"/>
                <a:gridCol w="461160"/>
                <a:gridCol w="461160"/>
                <a:gridCol w="461160"/>
                <a:gridCol w="461160"/>
                <a:gridCol w="461160"/>
                <a:gridCol w="461160"/>
                <a:gridCol w="463320"/>
              </a:tblGrid>
              <a:tr h="392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1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1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1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10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10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10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10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10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10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10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10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10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67" dur="250"/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17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44720" y="1256760"/>
            <a:ext cx="9935640" cy="98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393120" y="1773720"/>
            <a:ext cx="797688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Table contracts when load factor is too small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Table is halved – load factor reduces below ½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 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leads to high amortized cost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Consider n operations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First n/2 operations are insert followed by delete, insert, insert, delete, delete ..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94" name="Table 6"/>
          <p:cNvGraphicFramePr/>
          <p:nvPr/>
        </p:nvGraphicFramePr>
        <p:xfrm>
          <a:off x="568440" y="4151520"/>
          <a:ext cx="2494440" cy="364680"/>
        </p:xfrm>
        <a:graphic>
          <a:graphicData uri="http://schemas.openxmlformats.org/drawingml/2006/table">
            <a:tbl>
              <a:tblPr/>
              <a:tblGrid>
                <a:gridCol w="623520"/>
                <a:gridCol w="623520"/>
                <a:gridCol w="623520"/>
                <a:gridCol w="624240"/>
              </a:tblGrid>
              <a:tr h="36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Table 7"/>
          <p:cNvGraphicFramePr/>
          <p:nvPr/>
        </p:nvGraphicFramePr>
        <p:xfrm>
          <a:off x="4948560" y="4185360"/>
          <a:ext cx="2494440" cy="364680"/>
        </p:xfrm>
        <a:graphic>
          <a:graphicData uri="http://schemas.openxmlformats.org/drawingml/2006/table">
            <a:tbl>
              <a:tblPr/>
              <a:tblGrid>
                <a:gridCol w="623520"/>
                <a:gridCol w="623520"/>
                <a:gridCol w="623520"/>
                <a:gridCol w="624240"/>
              </a:tblGrid>
              <a:tr h="36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" name="CustomShape 8"/>
          <p:cNvSpPr/>
          <p:nvPr/>
        </p:nvSpPr>
        <p:spPr>
          <a:xfrm>
            <a:off x="3348720" y="4286880"/>
            <a:ext cx="698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9"/>
          <p:cNvSpPr/>
          <p:nvPr/>
        </p:nvSpPr>
        <p:spPr>
          <a:xfrm>
            <a:off x="3515040" y="3902760"/>
            <a:ext cx="123336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b050"/>
                </a:solidFill>
                <a:latin typeface="Calibri"/>
                <a:cs typeface="DejaVu Sans"/>
              </a:rPr>
              <a:t>Delete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5140080" y="3829680"/>
            <a:ext cx="23158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b050"/>
                </a:solidFill>
                <a:latin typeface="Calibri"/>
                <a:cs typeface="DejaVu Sans"/>
              </a:rPr>
              <a:t>Load factor &lt; 1/2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99" name="Table 11"/>
          <p:cNvGraphicFramePr/>
          <p:nvPr/>
        </p:nvGraphicFramePr>
        <p:xfrm>
          <a:off x="5113440" y="5109480"/>
          <a:ext cx="1247040" cy="364680"/>
        </p:xfrm>
        <a:graphic>
          <a:graphicData uri="http://schemas.openxmlformats.org/drawingml/2006/table">
            <a:tbl>
              <a:tblPr/>
              <a:tblGrid>
                <a:gridCol w="623520"/>
                <a:gridCol w="623880"/>
              </a:tblGrid>
              <a:tr h="36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CustomShape 12"/>
          <p:cNvSpPr/>
          <p:nvPr/>
        </p:nvSpPr>
        <p:spPr>
          <a:xfrm>
            <a:off x="5545800" y="4631400"/>
            <a:ext cx="271440" cy="4140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3"/>
          <p:cNvSpPr/>
          <p:nvPr/>
        </p:nvSpPr>
        <p:spPr>
          <a:xfrm>
            <a:off x="4488840" y="5165640"/>
            <a:ext cx="473040" cy="2239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4"/>
          <p:cNvSpPr/>
          <p:nvPr/>
        </p:nvSpPr>
        <p:spPr>
          <a:xfrm>
            <a:off x="4178160" y="4874400"/>
            <a:ext cx="12333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b050"/>
                </a:solidFill>
                <a:latin typeface="Calibri"/>
                <a:cs typeface="DejaVu Sans"/>
              </a:rPr>
              <a:t>insert 2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03" name="Table 15"/>
          <p:cNvGraphicFramePr/>
          <p:nvPr/>
        </p:nvGraphicFramePr>
        <p:xfrm>
          <a:off x="2973960" y="5119560"/>
          <a:ext cx="1247040" cy="364680"/>
        </p:xfrm>
        <a:graphic>
          <a:graphicData uri="http://schemas.openxmlformats.org/drawingml/2006/table">
            <a:tbl>
              <a:tblPr/>
              <a:tblGrid>
                <a:gridCol w="623520"/>
                <a:gridCol w="623880"/>
              </a:tblGrid>
              <a:tr h="36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" name="CustomShape 16"/>
          <p:cNvSpPr/>
          <p:nvPr/>
        </p:nvSpPr>
        <p:spPr>
          <a:xfrm>
            <a:off x="2420640" y="5163840"/>
            <a:ext cx="473040" cy="2239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05" name="Table 17"/>
          <p:cNvGraphicFramePr/>
          <p:nvPr/>
        </p:nvGraphicFramePr>
        <p:xfrm>
          <a:off x="775080" y="5129280"/>
          <a:ext cx="1247040" cy="364680"/>
        </p:xfrm>
        <a:graphic>
          <a:graphicData uri="http://schemas.openxmlformats.org/drawingml/2006/table">
            <a:tbl>
              <a:tblPr/>
              <a:tblGrid>
                <a:gridCol w="311760"/>
                <a:gridCol w="311760"/>
                <a:gridCol w="311760"/>
                <a:gridCol w="312120"/>
              </a:tblGrid>
              <a:tr h="36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CustomShape 18"/>
          <p:cNvSpPr/>
          <p:nvPr/>
        </p:nvSpPr>
        <p:spPr>
          <a:xfrm>
            <a:off x="2205000" y="4848840"/>
            <a:ext cx="12333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b050"/>
                </a:solidFill>
                <a:latin typeface="Calibri"/>
                <a:cs typeface="DejaVu Sans"/>
              </a:rPr>
              <a:t>insert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19"/>
          <p:cNvSpPr/>
          <p:nvPr/>
        </p:nvSpPr>
        <p:spPr>
          <a:xfrm>
            <a:off x="1150200" y="5531760"/>
            <a:ext cx="271440" cy="4140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0"/>
          <p:cNvSpPr/>
          <p:nvPr/>
        </p:nvSpPr>
        <p:spPr>
          <a:xfrm>
            <a:off x="261360" y="5488200"/>
            <a:ext cx="10234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b050"/>
                </a:solidFill>
                <a:latin typeface="Calibri"/>
                <a:cs typeface="DejaVu Sans"/>
              </a:rPr>
              <a:t>delete 3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09" name="Table 21"/>
          <p:cNvGraphicFramePr/>
          <p:nvPr/>
        </p:nvGraphicFramePr>
        <p:xfrm>
          <a:off x="647280" y="5982480"/>
          <a:ext cx="1035000" cy="364680"/>
        </p:xfrm>
        <a:graphic>
          <a:graphicData uri="http://schemas.openxmlformats.org/drawingml/2006/table">
            <a:tbl>
              <a:tblPr/>
              <a:tblGrid>
                <a:gridCol w="258840"/>
                <a:gridCol w="258840"/>
                <a:gridCol w="258840"/>
                <a:gridCol w="258840"/>
              </a:tblGrid>
              <a:tr h="36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0" name="CustomShape 22"/>
          <p:cNvSpPr/>
          <p:nvPr/>
        </p:nvSpPr>
        <p:spPr>
          <a:xfrm>
            <a:off x="2052360" y="6042600"/>
            <a:ext cx="698760" cy="2239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3"/>
          <p:cNvSpPr/>
          <p:nvPr/>
        </p:nvSpPr>
        <p:spPr>
          <a:xfrm>
            <a:off x="1992960" y="5658120"/>
            <a:ext cx="123336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b050"/>
                </a:solidFill>
                <a:latin typeface="Calibri"/>
                <a:cs typeface="DejaVu Sans"/>
              </a:rPr>
              <a:t>Delete 2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12" name="Table 24"/>
          <p:cNvGraphicFramePr/>
          <p:nvPr/>
        </p:nvGraphicFramePr>
        <p:xfrm>
          <a:off x="3011040" y="6023880"/>
          <a:ext cx="2494440" cy="364680"/>
        </p:xfrm>
        <a:graphic>
          <a:graphicData uri="http://schemas.openxmlformats.org/drawingml/2006/table">
            <a:tbl>
              <a:tblPr/>
              <a:tblGrid>
                <a:gridCol w="623520"/>
                <a:gridCol w="623520"/>
                <a:gridCol w="623520"/>
                <a:gridCol w="624240"/>
              </a:tblGrid>
              <a:tr h="364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CustomShape 25"/>
          <p:cNvSpPr/>
          <p:nvPr/>
        </p:nvSpPr>
        <p:spPr>
          <a:xfrm>
            <a:off x="3202560" y="5668200"/>
            <a:ext cx="23158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b050"/>
                </a:solidFill>
                <a:latin typeface="Calibri"/>
                <a:cs typeface="DejaVu Sans"/>
              </a:rPr>
              <a:t>Load factor &lt; 1/2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CustomShape 26"/>
          <p:cNvSpPr/>
          <p:nvPr/>
        </p:nvSpPr>
        <p:spPr>
          <a:xfrm>
            <a:off x="5884200" y="4631400"/>
            <a:ext cx="1013400" cy="16351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7"/>
          <p:cNvSpPr/>
          <p:nvPr/>
        </p:nvSpPr>
        <p:spPr>
          <a:xfrm>
            <a:off x="985680" y="6460200"/>
            <a:ext cx="591228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Table is halved when load factor reduces to ¼ or lower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79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84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89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94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99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93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44720" y="1427400"/>
            <a:ext cx="9935640" cy="517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Potential Method: Dynamic Table with expansion and contraction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Φ(T) = 2* T.num – T.size   if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 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α(T)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≥ ½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  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T.size/2 – T.num    if  α(T) &lt;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½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When load factor is ½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T.Num = T.size/2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Φ(T) = 2 * T.size/2 – T.size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  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When load factor is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T.Num = T.size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Φ(T) = 2 * T.size – T.size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         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= T.size or T.num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4" dur="indefinite" restart="never" nodeType="tmRoot">
          <p:childTnLst>
            <p:seq>
              <p:cTn id="295" dur="indefinite" nodeType="mainSeq">
                <p:childTnLst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" dur="10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1" dur="100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100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" dur="10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6" dur="100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100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10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3" dur="1000" fill="hold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1000" fill="hold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9" dur="10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0" dur="1000" fill="hold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1" dur="1000" fill="hold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" dur="10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7" dur="1000" fill="hold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1000" fill="hold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10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2" dur="1000" fill="hold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1000" fill="hold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" dur="1000"/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9" dur="1000" fill="hold"/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1000" fill="hold"/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5" dur="1000"/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6" dur="1000" fill="hold"/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7" dur="1000" fill="hold"/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2" dur="1000"/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3" dur="1000" fill="hold"/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1000" fill="hold"/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" dur="1000"/>
                                        <p:tgtEl>
                                          <p:spTgt spid="1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8" dur="1000" fill="hold"/>
                                        <p:tgtEl>
                                          <p:spTgt spid="1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9" dur="1000" fill="hold"/>
                                        <p:tgtEl>
                                          <p:spTgt spid="1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4029</TotalTime>
  <Application>LibreOffice/6.0.7.3$Linux_X86_64 LibreOffice_project/00m0$Build-3</Application>
  <Words>5186</Words>
  <Paragraphs>1343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  <dc:description/>
  <dc:language>kn-IN</dc:language>
  <cp:lastModifiedBy/>
  <dcterms:modified xsi:type="dcterms:W3CDTF">2020-08-23T15:31:36Z</dcterms:modified>
  <cp:revision>239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62</vt:i4>
  </property>
</Properties>
</file>