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6080" y="40849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164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1548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1524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1608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1548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1524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216080" y="3109320"/>
            <a:ext cx="9758880" cy="186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97588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860720" y="1690920"/>
            <a:ext cx="4311720" cy="80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6080" y="3109320"/>
            <a:ext cx="9758880" cy="186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164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6080" y="40849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164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1548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15240" y="31093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21608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51548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15240" y="4084920"/>
            <a:ext cx="314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97588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60720" y="1690920"/>
            <a:ext cx="4311720" cy="80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6480" y="40849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60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6480" y="3109320"/>
            <a:ext cx="47620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6080" y="4084920"/>
            <a:ext cx="9758880" cy="89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0661760" y="471960"/>
            <a:ext cx="932760" cy="1398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96360"/>
            <a:ext cx="9198000" cy="19440"/>
          </a:xfrm>
          <a:custGeom>
            <a:avLst/>
            <a:gdLst/>
            <a:ah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661760" y="471960"/>
            <a:ext cx="932760" cy="1398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0661760" y="471960"/>
            <a:ext cx="932760" cy="1398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1296360"/>
            <a:ext cx="9198000" cy="19440"/>
          </a:xfrm>
          <a:custGeom>
            <a:avLst/>
            <a:gdLst/>
            <a:ah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661760" y="471960"/>
            <a:ext cx="932760" cy="1398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860720" y="1690920"/>
            <a:ext cx="4311720" cy="1727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216080" y="3109320"/>
            <a:ext cx="9758880" cy="186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1277640"/>
            <a:ext cx="360" cy="57600"/>
          </a:xfrm>
          <a:custGeom>
            <a:avLst/>
            <a:gdLst/>
            <a:ahLst/>
            <a:rect l="l" t="t" r="r" b="b"/>
            <a:pathLst>
              <a:path w="0" h="58419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8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84560" y="353880"/>
            <a:ext cx="63334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79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OBJECT </a:t>
            </a:r>
            <a:r>
              <a:rPr b="1" lang="en-IN" sz="2400" spc="1" strike="noStrike">
                <a:solidFill>
                  <a:srgbClr val="2f5597"/>
                </a:solidFill>
                <a:latin typeface="Calibri"/>
                <a:cs typeface="Calibri"/>
              </a:rPr>
              <a:t>ORIENTED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MODELLING &amp;</a:t>
            </a:r>
            <a:r>
              <a:rPr b="1" lang="en-IN" sz="2400" spc="-389" strike="noStrike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DESIGN </a:t>
            </a:r>
            <a:r>
              <a:rPr b="1" lang="en-IN" sz="2400" spc="-15" strike="noStrike">
                <a:solidFill>
                  <a:srgbClr val="2f5597"/>
                </a:solidFill>
                <a:latin typeface="Calibri"/>
                <a:cs typeface="Calibri"/>
              </a:rPr>
              <a:t>(OOMD)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860720" y="3393000"/>
            <a:ext cx="57157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4860720" y="1728000"/>
            <a:ext cx="5722920" cy="27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Calibri"/>
              </a:rPr>
              <a:t>Advanced Algorithm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860720" y="4396680"/>
            <a:ext cx="4167360" cy="15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/>
          <a:p>
            <a:pPr marL="12600">
              <a:lnSpc>
                <a:spcPct val="100000"/>
              </a:lnSpc>
              <a:spcBef>
                <a:spcPts val="34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Surabhi Narayan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Nithin H A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b="0" lang="en-IN" sz="2400" spc="-29" strike="noStrike">
                <a:solidFill>
                  <a:srgbClr val="000000"/>
                </a:solidFill>
                <a:latin typeface="Calibri"/>
                <a:cs typeface="Calibri"/>
              </a:rPr>
              <a:t>N S Kumar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cs typeface="Calibri"/>
              </a:rPr>
              <a:t>Department </a:t>
            </a:r>
            <a:r>
              <a:rPr b="0" lang="en-IN" sz="2400" spc="1" strike="noStrike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b="0" lang="en-IN" sz="2400" spc="-199" strike="noStrike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lang="en-IN" sz="2400" spc="7" strike="noStrike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13920" y="5489640"/>
            <a:ext cx="1066680" cy="1077480"/>
          </a:xfrm>
          <a:custGeom>
            <a:avLst/>
            <a:gdLst/>
            <a:ahLst/>
            <a:rect l="l" t="t" r="r" b="b"/>
            <a:pathLst>
              <a:path w="1067435" h="1078229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4928400" y="3156480"/>
            <a:ext cx="5871600" cy="11520"/>
          </a:xfrm>
          <a:custGeom>
            <a:avLst/>
            <a:gdLst/>
            <a:ahLst/>
            <a:rect l="l" t="t" r="r" b="b"/>
            <a:pathLst>
              <a:path w="5872480" h="12064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1747800" y="1608480"/>
            <a:ext cx="2368440" cy="3549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" name="Group 9"/>
          <p:cNvGrpSpPr/>
          <p:nvPr/>
        </p:nvGrpSpPr>
        <p:grpSpPr>
          <a:xfrm>
            <a:off x="10501920" y="266040"/>
            <a:ext cx="1420560" cy="1867320"/>
            <a:chOff x="10501920" y="266040"/>
            <a:chExt cx="1420560" cy="1867320"/>
          </a:xfrm>
        </p:grpSpPr>
        <p:sp>
          <p:nvSpPr>
            <p:cNvPr id="91" name="CustomShape 10"/>
            <p:cNvSpPr/>
            <p:nvPr/>
          </p:nvSpPr>
          <p:spPr>
            <a:xfrm>
              <a:off x="10855800" y="266040"/>
              <a:ext cx="1066680" cy="1077480"/>
            </a:xfrm>
            <a:custGeom>
              <a:avLst/>
              <a:gdLst/>
              <a:ahLst/>
              <a:rect l="l" t="t" r="r" b="b"/>
              <a:pathLst>
                <a:path w="1067434" h="1078230">
                  <a:moveTo>
                    <a:pt x="10668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021168" y="45720"/>
                  </a:lnTo>
                  <a:lnTo>
                    <a:pt x="1021168" y="1078141"/>
                  </a:lnTo>
                  <a:lnTo>
                    <a:pt x="1066888" y="1078141"/>
                  </a:lnTo>
                  <a:lnTo>
                    <a:pt x="1066888" y="45720"/>
                  </a:lnTo>
                  <a:lnTo>
                    <a:pt x="1066888" y="11252"/>
                  </a:lnTo>
                  <a:lnTo>
                    <a:pt x="1066888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10501920" y="470880"/>
              <a:ext cx="1288440" cy="1662480"/>
            </a:xfrm>
            <a:custGeom>
              <a:avLst/>
              <a:gdLst/>
              <a:ahLst/>
              <a:rect l="l" t="t" r="r" b="b"/>
              <a:pathLst>
                <a:path w="1289050" h="1663064">
                  <a:moveTo>
                    <a:pt x="1288478" y="0"/>
                  </a:moveTo>
                  <a:lnTo>
                    <a:pt x="0" y="0"/>
                  </a:lnTo>
                  <a:lnTo>
                    <a:pt x="0" y="1662544"/>
                  </a:lnTo>
                  <a:lnTo>
                    <a:pt x="1288478" y="1662544"/>
                  </a:lnTo>
                  <a:lnTo>
                    <a:pt x="1288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180000" y="152280"/>
            <a:ext cx="7009560" cy="1052640"/>
          </a:xfrm>
          <a:custGeom>
            <a:avLst/>
            <a:gdLst/>
            <a:ahLst/>
            <a:rect l="l" t="t" r="r" b="b"/>
            <a:pathLst>
              <a:path w="7010400" h="1053465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Time Efficiency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Counting the number of times the algorithm’s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basic operation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is executed on inputs of size n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3" name="Google Shape;156;p28" descr=""/>
          <p:cNvPicPr/>
          <p:nvPr/>
        </p:nvPicPr>
        <p:blipFill>
          <a:blip r:embed="rId1"/>
          <a:stretch/>
        </p:blipFill>
        <p:spPr>
          <a:xfrm>
            <a:off x="2016000" y="3287160"/>
            <a:ext cx="7561080" cy="27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Mathematical Analysis of Iterative Algorithms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Find the input size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Identify the basic operation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Count the # of operations by summation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Binary search on linked list?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i 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i * i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j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j &lt;- 1 to n do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j &lt;- i + 1 to n do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(i &lt;- n; i &gt; 0; i &lt;- floor(i / 2))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(i &lt;- n; i &gt; 0; i &lt;- floor(i / 2))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for j &lt;- 1 to i do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n ← length(str)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for each permutation of str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n)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Algo sort(a[0 .. n – 1])</a:t>
            </a:r>
            <a:endParaRPr b="0" lang="en-IN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if(n &lt;= 1) return n</a:t>
            </a:r>
            <a:endParaRPr b="0" lang="en-IN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flag &lt;- true</a:t>
            </a:r>
            <a:endParaRPr b="0" lang="en-IN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for i &lt;- 0 to n – 1 do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if(a[i] &gt; a[i + 1]) then</a:t>
            </a:r>
            <a:endParaRPr b="0" lang="en-IN" sz="2400" spc="-1" strike="noStrike">
              <a:latin typeface="Arial"/>
            </a:endParaRPr>
          </a:p>
          <a:p>
            <a:pPr lvl="2" marL="1296000" indent="-288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swap(a[i], a[i + 1])</a:t>
            </a:r>
            <a:endParaRPr b="0" lang="en-IN" sz="2400" spc="-1" strike="noStrike">
              <a:latin typeface="Arial"/>
            </a:endParaRPr>
          </a:p>
          <a:p>
            <a:pPr lvl="2" marL="1296000" indent="-288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flag &lt;- false</a:t>
            </a:r>
            <a:endParaRPr b="0" lang="en-IN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if flag then return n</a:t>
            </a:r>
            <a:endParaRPr b="0" lang="en-IN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sort(a[0 .. n -2])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(i &gt; 1)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n)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i / 2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47" dur="indefinite" restart="never" nodeType="tmRoot">
          <p:childTnLst>
            <p:seq>
              <p:cTn id="548" dur="indefinite" nodeType="mainSeq">
                <p:childTnLst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05480" y="432000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576000" y="1300680"/>
            <a:ext cx="9758880" cy="51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(i &gt; 1)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i)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i / 2</a:t>
            </a:r>
            <a:endParaRPr b="0" lang="en-IN" sz="24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Pre-requisites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Design and Analysis of Algorithms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Design Framework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Algorithms Design Strategies</a:t>
            </a:r>
            <a:endParaRPr b="0" lang="en-IN" sz="24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Divide and Conquer</a:t>
            </a:r>
            <a:endParaRPr b="0" lang="en-IN" sz="24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Decrease and Conquer</a:t>
            </a:r>
            <a:endParaRPr b="0" lang="en-IN" sz="24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Transform and Conquer</a:t>
            </a:r>
            <a:endParaRPr b="0" lang="en-IN" sz="24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Greedy Technique</a:t>
            </a:r>
            <a:endParaRPr b="0" lang="en-IN" sz="24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Dynamic Programming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Back Tracking and Branch and Bound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Analysis Framework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Syllabus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Analysis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of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Recurren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ce using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substituti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on, tree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master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methods 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Asymptot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ic 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Amortize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complexi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ty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NP 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reduction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String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Matching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Algorith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ms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Pattern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pre-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processi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ng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Text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pre-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processi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ng</a:t>
            </a: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Graph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Theoretic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problems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–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maxflow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mincut</a:t>
            </a: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Polynomi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al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Represen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tation &amp;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efficient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multiplic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ation</a:t>
            </a: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Syllabus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Number Theory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Prime Factorization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Chinese Theorem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Encryption  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  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Dynamic Programming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Randomized Algorithm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Approximate Algorithm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Text Book and Reference Books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371880" y="1668240"/>
            <a:ext cx="4368600" cy="49348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4940280" y="2094480"/>
            <a:ext cx="55929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Text Book: 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Introduction to Algorithms”, T H Cormen, C E Leiserson, R L Rivest and C Stein, 3</a:t>
            </a:r>
            <a:r>
              <a:rPr b="0" lang="en-IN" sz="18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Edition, PHI, 2010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Reference Books: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”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Algorithm Manual”, Steven Skiena, 2</a:t>
            </a:r>
            <a:r>
              <a:rPr b="0" lang="en-IN" sz="18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Edition, Springer Publication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Randomized Algorithms”, R Motwani and P Raghavan, Cambridge University Press, 2011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A few more points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Why this course?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Learn Algorithms fairly complez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Analyze Algorithms differently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Get Exposed to different domains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Improve Thinking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Assessment ?</a:t>
            </a:r>
            <a:endParaRPr b="0" lang="en-IN" sz="2400" spc="-1" strike="noStrike">
              <a:latin typeface="Arial"/>
            </a:endParaRPr>
          </a:p>
          <a:p>
            <a:pPr lvl="1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What is an algorithm?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Step by step way of solving problem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0 or more inputs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1 or more outputs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Definite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Finite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Effective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Different Algorithms to solve the same problem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Same technique to solve different kinds of problems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What aspects to consider?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Correctness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Can an incorrect algorithm be useful?</a:t>
            </a: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Can an approximate result be useful?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Efficiency with respect to time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Efficiency with respect to space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15920" y="288360"/>
            <a:ext cx="841572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Analysis Framework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16920" y="4337640"/>
            <a:ext cx="7850520" cy="15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216080" y="1584000"/>
            <a:ext cx="975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Algorithm Analysis: Predicting the resources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that the algorithm requires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Two types of Resources:</a:t>
            </a:r>
            <a:endParaRPr b="0" lang="en-IN" sz="24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Time 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Space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</a:rPr>
              <a:t>Factors contributing to Algorithm Analysis Framework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Input Size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Units for measuring run time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Order of Growth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</a:rPr>
              <a:t>Worst-Case, Best-Case and Average-Case Efficiencies</a:t>
            </a:r>
            <a:endParaRPr b="0" lang="en-IN" sz="2400" spc="-1" strike="noStrike">
              <a:latin typeface="Arial"/>
            </a:endParaRPr>
          </a:p>
          <a:p>
            <a:pPr lvl="2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lvl="3" marL="889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2020-08-09T05:55:29Z</dcterms:created>
  <dc:creator>Krishna Venkataram</dc:creator>
  <dc:description/>
  <dc:language>kn-IN</dc:language>
  <cp:lastModifiedBy/>
  <dcterms:modified xsi:type="dcterms:W3CDTF">2020-08-09T17:32:54Z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0</vt:bool>
  </property>
  <property fmtid="{D5CDD505-2E9C-101B-9397-08002B2CF9AE}" pid="6" name="LastSaved">
    <vt:filetime>2020-08-09T00:00:00Z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