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0661760" y="471960"/>
            <a:ext cx="932040" cy="1397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1296360"/>
            <a:ext cx="9197280" cy="18720"/>
          </a:xfrm>
          <a:custGeom>
            <a:avLst/>
            <a:gdLst/>
            <a:ahLst/>
            <a:rect l="l" t="t" r="r" b="b"/>
            <a:pathLst>
              <a:path w="9198610" h="20319">
                <a:moveTo>
                  <a:pt x="0" y="19908"/>
                </a:moveTo>
                <a:lnTo>
                  <a:pt x="9198594" y="0"/>
                </a:lnTo>
              </a:path>
            </a:pathLst>
          </a:custGeom>
          <a:noFill/>
          <a:ln w="38160">
            <a:solidFill>
              <a:srgbClr val="c55a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0661760" y="471960"/>
            <a:ext cx="932040" cy="13975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 hidden="1"/>
          <p:cNvSpPr/>
          <p:nvPr/>
        </p:nvSpPr>
        <p:spPr>
          <a:xfrm>
            <a:off x="10661760" y="471960"/>
            <a:ext cx="932040" cy="1397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 hidden="1"/>
          <p:cNvSpPr/>
          <p:nvPr/>
        </p:nvSpPr>
        <p:spPr>
          <a:xfrm>
            <a:off x="0" y="1296360"/>
            <a:ext cx="9197280" cy="18720"/>
          </a:xfrm>
          <a:custGeom>
            <a:avLst/>
            <a:gdLst/>
            <a:ahLst/>
            <a:rect l="l" t="t" r="r" b="b"/>
            <a:pathLst>
              <a:path w="9198610" h="20319">
                <a:moveTo>
                  <a:pt x="0" y="19908"/>
                </a:moveTo>
                <a:lnTo>
                  <a:pt x="9198594" y="0"/>
                </a:lnTo>
              </a:path>
            </a:pathLst>
          </a:custGeom>
          <a:noFill/>
          <a:ln w="38160">
            <a:solidFill>
              <a:srgbClr val="c55a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10661760" y="471960"/>
            <a:ext cx="932040" cy="13975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 hidden="1"/>
          <p:cNvSpPr/>
          <p:nvPr/>
        </p:nvSpPr>
        <p:spPr>
          <a:xfrm>
            <a:off x="10661760" y="471960"/>
            <a:ext cx="932040" cy="13975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 hidden="1"/>
          <p:cNvSpPr/>
          <p:nvPr/>
        </p:nvSpPr>
        <p:spPr>
          <a:xfrm>
            <a:off x="0" y="1296360"/>
            <a:ext cx="9197280" cy="18720"/>
          </a:xfrm>
          <a:custGeom>
            <a:avLst/>
            <a:gdLst/>
            <a:ahLst/>
            <a:rect l="l" t="t" r="r" b="b"/>
            <a:pathLst>
              <a:path w="9198610" h="20319">
                <a:moveTo>
                  <a:pt x="0" y="19908"/>
                </a:moveTo>
                <a:lnTo>
                  <a:pt x="9198594" y="0"/>
                </a:lnTo>
              </a:path>
            </a:pathLst>
          </a:custGeom>
          <a:noFill/>
          <a:ln w="38160">
            <a:solidFill>
              <a:srgbClr val="c55a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10661760" y="471960"/>
            <a:ext cx="932040" cy="13975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-9360" y="1277640"/>
            <a:ext cx="360" cy="56880"/>
          </a:xfrm>
          <a:custGeom>
            <a:avLst/>
            <a:gdLst/>
            <a:ahLst/>
            <a:rect l="l" t="t" r="r" b="b"/>
            <a:pathLst>
              <a:path w="0" h="58419">
                <a:moveTo>
                  <a:pt x="0" y="0"/>
                </a:moveTo>
                <a:lnTo>
                  <a:pt x="0" y="58008"/>
                </a:lnTo>
              </a:path>
            </a:pathLst>
          </a:custGeom>
          <a:noFill/>
          <a:ln w="19080">
            <a:solidFill>
              <a:srgbClr val="c55a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484560" y="353880"/>
            <a:ext cx="633276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ts val="2279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Calibri"/>
              </a:rPr>
              <a:t>OBJECT ORIENTED MODELLING &amp;</a:t>
            </a:r>
            <a:r>
              <a:rPr b="1" lang="en-IN" sz="2400" spc="-384" strike="noStrike">
                <a:solidFill>
                  <a:srgbClr val="2f5597"/>
                </a:solidFill>
                <a:latin typeface="Calibri"/>
                <a:cs typeface="Calibri"/>
              </a:rPr>
              <a:t>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Calibri"/>
              </a:rPr>
              <a:t>DESIGN </a:t>
            </a:r>
            <a:r>
              <a:rPr b="1" lang="en-IN" sz="2400" spc="-9" strike="noStrike">
                <a:solidFill>
                  <a:srgbClr val="2f5597"/>
                </a:solidFill>
                <a:latin typeface="Calibri"/>
                <a:cs typeface="Calibri"/>
              </a:rPr>
              <a:t>(OOMD)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4860720" y="3393000"/>
            <a:ext cx="5715000" cy="56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4860720" y="1728000"/>
            <a:ext cx="5722200" cy="271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b="1" lang="en-IN" sz="3600" spc="-1" strike="noStrike">
                <a:solidFill>
                  <a:srgbClr val="c55a11"/>
                </a:solidFill>
                <a:latin typeface="Calibri"/>
                <a:cs typeface="Calibri"/>
              </a:rPr>
              <a:t>Advanced Algorithm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4860720" y="4396680"/>
            <a:ext cx="4166640" cy="15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4280" bIns="0"/>
          <a:p>
            <a:pPr marL="12600">
              <a:lnSpc>
                <a:spcPct val="100000"/>
              </a:lnSpc>
              <a:spcBef>
                <a:spcPts val="34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cs typeface="Calibri"/>
              </a:rPr>
              <a:t>Surabhi Narayan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49"/>
              </a:spcBef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cs typeface="Calibri"/>
              </a:rPr>
              <a:t>Nithin H A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49"/>
              </a:spcBef>
            </a:pPr>
            <a:r>
              <a:rPr b="0" lang="en-IN" sz="2400" spc="-24" strike="noStrike">
                <a:solidFill>
                  <a:srgbClr val="000000"/>
                </a:solidFill>
                <a:latin typeface="Calibri"/>
                <a:cs typeface="Calibri"/>
              </a:rPr>
              <a:t>N S Kumar</a:t>
            </a:r>
            <a:endParaRPr b="0" lang="en-IN" sz="24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cs typeface="Calibri"/>
              </a:rPr>
              <a:t>Department of Computer</a:t>
            </a:r>
            <a:r>
              <a:rPr b="0" lang="en-IN" sz="2400" spc="-194" strike="noStrike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0" lang="en-IN" sz="2400" spc="1" strike="noStrike">
                <a:solidFill>
                  <a:srgbClr val="000000"/>
                </a:solidFill>
                <a:latin typeface="Calibri"/>
                <a:cs typeface="Calibri"/>
              </a:rPr>
              <a:t>Science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313920" y="5489640"/>
            <a:ext cx="1065960" cy="1076760"/>
          </a:xfrm>
          <a:custGeom>
            <a:avLst/>
            <a:gdLst/>
            <a:ahLst/>
            <a:rect l="l" t="t" r="r" b="b"/>
            <a:pathLst>
              <a:path w="1067435" h="1078229">
                <a:moveTo>
                  <a:pt x="1066901" y="1032446"/>
                </a:moveTo>
                <a:lnTo>
                  <a:pt x="45720" y="1032446"/>
                </a:lnTo>
                <a:lnTo>
                  <a:pt x="45720" y="0"/>
                </a:lnTo>
                <a:lnTo>
                  <a:pt x="0" y="0"/>
                </a:lnTo>
                <a:lnTo>
                  <a:pt x="0" y="1032446"/>
                </a:lnTo>
                <a:lnTo>
                  <a:pt x="0" y="1066901"/>
                </a:lnTo>
                <a:lnTo>
                  <a:pt x="0" y="1078166"/>
                </a:lnTo>
                <a:lnTo>
                  <a:pt x="1066901" y="1078166"/>
                </a:lnTo>
                <a:lnTo>
                  <a:pt x="1066901" y="103244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7"/>
          <p:cNvSpPr/>
          <p:nvPr/>
        </p:nvSpPr>
        <p:spPr>
          <a:xfrm>
            <a:off x="4928400" y="3156480"/>
            <a:ext cx="5870880" cy="10800"/>
          </a:xfrm>
          <a:custGeom>
            <a:avLst/>
            <a:gdLst/>
            <a:ahLst/>
            <a:rect l="l" t="t" r="r" b="b"/>
            <a:pathLst>
              <a:path w="5872480" h="12064">
                <a:moveTo>
                  <a:pt x="0" y="11493"/>
                </a:moveTo>
                <a:lnTo>
                  <a:pt x="5872226" y="0"/>
                </a:lnTo>
              </a:path>
            </a:pathLst>
          </a:custGeom>
          <a:noFill/>
          <a:ln w="38160">
            <a:solidFill>
              <a:srgbClr val="c55a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8"/>
          <p:cNvSpPr/>
          <p:nvPr/>
        </p:nvSpPr>
        <p:spPr>
          <a:xfrm>
            <a:off x="1747800" y="1608480"/>
            <a:ext cx="2367720" cy="35488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1" name="Group 9"/>
          <p:cNvGrpSpPr/>
          <p:nvPr/>
        </p:nvGrpSpPr>
        <p:grpSpPr>
          <a:xfrm>
            <a:off x="10501920" y="266040"/>
            <a:ext cx="1419840" cy="1866600"/>
            <a:chOff x="10501920" y="266040"/>
            <a:chExt cx="1419840" cy="1866600"/>
          </a:xfrm>
        </p:grpSpPr>
        <p:sp>
          <p:nvSpPr>
            <p:cNvPr id="132" name="CustomShape 10"/>
            <p:cNvSpPr/>
            <p:nvPr/>
          </p:nvSpPr>
          <p:spPr>
            <a:xfrm>
              <a:off x="10855800" y="266040"/>
              <a:ext cx="1065960" cy="1076760"/>
            </a:xfrm>
            <a:custGeom>
              <a:avLst/>
              <a:gdLst/>
              <a:ahLst/>
              <a:rect l="l" t="t" r="r" b="b"/>
              <a:pathLst>
                <a:path w="1067434" h="1078230">
                  <a:moveTo>
                    <a:pt x="106688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021168" y="45720"/>
                  </a:lnTo>
                  <a:lnTo>
                    <a:pt x="1021168" y="1078141"/>
                  </a:lnTo>
                  <a:lnTo>
                    <a:pt x="1066888" y="1078141"/>
                  </a:lnTo>
                  <a:lnTo>
                    <a:pt x="1066888" y="45720"/>
                  </a:lnTo>
                  <a:lnTo>
                    <a:pt x="1066888" y="11252"/>
                  </a:lnTo>
                  <a:lnTo>
                    <a:pt x="1066888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11"/>
            <p:cNvSpPr/>
            <p:nvPr/>
          </p:nvSpPr>
          <p:spPr>
            <a:xfrm>
              <a:off x="10501920" y="470880"/>
              <a:ext cx="1287720" cy="1661760"/>
            </a:xfrm>
            <a:custGeom>
              <a:avLst/>
              <a:gdLst/>
              <a:ahLst/>
              <a:rect l="l" t="t" r="r" b="b"/>
              <a:pathLst>
                <a:path w="1289050" h="1663064">
                  <a:moveTo>
                    <a:pt x="1288478" y="0"/>
                  </a:moveTo>
                  <a:lnTo>
                    <a:pt x="0" y="0"/>
                  </a:lnTo>
                  <a:lnTo>
                    <a:pt x="0" y="1662544"/>
                  </a:lnTo>
                  <a:lnTo>
                    <a:pt x="1288478" y="1662544"/>
                  </a:lnTo>
                  <a:lnTo>
                    <a:pt x="12884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4" name="CustomShape 12"/>
          <p:cNvSpPr/>
          <p:nvPr/>
        </p:nvSpPr>
        <p:spPr>
          <a:xfrm>
            <a:off x="180000" y="152280"/>
            <a:ext cx="7008840" cy="1051920"/>
          </a:xfrm>
          <a:custGeom>
            <a:avLst/>
            <a:gdLst/>
            <a:ahLst/>
            <a:rect l="l" t="t" r="r" b="b"/>
            <a:pathLst>
              <a:path w="7010400" h="1053465">
                <a:moveTo>
                  <a:pt x="7010400" y="0"/>
                </a:moveTo>
                <a:lnTo>
                  <a:pt x="0" y="0"/>
                </a:lnTo>
                <a:lnTo>
                  <a:pt x="0" y="1052944"/>
                </a:lnTo>
                <a:lnTo>
                  <a:pt x="7010400" y="1052944"/>
                </a:lnTo>
                <a:lnTo>
                  <a:pt x="70104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015920" y="288360"/>
            <a:ext cx="8415000" cy="11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Counting : Some Examples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005480" y="4320000"/>
            <a:ext cx="7849800" cy="15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"/>
          <p:cNvSpPr/>
          <p:nvPr/>
        </p:nvSpPr>
        <p:spPr>
          <a:xfrm>
            <a:off x="1216080" y="1584000"/>
            <a:ext cx="975816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576000" y="1300680"/>
            <a:ext cx="9758160" cy="51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Algo sort(a[0 .. n – 1])</a:t>
            </a:r>
            <a:endParaRPr b="0" lang="en-IN" sz="24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if(n &lt;= 1) return n</a:t>
            </a:r>
            <a:endParaRPr b="0" lang="en-IN" sz="24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flag &lt;- true</a:t>
            </a:r>
            <a:endParaRPr b="0" lang="en-IN" sz="24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 i &lt;- 0 to n – 1 do</a:t>
            </a:r>
            <a:endParaRPr b="0" lang="en-IN" sz="2400" spc="-1" strike="noStrike">
              <a:latin typeface="Arial"/>
            </a:endParaRPr>
          </a:p>
          <a:p>
            <a:pPr lvl="1" marL="864000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if(a[i] &gt; a[i + 1]) then</a:t>
            </a:r>
            <a:endParaRPr b="0" lang="en-IN" sz="2400" spc="-1" strike="noStrike">
              <a:latin typeface="Arial"/>
            </a:endParaRPr>
          </a:p>
          <a:p>
            <a:pPr lvl="2" marL="1296000" indent="-28728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swap(a[i], a[i + 1])</a:t>
            </a:r>
            <a:endParaRPr b="0" lang="en-IN" sz="2400" spc="-1" strike="noStrike">
              <a:latin typeface="Arial"/>
            </a:endParaRPr>
          </a:p>
          <a:p>
            <a:pPr lvl="2" marL="1296000" indent="-28728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flag &lt;- false</a:t>
            </a:r>
            <a:endParaRPr b="0" lang="en-IN" sz="24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if flag then return n</a:t>
            </a:r>
            <a:endParaRPr b="0" lang="en-IN" sz="24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sort(a[0 .. n -2])</a:t>
            </a:r>
            <a:endParaRPr b="0" lang="en-IN" sz="24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Worst case : O(n^2)</a:t>
            </a:r>
            <a:endParaRPr b="0" lang="en-IN" sz="24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Best case : O(1) ??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34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71" dur="indefinite" restart="never" nodeType="tmRoot">
          <p:childTnLst>
            <p:seq>
              <p:cTn id="272" dur="indefinite" nodeType="mainSeq">
                <p:childTnLst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015920" y="288360"/>
            <a:ext cx="8415000" cy="11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Counting : Some Examples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005480" y="4320000"/>
            <a:ext cx="7849800" cy="15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1216080" y="1584000"/>
            <a:ext cx="975816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576000" y="1300680"/>
            <a:ext cx="9758160" cy="51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k ← 0</a:t>
            </a: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i ← n</a:t>
            </a: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while (i &gt; 1)</a:t>
            </a:r>
            <a:endParaRPr b="0" lang="en-IN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j ← 1</a:t>
            </a:r>
            <a:endParaRPr b="0" lang="en-IN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while (j ≤ n)</a:t>
            </a:r>
            <a:endParaRPr b="0" lang="en-IN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k ← k + 1</a:t>
            </a:r>
            <a:endParaRPr b="0" lang="en-IN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j ← j + 1</a:t>
            </a:r>
            <a:endParaRPr b="0" lang="en-IN" sz="2400" spc="-1" strike="noStrike">
              <a:latin typeface="Arial"/>
            </a:endParaRPr>
          </a:p>
          <a:p>
            <a:pPr lvl="1" marL="864000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i ← i / 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34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13" dur="indefinite" restart="never" nodeType="tmRoot">
          <p:childTnLst>
            <p:seq>
              <p:cTn id="314" dur="indefinite" nodeType="mainSeq">
                <p:childTnLst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015920" y="288360"/>
            <a:ext cx="8415000" cy="11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Counting : Some Examples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005480" y="4320000"/>
            <a:ext cx="7849800" cy="15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1216080" y="1584000"/>
            <a:ext cx="975816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576000" y="1300680"/>
            <a:ext cx="9758160" cy="51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k ← 0</a:t>
            </a: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i ← n</a:t>
            </a: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while (i &gt; 1)</a:t>
            </a:r>
            <a:endParaRPr b="0" lang="en-IN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j ← 1</a:t>
            </a:r>
            <a:endParaRPr b="0" lang="en-IN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while (j ≤ i)</a:t>
            </a:r>
            <a:endParaRPr b="0" lang="en-IN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k ← k + 1</a:t>
            </a:r>
            <a:endParaRPr b="0" lang="en-IN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j ← j + 1</a:t>
            </a:r>
            <a:endParaRPr b="0" lang="en-IN" sz="2400" spc="-1" strike="noStrike">
              <a:latin typeface="Arial"/>
            </a:endParaRPr>
          </a:p>
          <a:p>
            <a:pPr lvl="1" marL="864000" indent="-32328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i ← i / 2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34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51" dur="indefinite" restart="never" nodeType="tmRoot">
          <p:childTnLst>
            <p:seq>
              <p:cTn id="352" dur="indefinite" nodeType="mainSeq">
                <p:childTnLst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015920" y="288360"/>
            <a:ext cx="8415000" cy="11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Analysis Framework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916920" y="4337640"/>
            <a:ext cx="7849800" cy="15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>
            <a:off x="1216080" y="1584000"/>
            <a:ext cx="975816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88920" indent="-21564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Algorithm Analysis: Predicting the resources</a:t>
            </a:r>
            <a:endParaRPr b="0" lang="en-IN" sz="2400" spc="-1" strike="noStrike">
              <a:latin typeface="Arial"/>
            </a:endParaRPr>
          </a:p>
          <a:p>
            <a:pPr marL="88920" indent="-21564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that the algorithm requires</a:t>
            </a:r>
            <a:endParaRPr b="0" lang="en-IN" sz="2400" spc="-1" strike="noStrike">
              <a:latin typeface="Arial"/>
            </a:endParaRPr>
          </a:p>
          <a:p>
            <a:pPr marL="88920" indent="-21564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Two types of Resources:</a:t>
            </a:r>
            <a:endParaRPr b="0" lang="en-IN" sz="2400" spc="-1" strike="noStrike">
              <a:latin typeface="Arial"/>
            </a:endParaRPr>
          </a:p>
          <a:p>
            <a:pPr lvl="3" marL="864000" indent="-21528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Time </a:t>
            </a:r>
            <a:endParaRPr b="0" lang="en-IN" sz="24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Space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Factors contributing to Algorithm Analysis Framework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Input Size</a:t>
            </a:r>
            <a:endParaRPr b="0" lang="en-IN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Units for measuring run time</a:t>
            </a:r>
            <a:endParaRPr b="0" lang="en-IN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Order of Growth</a:t>
            </a:r>
            <a:endParaRPr b="0" lang="en-IN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Worst-Case, Best-Case and Average-Case Efficiencies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15920" y="288360"/>
            <a:ext cx="8415000" cy="11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005480" y="4320000"/>
            <a:ext cx="7849800" cy="15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3"/>
          <p:cNvSpPr/>
          <p:nvPr/>
        </p:nvSpPr>
        <p:spPr>
          <a:xfrm>
            <a:off x="1216080" y="1584000"/>
            <a:ext cx="975816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lvl="2" marL="88920" indent="-21564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Time Efficiency</a:t>
            </a:r>
            <a:endParaRPr b="0" lang="en-IN" sz="2400" spc="-1" strike="noStrike">
              <a:latin typeface="Arial"/>
            </a:endParaRPr>
          </a:p>
          <a:p>
            <a:pPr lvl="3" marL="88920" indent="-21564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Counting the number of times the algorithm’s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basic operation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is executed on inputs of size n</a:t>
            </a:r>
            <a:endParaRPr b="0" lang="en-IN" sz="2400" spc="-1" strike="noStrike">
              <a:latin typeface="Arial"/>
            </a:endParaRPr>
          </a:p>
          <a:p>
            <a:pPr lvl="3" marL="88920" indent="-21564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</a:t>
            </a:r>
            <a:endParaRPr b="0" lang="en-IN" sz="2400" spc="-1" strike="noStrike">
              <a:latin typeface="Arial"/>
            </a:endParaRPr>
          </a:p>
          <a:p>
            <a:pPr lvl="3" marL="88920" indent="-215640" algn="just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Arial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41" name="Google Shape;156;p28" descr=""/>
          <p:cNvPicPr/>
          <p:nvPr/>
        </p:nvPicPr>
        <p:blipFill>
          <a:blip r:embed="rId1"/>
          <a:stretch/>
        </p:blipFill>
        <p:spPr>
          <a:xfrm>
            <a:off x="2016000" y="3287160"/>
            <a:ext cx="7560360" cy="276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015920" y="288360"/>
            <a:ext cx="8415000" cy="11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005480" y="4320000"/>
            <a:ext cx="7849800" cy="15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1216080" y="1584000"/>
            <a:ext cx="975816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576000" y="1300680"/>
            <a:ext cx="9758160" cy="51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Mathematical Analysis of Iterative Algorithms</a:t>
            </a:r>
            <a:endParaRPr b="0" lang="en-IN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Find the input size</a:t>
            </a:r>
            <a:endParaRPr b="0" lang="en-IN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Identify the basic operation</a:t>
            </a:r>
            <a:endParaRPr b="0" lang="en-IN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Count the # of operations by summation</a:t>
            </a:r>
            <a:endParaRPr b="0" lang="en-IN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Binary search on linked list?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015920" y="288360"/>
            <a:ext cx="8415000" cy="11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Counting : Some Examples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005480" y="4320000"/>
            <a:ext cx="7849800" cy="15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3"/>
          <p:cNvSpPr/>
          <p:nvPr/>
        </p:nvSpPr>
        <p:spPr>
          <a:xfrm>
            <a:off x="1216080" y="1584000"/>
            <a:ext cx="975816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576000" y="1300680"/>
            <a:ext cx="9758160" cy="51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&lt;- 0</a:t>
            </a: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 i &lt;- 1 to n do</a:t>
            </a:r>
            <a:endParaRPr b="0" lang="en-IN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&lt;- c + 1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----------------</a:t>
            </a: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&lt;- 0</a:t>
            </a: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 i &lt;- 1 to n do</a:t>
            </a:r>
            <a:endParaRPr b="0" lang="en-IN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&lt;- c + i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015920" y="288360"/>
            <a:ext cx="8415000" cy="11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Counting : Some Examples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005480" y="4320000"/>
            <a:ext cx="7849800" cy="15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3"/>
          <p:cNvSpPr/>
          <p:nvPr/>
        </p:nvSpPr>
        <p:spPr>
          <a:xfrm>
            <a:off x="1216080" y="1584000"/>
            <a:ext cx="975816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576000" y="1300680"/>
            <a:ext cx="9758160" cy="51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&lt;- 0</a:t>
            </a: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 i &lt;- 1 to n do</a:t>
            </a:r>
            <a:endParaRPr b="0" lang="en-IN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&lt;- c + i * i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----------------</a:t>
            </a: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&lt;- 0</a:t>
            </a: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 i &lt;- 1 to n do</a:t>
            </a:r>
            <a:endParaRPr b="0" lang="en-IN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&lt;- c + 1</a:t>
            </a: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 j &lt;- 1 to n do</a:t>
            </a:r>
            <a:endParaRPr b="0" lang="en-IN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&lt;- c + 1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015920" y="288360"/>
            <a:ext cx="8415000" cy="11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Counting : Some Examples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005480" y="4320000"/>
            <a:ext cx="7849800" cy="15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1216080" y="1584000"/>
            <a:ext cx="975816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576000" y="1300680"/>
            <a:ext cx="9758160" cy="51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&lt;- 0</a:t>
            </a: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 i &lt;- 1 to n do</a:t>
            </a:r>
            <a:endParaRPr b="0" lang="en-IN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 j &lt;- 1 to n do</a:t>
            </a:r>
            <a:endParaRPr b="0" lang="en-IN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&lt;- c + 1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----------------</a:t>
            </a: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&lt;- 0</a:t>
            </a: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 i &lt;- 1 to n do</a:t>
            </a:r>
            <a:endParaRPr b="0" lang="en-IN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 j &lt;- i + 1 to n do</a:t>
            </a:r>
            <a:endParaRPr b="0" lang="en-IN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&lt;- c + 1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015920" y="288360"/>
            <a:ext cx="8415000" cy="11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Counting : Some Examples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005480" y="4320000"/>
            <a:ext cx="7849800" cy="15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1216080" y="1584000"/>
            <a:ext cx="975816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576000" y="1300680"/>
            <a:ext cx="9758160" cy="51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&lt;- 0</a:t>
            </a: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 (i &lt;- n; i &gt; 0; i &lt;- floor(i / 2))</a:t>
            </a:r>
            <a:endParaRPr b="0" lang="en-IN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&lt;- c + 1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----------------</a:t>
            </a: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&lt;- 0</a:t>
            </a: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 (i &lt;- n; i &gt; 0; i &lt;- floor(i / 2))</a:t>
            </a:r>
            <a:endParaRPr b="0" lang="en-IN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 j &lt;- 1 to i do</a:t>
            </a:r>
            <a:endParaRPr b="0" lang="en-IN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 &lt;- c + 1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015920" y="288360"/>
            <a:ext cx="8415000" cy="110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Calibri"/>
              </a:rPr>
              <a:t>ADVANCED ALGORITHMS</a:t>
            </a:r>
            <a:br/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Calibri"/>
              </a:rPr>
              <a:t>Counting : Some Examples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1005480" y="4320000"/>
            <a:ext cx="7849800" cy="15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1216080" y="1584000"/>
            <a:ext cx="9758160" cy="46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576000" y="1300680"/>
            <a:ext cx="9758160" cy="510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k ← 0</a:t>
            </a: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n ← length(str)</a:t>
            </a:r>
            <a:endParaRPr b="0" lang="en-IN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for each permutation of str</a:t>
            </a:r>
            <a:endParaRPr b="0" lang="en-IN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j ← 1</a:t>
            </a:r>
            <a:endParaRPr b="0" lang="en-IN" sz="2400" spc="-1" strike="noStrike"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while (j ≤ n)</a:t>
            </a:r>
            <a:endParaRPr b="0" lang="en-IN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k ← k + 1</a:t>
            </a:r>
            <a:endParaRPr b="0" lang="en-IN" sz="2400" spc="-1" strike="noStrike">
              <a:latin typeface="Arial"/>
            </a:endParaRPr>
          </a:p>
          <a:p>
            <a:pPr lvl="2" marL="1296000" indent="-2872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solidFill>
                  <a:srgbClr val="2f5597"/>
                </a:solidFill>
                <a:latin typeface="Courier New"/>
                <a:cs typeface="Courier New"/>
              </a:rPr>
              <a:t>j ← j + 1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237" dur="indefinite" restart="never" nodeType="tmRoot">
          <p:childTnLst>
            <p:seq>
              <p:cTn id="238" dur="indefinite" nodeType="mainSeq">
                <p:childTnLst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2020-08-09T05:55:29Z</dcterms:created>
  <dc:creator>Krishna Venkataram</dc:creator>
  <dc:description/>
  <dc:language>kn-IN</dc:language>
  <cp:lastModifiedBy/>
  <dcterms:modified xsi:type="dcterms:W3CDTF">2020-08-11T17:05:58Z</dcterms:modified>
  <cp:revision>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2020-07-08T00:00:00Z</vt:filetime>
  </property>
  <property fmtid="{D5CDD505-2E9C-101B-9397-08002B2CF9AE}" pid="4" name="Creator">
    <vt:lpwstr>Acrobat PDFMaker 10.1 for PowerPoint</vt:lpwstr>
  </property>
  <property fmtid="{D5CDD505-2E9C-101B-9397-08002B2CF9AE}" pid="5" name="HyperlinksChanged">
    <vt:bool>0</vt:bool>
  </property>
  <property fmtid="{D5CDD505-2E9C-101B-9397-08002B2CF9AE}" pid="6" name="LastSaved">
    <vt:filetime>2020-08-09T00:00:00Z</vt:filetime>
  </property>
  <property fmtid="{D5CDD505-2E9C-101B-9397-08002B2CF9AE}" pid="7" name="LinksUpToDate">
    <vt:bool>0</vt:bool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</Properties>
</file>