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12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latin typeface="Arial"/>
              </a:rPr>
              <a:t>Click to edit the </a:t>
            </a:r>
            <a:r>
              <a:rPr b="0" lang="en-IN" sz="4400" spc="-1" strike="noStrike">
                <a:latin typeface="Arial"/>
              </a:rPr>
              <a:t>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3760560" y="233460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c55a11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3982320" y="3580200"/>
            <a:ext cx="636048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40" name="Group 3"/>
          <p:cNvGrpSpPr/>
          <p:nvPr/>
        </p:nvGrpSpPr>
        <p:grpSpPr>
          <a:xfrm>
            <a:off x="314280" y="5490360"/>
            <a:ext cx="1066320" cy="1076760"/>
            <a:chOff x="314280" y="5490360"/>
            <a:chExt cx="1066320" cy="1076760"/>
          </a:xfrm>
        </p:grpSpPr>
        <p:sp>
          <p:nvSpPr>
            <p:cNvPr id="41" name="CustomShape 4"/>
            <p:cNvSpPr/>
            <p:nvPr/>
          </p:nvSpPr>
          <p:spPr>
            <a:xfrm rot="5400000">
              <a:off x="824760" y="601128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2" name="CustomShape 5"/>
            <p:cNvSpPr/>
            <p:nvPr/>
          </p:nvSpPr>
          <p:spPr>
            <a:xfrm rot="10800000">
              <a:off x="314640" y="549036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43" name="Line 6"/>
          <p:cNvSpPr/>
          <p:nvPr/>
        </p:nvSpPr>
        <p:spPr>
          <a:xfrm>
            <a:off x="4069080" y="2980800"/>
            <a:ext cx="458172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1" descr=""/>
          <p:cNvPicPr/>
          <p:nvPr/>
        </p:nvPicPr>
        <p:blipFill>
          <a:blip r:embed="rId1"/>
          <a:stretch/>
        </p:blipFill>
        <p:spPr>
          <a:xfrm>
            <a:off x="985680" y="1606320"/>
            <a:ext cx="2368440" cy="3549600"/>
          </a:xfrm>
          <a:prstGeom prst="rect">
            <a:avLst/>
          </a:prstGeom>
          <a:ln>
            <a:noFill/>
          </a:ln>
        </p:spPr>
      </p:pic>
      <p:grpSp>
        <p:nvGrpSpPr>
          <p:cNvPr id="45" name="Group 7"/>
          <p:cNvGrpSpPr/>
          <p:nvPr/>
        </p:nvGrpSpPr>
        <p:grpSpPr>
          <a:xfrm>
            <a:off x="10855800" y="267120"/>
            <a:ext cx="1066320" cy="1076400"/>
            <a:chOff x="10855800" y="267120"/>
            <a:chExt cx="1066320" cy="1076400"/>
          </a:xfrm>
        </p:grpSpPr>
        <p:sp>
          <p:nvSpPr>
            <p:cNvPr id="46" name="CustomShape 8"/>
            <p:cNvSpPr/>
            <p:nvPr/>
          </p:nvSpPr>
          <p:spPr>
            <a:xfrm rot="16200000">
              <a:off x="11366280" y="-24336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7" name="CustomShape 9"/>
            <p:cNvSpPr/>
            <p:nvPr/>
          </p:nvSpPr>
          <p:spPr>
            <a:xfrm>
              <a:off x="11876760" y="277200"/>
              <a:ext cx="45000" cy="106632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99040" y="184968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 cap="all">
                <a:solidFill>
                  <a:srgbClr val="000000"/>
                </a:solidFill>
                <a:latin typeface="Calibri"/>
                <a:cs typeface="DejaVu Sans"/>
              </a:rPr>
              <a:t>ADVANCED ALGORITHMS</a:t>
            </a:r>
            <a:endParaRPr b="0" lang="en-IN" sz="3600" spc="-1" strike="noStrike">
              <a:latin typeface="Arial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599040" y="2888640"/>
            <a:ext cx="7496640" cy="63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3600" spc="-1" strike="noStrike">
                <a:solidFill>
                  <a:srgbClr val="2f5597"/>
                </a:solidFill>
                <a:latin typeface="Calibri"/>
                <a:cs typeface="DejaVu Sans"/>
              </a:rPr>
              <a:t>BASICS OF COMPLEXITY</a:t>
            </a:r>
            <a:endParaRPr b="0" lang="en-IN" sz="3600" spc="-1" strike="noStrike">
              <a:latin typeface="Arial"/>
            </a:endParaRPr>
          </a:p>
        </p:txBody>
      </p:sp>
      <p:grpSp>
        <p:nvGrpSpPr>
          <p:cNvPr id="50" name="Group 3"/>
          <p:cNvGrpSpPr/>
          <p:nvPr/>
        </p:nvGrpSpPr>
        <p:grpSpPr>
          <a:xfrm>
            <a:off x="314280" y="5490360"/>
            <a:ext cx="1066320" cy="1076760"/>
            <a:chOff x="314280" y="5490360"/>
            <a:chExt cx="1066320" cy="1076760"/>
          </a:xfrm>
        </p:grpSpPr>
        <p:sp>
          <p:nvSpPr>
            <p:cNvPr id="51" name="CustomShape 4"/>
            <p:cNvSpPr/>
            <p:nvPr/>
          </p:nvSpPr>
          <p:spPr>
            <a:xfrm rot="5400000">
              <a:off x="824760" y="6011280"/>
              <a:ext cx="45000" cy="1066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2" name="CustomShape 5"/>
            <p:cNvSpPr/>
            <p:nvPr/>
          </p:nvSpPr>
          <p:spPr>
            <a:xfrm rot="10800000">
              <a:off x="314640" y="5490360"/>
              <a:ext cx="45000" cy="10663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53" name="Line 6"/>
          <p:cNvSpPr/>
          <p:nvPr/>
        </p:nvSpPr>
        <p:spPr>
          <a:xfrm flipV="1">
            <a:off x="0" y="2596680"/>
            <a:ext cx="7903800" cy="68400"/>
          </a:xfrm>
          <a:prstGeom prst="line">
            <a:avLst/>
          </a:prstGeom>
          <a:ln w="38160">
            <a:solidFill>
              <a:srgbClr val="dfa267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4" name="Picture 3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6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57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58" name="CustomShape 3"/>
          <p:cNvSpPr/>
          <p:nvPr/>
        </p:nvSpPr>
        <p:spPr>
          <a:xfrm>
            <a:off x="371880" y="573840"/>
            <a:ext cx="8227800" cy="5826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endParaRPr b="0" lang="en-IN" sz="18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Worst case: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worst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– maximum over inputs of size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Best case: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best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–  minimum over inputs of size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15000"/>
              </a:lnSpc>
              <a:spcBef>
                <a:spcPts val="10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Average case: C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avg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</a:t>
            </a:r>
            <a:r>
              <a:rPr b="1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– “average” over inputs of size </a:t>
            </a:r>
            <a:r>
              <a:rPr b="0" i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 lvl="1" marL="914400" indent="-380160">
              <a:lnSpc>
                <a:spcPct val="115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Number of times the basic operation executes on typical  input</a:t>
            </a:r>
            <a:endParaRPr b="0" lang="en-IN" sz="2400" spc="-1" strike="noStrike">
              <a:latin typeface="Arial"/>
            </a:endParaRPr>
          </a:p>
          <a:p>
            <a:pPr lvl="1" marL="914400" indent="-380160">
              <a:lnSpc>
                <a:spcPct val="115000"/>
              </a:lnSpc>
              <a:spcBef>
                <a:spcPts val="1001"/>
              </a:spcBef>
              <a:buClr>
                <a:srgbClr val="2f5597"/>
              </a:buClr>
              <a:buFont typeface="Wingdings 2" charset="2"/>
              <a:buChar char=""/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NOT necessarily average of worst and best case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59" name="CustomShape 4"/>
          <p:cNvSpPr/>
          <p:nvPr/>
        </p:nvSpPr>
        <p:spPr>
          <a:xfrm>
            <a:off x="371880" y="19584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>
                <p:childTnLst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1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62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63" name="CustomShape 3"/>
          <p:cNvSpPr/>
          <p:nvPr/>
        </p:nvSpPr>
        <p:spPr>
          <a:xfrm>
            <a:off x="393120" y="1304280"/>
            <a:ext cx="5719320" cy="362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UniqueElements(A[0---n-1])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for(i = 0 ; I &lt; n – 1 ; i++)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for( j = i + 1 ; j &lt; n ; j++)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01"/>
              </a:spcBef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if(A[i]  ==  A[j])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   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false;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for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for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true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4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65" name="CustomShape 5"/>
          <p:cNvSpPr/>
          <p:nvPr/>
        </p:nvSpPr>
        <p:spPr>
          <a:xfrm>
            <a:off x="393120" y="4845240"/>
            <a:ext cx="9182520" cy="2070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Best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 = 1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∈  Ω(1)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Worst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(n):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C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Lohit Kannada"/>
              </a:rPr>
              <a:t>Worst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(n) = (n-1) + (n-2) +  … +1 = n(n-1)/2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∈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Lohit Kannada"/>
              </a:rPr>
              <a:t> 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O(n</a:t>
            </a:r>
            <a:r>
              <a:rPr b="1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)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</a:t>
            </a:r>
            <a:endParaRPr b="0" lang="en-IN" sz="2400" spc="-1" strike="noStrike">
              <a:latin typeface="Arial"/>
            </a:endParaRPr>
          </a:p>
        </p:txBody>
      </p:sp>
      <p:graphicFrame>
        <p:nvGraphicFramePr>
          <p:cNvPr id="66" name="Table 6"/>
          <p:cNvGraphicFramePr/>
          <p:nvPr/>
        </p:nvGraphicFramePr>
        <p:xfrm>
          <a:off x="1802160" y="5420520"/>
          <a:ext cx="4225680" cy="1006200"/>
        </p:xfrm>
        <a:graphic>
          <a:graphicData uri="http://schemas.openxmlformats.org/drawingml/2006/table">
            <a:tbl>
              <a:tblPr/>
              <a:tblGrid>
                <a:gridCol w="314640"/>
                <a:gridCol w="562680"/>
                <a:gridCol w="526320"/>
                <a:gridCol w="641160"/>
                <a:gridCol w="605520"/>
                <a:gridCol w="1575720"/>
              </a:tblGrid>
              <a:tr h="36612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i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0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..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  <a:tr h="64008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j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n-2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n-3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..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IN" sz="1800" spc="-1" strike="noStrike">
                          <a:solidFill>
                            <a:srgbClr val="2f5597"/>
                          </a:solidFill>
                          <a:latin typeface="Calibri"/>
                        </a:rPr>
                        <a:t>1</a:t>
                      </a:r>
                      <a:endParaRPr b="0" lang="en-IN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7" name="CustomShape 7"/>
          <p:cNvSpPr/>
          <p:nvPr/>
        </p:nvSpPr>
        <p:spPr>
          <a:xfrm>
            <a:off x="5994000" y="2749680"/>
            <a:ext cx="1851840" cy="637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1800" spc="-1" strike="noStrike">
                <a:solidFill>
                  <a:srgbClr val="2f5597"/>
                </a:solidFill>
                <a:latin typeface="Calibri"/>
                <a:cs typeface="DejaVu Sans"/>
              </a:rPr>
              <a:t>Basic Operation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68" name="CustomShape 8"/>
          <p:cNvSpPr/>
          <p:nvPr/>
        </p:nvSpPr>
        <p:spPr>
          <a:xfrm flipV="1" rot="10800000">
            <a:off x="8629560" y="3513960"/>
            <a:ext cx="2635200" cy="289800"/>
          </a:xfrm>
          <a:prstGeom prst="curvedConnector3">
            <a:avLst>
              <a:gd name="adj1" fmla="val 50000"/>
            </a:avLst>
          </a:prstGeom>
          <a:noFill/>
          <a:ln w="19080">
            <a:solidFill>
              <a:srgbClr val="3f6ec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0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1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72" name="CustomShape 3"/>
          <p:cNvSpPr/>
          <p:nvPr/>
        </p:nvSpPr>
        <p:spPr>
          <a:xfrm>
            <a:off x="371880" y="1466280"/>
            <a:ext cx="57193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Binarybits(n)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count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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while( n &gt; 1) do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count 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count + 1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 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n/2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while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count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3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4" name="CustomShape 5"/>
          <p:cNvSpPr/>
          <p:nvPr/>
        </p:nvSpPr>
        <p:spPr>
          <a:xfrm>
            <a:off x="3839040" y="3370680"/>
            <a:ext cx="5232600" cy="820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Basic Operation : increment and division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5" name="CustomShape 6"/>
          <p:cNvSpPr/>
          <p:nvPr/>
        </p:nvSpPr>
        <p:spPr>
          <a:xfrm>
            <a:off x="393120" y="4191840"/>
            <a:ext cx="6897600" cy="2750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Let n=2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 :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k-1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k-2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……    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k-k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The loop gets executed k times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n=2</a:t>
            </a:r>
            <a:r>
              <a:rPr b="0" lang="en-IN" sz="24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k=log</a:t>
            </a:r>
            <a:r>
              <a:rPr b="0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C(n)=log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 ∈ O(log</a:t>
            </a:r>
            <a:r>
              <a:rPr b="1" lang="en-IN" sz="24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n)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77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78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79" name="CustomShape 3"/>
          <p:cNvSpPr/>
          <p:nvPr/>
        </p:nvSpPr>
        <p:spPr>
          <a:xfrm>
            <a:off x="371880" y="1392840"/>
            <a:ext cx="5719320" cy="1883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BinarybitsRec(n)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if n==1 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else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BinarybitsRec(floor(n/2))+1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0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1" name="CustomShape 5"/>
          <p:cNvSpPr/>
          <p:nvPr/>
        </p:nvSpPr>
        <p:spPr>
          <a:xfrm>
            <a:off x="393120" y="3346560"/>
            <a:ext cx="6897600" cy="3533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Recurrence Relation: C(n) = C(n/2)+1 and C(1)=0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C(n)= C(n/2) + 1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= C(n/4) +1 + 1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= C(n/8) +3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        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= C(n/2</a:t>
            </a:r>
            <a:r>
              <a:rPr b="0" lang="en-IN" sz="22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) +k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Let n=2</a:t>
            </a:r>
            <a:r>
              <a:rPr b="0" lang="en-IN" sz="2200" spc="-1" strike="noStrike" baseline="30000">
                <a:solidFill>
                  <a:srgbClr val="2f5597"/>
                </a:solidFill>
                <a:latin typeface="Calibri"/>
                <a:cs typeface="DejaVu Sans"/>
              </a:rPr>
              <a:t>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C(n)= 0 + k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k=log</a:t>
            </a:r>
            <a:r>
              <a:rPr b="0" lang="en-IN" sz="22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0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n</a:t>
            </a:r>
            <a:endParaRPr b="0" lang="en-IN" sz="2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C(n)=log</a:t>
            </a:r>
            <a:r>
              <a:rPr b="1" lang="en-IN" sz="22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n ∈ O(log</a:t>
            </a:r>
            <a:r>
              <a:rPr b="1" lang="en-IN" sz="2200" spc="-1" strike="noStrike" baseline="-25000">
                <a:solidFill>
                  <a:srgbClr val="2f5597"/>
                </a:solidFill>
                <a:latin typeface="Calibri"/>
                <a:cs typeface="DejaVu Sans"/>
              </a:rPr>
              <a:t>2</a:t>
            </a:r>
            <a:r>
              <a:rPr b="1" lang="en-IN" sz="2200" spc="-1" strike="noStrike">
                <a:solidFill>
                  <a:srgbClr val="2f5597"/>
                </a:solidFill>
                <a:latin typeface="Calibri"/>
                <a:cs typeface="DejaVu Sans"/>
              </a:rPr>
              <a:t>n)</a:t>
            </a:r>
            <a:endParaRPr b="0" lang="en-IN" sz="2200" spc="-1" strike="noStrike">
              <a:latin typeface="Arial"/>
            </a:endParaRPr>
          </a:p>
        </p:txBody>
      </p:sp>
    </p:spTree>
  </p:cSld>
  <p:timing>
    <p:tnLst>
      <p:par>
        <p:cTn id="56" dur="indefinite" restart="never" nodeType="tmRoot">
          <p:childTnLst>
            <p:seq>
              <p:cTn id="57" dur="indefinite" nodeType="mainSeq">
                <p:childTnLst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2" dur="500"/>
                                        <p:tgtEl>
                                          <p:spTgt spid="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7" dur="500"/>
                                        <p:tgtEl>
                                          <p:spTgt spid="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8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7" dur="500"/>
                                        <p:tgtEl>
                                          <p:spTgt spid="8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2" dur="500"/>
                                        <p:tgtEl>
                                          <p:spTgt spid="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2" dur="500"/>
                                        <p:tgtEl>
                                          <p:spTgt spid="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7" dur="500"/>
                                        <p:tgtEl>
                                          <p:spTgt spid="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2" dur="500"/>
                                        <p:tgtEl>
                                          <p:spTgt spid="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371880" y="651960"/>
            <a:ext cx="79992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c55a11"/>
                </a:solidFill>
                <a:latin typeface="Calibri"/>
                <a:cs typeface="DejaVu Sans"/>
              </a:rPr>
              <a:t>BASICS OF COMPLEXITY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3" name="Line 2"/>
          <p:cNvSpPr/>
          <p:nvPr/>
        </p:nvSpPr>
        <p:spPr>
          <a:xfrm>
            <a:off x="-8280" y="1316160"/>
            <a:ext cx="8299800" cy="360"/>
          </a:xfrm>
          <a:prstGeom prst="line">
            <a:avLst/>
          </a:prstGeom>
          <a:ln w="38160">
            <a:solidFill>
              <a:schemeClr val="accent2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4" name="Picture 5" descr=""/>
          <p:cNvPicPr/>
          <p:nvPr/>
        </p:nvPicPr>
        <p:blipFill>
          <a:blip r:embed="rId1"/>
          <a:stretch/>
        </p:blipFill>
        <p:spPr>
          <a:xfrm>
            <a:off x="10659600" y="469800"/>
            <a:ext cx="932760" cy="139824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371880" y="1525680"/>
            <a:ext cx="5719320" cy="2615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ctr"/>
          <a:p>
            <a:pPr>
              <a:lnSpc>
                <a:spcPct val="115000"/>
              </a:lnSpc>
              <a:spcBef>
                <a:spcPts val="601"/>
              </a:spcBef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Algorithm Fib(n)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F[0]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0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F[1]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1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for i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 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2 to n do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  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F[i] </a:t>
            </a:r>
            <a:r>
              <a:rPr b="0" lang="en-IN" sz="2400" spc="-1" strike="noStrike">
                <a:solidFill>
                  <a:srgbClr val="2f5597"/>
                </a:solidFill>
                <a:latin typeface="Wingdings"/>
                <a:cs typeface="DejaVu Sans"/>
              </a:rPr>
              <a:t>&lt;-</a:t>
            </a: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 F[i-1] + F[i-2]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end for</a:t>
            </a:r>
            <a:endParaRPr b="0" lang="en-IN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return F[n]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393120" y="252360"/>
            <a:ext cx="74966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ADVANCED ALGORITHMS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3888000" y="2639880"/>
            <a:ext cx="523260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0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Basic Operation : Addition</a:t>
            </a:r>
            <a:endParaRPr b="0" lang="en-IN" sz="2400" spc="-1" strike="noStrike">
              <a:latin typeface="Arial"/>
            </a:endParaRPr>
          </a:p>
        </p:txBody>
      </p:sp>
      <p:sp>
        <p:nvSpPr>
          <p:cNvPr id="88" name="CustomShape 6"/>
          <p:cNvSpPr/>
          <p:nvPr/>
        </p:nvSpPr>
        <p:spPr>
          <a:xfrm>
            <a:off x="498600" y="4370040"/>
            <a:ext cx="4096440" cy="455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en-IN" sz="2400" spc="-1" strike="noStrike">
                <a:solidFill>
                  <a:srgbClr val="2f5597"/>
                </a:solidFill>
                <a:latin typeface="Calibri"/>
                <a:cs typeface="DejaVu Sans"/>
              </a:rPr>
              <a:t>C(n)= n-1 ∈  O(n) </a:t>
            </a:r>
            <a:endParaRPr b="0" lang="en-IN" sz="2400" spc="-1" strike="noStrike">
              <a:latin typeface="Arial"/>
            </a:endParaRPr>
          </a:p>
        </p:txBody>
      </p:sp>
    </p:spTree>
  </p:cSld>
  <p:timing>
    <p:tnLst>
      <p:par>
        <p:cTn id="103" dur="indefinite" restart="never" nodeType="tmRoot">
          <p:childTnLst>
            <p:seq>
              <p:cTn id="104" dur="indefinite" nodeType="mainSeq">
                <p:childTnLst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1244</TotalTime>
  <Application>LibreOffice/6.0.7.3$Linux_X86_64 LibreOffice_project/00m0$Build-3</Application>
  <Words>2439</Words>
  <Paragraphs>493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2020-06-03T14:19:11Z</dcterms:created>
  <dc:creator>Krishna Venkataram</dc:creator>
  <dc:description/>
  <dc:language>kn-IN</dc:language>
  <cp:lastModifiedBy/>
  <dcterms:modified xsi:type="dcterms:W3CDTF">2020-08-11T17:07:26Z</dcterms:modified>
  <cp:revision>118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44</vt:i4>
  </property>
</Properties>
</file>