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</a:t>
            </a:r>
            <a:r>
              <a:rPr b="0" lang="en-IN" sz="4400" spc="-1" strike="noStrike">
                <a:latin typeface="Arial"/>
              </a:rPr>
              <a:t>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for</a:t>
            </a:r>
            <a:r>
              <a:rPr b="0" lang="en-IN" sz="4400" spc="-1" strike="noStrike">
                <a:latin typeface="Arial"/>
              </a:rPr>
              <a:t>ma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425480" y="2334600"/>
            <a:ext cx="74952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c55a11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694760" y="3150360"/>
            <a:ext cx="7495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4694760" y="3651480"/>
            <a:ext cx="56466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77" name="Group 4"/>
          <p:cNvGrpSpPr/>
          <p:nvPr/>
        </p:nvGrpSpPr>
        <p:grpSpPr>
          <a:xfrm>
            <a:off x="315720" y="5491800"/>
            <a:ext cx="1064880" cy="1073880"/>
            <a:chOff x="315720" y="5491800"/>
            <a:chExt cx="1064880" cy="1073880"/>
          </a:xfrm>
        </p:grpSpPr>
        <p:sp>
          <p:nvSpPr>
            <p:cNvPr id="78" name="CustomShape 5"/>
            <p:cNvSpPr/>
            <p:nvPr/>
          </p:nvSpPr>
          <p:spPr>
            <a:xfrm rot="5400000">
              <a:off x="826200" y="6011280"/>
              <a:ext cx="43560" cy="10648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6"/>
            <p:cNvSpPr/>
            <p:nvPr/>
          </p:nvSpPr>
          <p:spPr>
            <a:xfrm rot="10800000">
              <a:off x="316080" y="5491800"/>
              <a:ext cx="43560" cy="10648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0" name="Line 7"/>
          <p:cNvSpPr/>
          <p:nvPr/>
        </p:nvSpPr>
        <p:spPr>
          <a:xfrm>
            <a:off x="4674960" y="2980800"/>
            <a:ext cx="458136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11" descr=""/>
          <p:cNvPicPr/>
          <p:nvPr/>
        </p:nvPicPr>
        <p:blipFill>
          <a:blip r:embed="rId1"/>
          <a:stretch/>
        </p:blipFill>
        <p:spPr>
          <a:xfrm>
            <a:off x="1745640" y="1606320"/>
            <a:ext cx="2367000" cy="3548160"/>
          </a:xfrm>
          <a:prstGeom prst="rect">
            <a:avLst/>
          </a:prstGeom>
          <a:ln>
            <a:noFill/>
          </a:ln>
        </p:spPr>
      </p:pic>
      <p:grpSp>
        <p:nvGrpSpPr>
          <p:cNvPr id="82" name="Group 8"/>
          <p:cNvGrpSpPr/>
          <p:nvPr/>
        </p:nvGrpSpPr>
        <p:grpSpPr>
          <a:xfrm>
            <a:off x="10855800" y="270000"/>
            <a:ext cx="1064880" cy="1072080"/>
            <a:chOff x="10855800" y="270000"/>
            <a:chExt cx="1064880" cy="1072080"/>
          </a:xfrm>
        </p:grpSpPr>
        <p:sp>
          <p:nvSpPr>
            <p:cNvPr id="83" name="CustomShape 9"/>
            <p:cNvSpPr/>
            <p:nvPr/>
          </p:nvSpPr>
          <p:spPr>
            <a:xfrm rot="16200000">
              <a:off x="11366280" y="-240480"/>
              <a:ext cx="43560" cy="10648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10"/>
            <p:cNvSpPr/>
            <p:nvPr/>
          </p:nvSpPr>
          <p:spPr>
            <a:xfrm>
              <a:off x="11876760" y="277200"/>
              <a:ext cx="43560" cy="10648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71880" y="651960"/>
            <a:ext cx="79977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1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320" cy="139680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157320" y="1240200"/>
            <a:ext cx="8295840" cy="49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6. Solve the recurrence relation using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T(n)=3T(n/3) + (n)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1/2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   c=1/2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a=3, b=3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3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3=1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c&lt;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 :  case 1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 a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93120" y="252360"/>
            <a:ext cx="7495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5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2" dur="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" dur="500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71880" y="651960"/>
            <a:ext cx="79977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320" cy="139680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157320" y="1355760"/>
            <a:ext cx="8295840" cy="44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7. Solve the recurrence relation using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T(n)=7T(n/3) +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   c=2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a=7, b=3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3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7 &gt;1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 &gt; 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 :  case 3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Θ(f(n) 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93120" y="252360"/>
            <a:ext cx="7495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99040" y="1849680"/>
            <a:ext cx="74952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 cap="all">
                <a:solidFill>
                  <a:srgbClr val="000000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99040" y="2888640"/>
            <a:ext cx="74952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2f5597"/>
                </a:solidFill>
                <a:latin typeface="Calibri"/>
                <a:cs typeface="DejaVu Sans"/>
              </a:rPr>
              <a:t>BASICS OF COMPLEXITY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99040" y="5489640"/>
            <a:ext cx="7495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599040" y="5887440"/>
            <a:ext cx="749520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89" name="Group 5"/>
          <p:cNvGrpSpPr/>
          <p:nvPr/>
        </p:nvGrpSpPr>
        <p:grpSpPr>
          <a:xfrm>
            <a:off x="315720" y="5491800"/>
            <a:ext cx="1064880" cy="1073880"/>
            <a:chOff x="315720" y="5491800"/>
            <a:chExt cx="1064880" cy="1073880"/>
          </a:xfrm>
        </p:grpSpPr>
        <p:sp>
          <p:nvSpPr>
            <p:cNvPr id="90" name="CustomShape 6"/>
            <p:cNvSpPr/>
            <p:nvPr/>
          </p:nvSpPr>
          <p:spPr>
            <a:xfrm rot="5400000">
              <a:off x="826200" y="6011280"/>
              <a:ext cx="43560" cy="1064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7"/>
            <p:cNvSpPr/>
            <p:nvPr/>
          </p:nvSpPr>
          <p:spPr>
            <a:xfrm rot="10800000">
              <a:off x="316080" y="5491800"/>
              <a:ext cx="43560" cy="1064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Line 8"/>
          <p:cNvSpPr/>
          <p:nvPr/>
        </p:nvSpPr>
        <p:spPr>
          <a:xfrm flipV="1">
            <a:off x="0" y="2596680"/>
            <a:ext cx="790380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320" cy="139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71880" y="651960"/>
            <a:ext cx="79977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5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320" cy="139680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157320" y="1105560"/>
            <a:ext cx="9269640" cy="47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Master Method</a:t>
            </a:r>
            <a:endParaRPr b="0" lang="en-IN" sz="2400" spc="-1" strike="noStrike">
              <a:latin typeface="Arial"/>
            </a:endParaRPr>
          </a:p>
          <a:p>
            <a:pPr marL="431640" indent="-34092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Master method provides bounds for recurrences of the form</a:t>
            </a:r>
            <a:endParaRPr b="0" lang="en-IN" sz="2400" spc="-1" strike="noStrike">
              <a:latin typeface="Arial"/>
            </a:endParaRPr>
          </a:p>
          <a:p>
            <a:pPr marL="431640" indent="-34092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aT(n/b) + f(n)</a:t>
            </a:r>
            <a:endParaRPr b="0" lang="en-IN" sz="2400" spc="-1" strike="noStrike">
              <a:latin typeface="Arial"/>
            </a:endParaRPr>
          </a:p>
          <a:p>
            <a:pPr marL="431640" indent="-34092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where a≥1, b&gt;1 and f(n) is some function outside recursion.</a:t>
            </a:r>
            <a:endParaRPr b="0" lang="en-IN" sz="2400" spc="-1" strike="noStrike">
              <a:latin typeface="Arial"/>
            </a:endParaRPr>
          </a:p>
          <a:p>
            <a:pPr marL="431640" indent="-34092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Recurrence of this form is common when algorithm is designed using Divide and Conquer Strategy.</a:t>
            </a:r>
            <a:endParaRPr b="0" lang="en-IN" sz="2400" spc="-1" strike="noStrike">
              <a:latin typeface="Arial"/>
            </a:endParaRPr>
          </a:p>
          <a:p>
            <a:pPr marL="431640" indent="-34092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The above relation is the characteristic of a divide and conquer algorithm that creates ‘a’ sub-problems each of which is of size ‘b’ and f(n) is the time to combine the solutions of sub-problems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93120" y="252360"/>
            <a:ext cx="7495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71880" y="651960"/>
            <a:ext cx="79977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320" cy="139680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157320" y="956880"/>
            <a:ext cx="8295840" cy="47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431640" indent="-34092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Master method provides bounds for recurrences of the form</a:t>
            </a:r>
            <a:endParaRPr b="0" lang="en-IN" sz="2400" spc="-1" strike="noStrike">
              <a:latin typeface="Arial"/>
            </a:endParaRPr>
          </a:p>
          <a:p>
            <a:pPr marL="431640" indent="-34092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aT(n/b) + f(n)</a:t>
            </a:r>
            <a:endParaRPr b="0" lang="en-IN" sz="2400" spc="-1" strike="noStrike">
              <a:latin typeface="Arial"/>
            </a:endParaRPr>
          </a:p>
          <a:p>
            <a:pPr marL="431640" indent="-34092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where a≥1, b&gt;1 and f(n) is some function.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1.  If 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where c &lt; 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 then 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a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2. If 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k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n) where c = 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 then 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k+1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n)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3. If 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where c &gt; 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 then T(n) = Θ(f(n))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393120" y="252360"/>
            <a:ext cx="7495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71880" y="651960"/>
            <a:ext cx="79977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5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320" cy="139680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157320" y="817200"/>
            <a:ext cx="8295840" cy="53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546120" indent="-45504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Solve the recurrence relation using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T(n)=9T(n/3) + n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   c=1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a=9, b=3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3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9=2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c&lt;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 :  case 1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 a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93120" y="252360"/>
            <a:ext cx="7495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71880" y="651960"/>
            <a:ext cx="79977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320" cy="139680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157320" y="1134720"/>
            <a:ext cx="8295840" cy="48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393120" y="252360"/>
            <a:ext cx="7495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432000" y="1743480"/>
            <a:ext cx="8299800" cy="37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2. Solve the recurrence relation using Master Method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T(n)=T(2n/3) + 1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   c=0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a=1, b=3/2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3/2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1=0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 :  case 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log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k+1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n 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Θ(log 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71880" y="651960"/>
            <a:ext cx="79977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320" cy="139680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157320" y="1355760"/>
            <a:ext cx="8295840" cy="44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3. Solve the recurrence relation using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T(n)=4T(n/2) +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3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3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   c=3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a=4, b=2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4=2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 &gt; 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 :  case 3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Θ(f(n) 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3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393120" y="252360"/>
            <a:ext cx="7495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500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71880" y="651960"/>
            <a:ext cx="79977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1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320" cy="139680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157320" y="1133280"/>
            <a:ext cx="8295840" cy="49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4. Solve the recurrence relation using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T(n)=4T(n/2) + n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   c=1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a=4, b=2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4=2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c&lt;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 :  case 1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 a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393120" y="252360"/>
            <a:ext cx="7495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71880" y="651960"/>
            <a:ext cx="79977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320" cy="139680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157320" y="1194120"/>
            <a:ext cx="8295840" cy="48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5. Solve the recurrence relation using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T(n)=4T(n/2) +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   c=2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a=4, b=2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4=2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 :  case 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log n 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n)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93120" y="252360"/>
            <a:ext cx="7495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</TotalTime>
  <Application>LibreOffice/6.0.7.3$Linux_X86_64 LibreOffice_project/00m0$Build-3</Application>
  <Words>2534</Words>
  <Paragraphs>560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  <dc:description/>
  <dc:language>kn-IN</dc:language>
  <cp:lastModifiedBy/>
  <dcterms:modified xsi:type="dcterms:W3CDTF">2020-08-14T11:15:37Z</dcterms:modified>
  <cp:revision>213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47</vt:i4>
  </property>
</Properties>
</file>