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slideLayout12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425480" y="2334600"/>
            <a:ext cx="74955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c55a11"/>
                </a:solidFill>
                <a:latin typeface="Calibri"/>
                <a:cs typeface="DejaVu Sans"/>
              </a:rPr>
              <a:t>ADVANCED ALGORITHMS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694760" y="3150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4694760" y="3651480"/>
            <a:ext cx="56469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" name="Group 4"/>
          <p:cNvGrpSpPr/>
          <p:nvPr/>
        </p:nvGrpSpPr>
        <p:grpSpPr>
          <a:xfrm>
            <a:off x="315360" y="5491440"/>
            <a:ext cx="1065240" cy="1074600"/>
            <a:chOff x="315360" y="5491440"/>
            <a:chExt cx="1065240" cy="1074600"/>
          </a:xfrm>
        </p:grpSpPr>
        <p:sp>
          <p:nvSpPr>
            <p:cNvPr id="42" name="CustomShape 5"/>
            <p:cNvSpPr/>
            <p:nvPr/>
          </p:nvSpPr>
          <p:spPr>
            <a:xfrm rot="5400000">
              <a:off x="825840" y="6011280"/>
              <a:ext cx="43920" cy="1065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6"/>
            <p:cNvSpPr/>
            <p:nvPr/>
          </p:nvSpPr>
          <p:spPr>
            <a:xfrm rot="10800000">
              <a:off x="315720" y="5491440"/>
              <a:ext cx="43920" cy="1065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Line 7"/>
          <p:cNvSpPr/>
          <p:nvPr/>
        </p:nvSpPr>
        <p:spPr>
          <a:xfrm>
            <a:off x="4674960" y="2980800"/>
            <a:ext cx="458136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Picture 11" descr=""/>
          <p:cNvPicPr/>
          <p:nvPr/>
        </p:nvPicPr>
        <p:blipFill>
          <a:blip r:embed="rId1"/>
          <a:stretch/>
        </p:blipFill>
        <p:spPr>
          <a:xfrm>
            <a:off x="1745640" y="1606320"/>
            <a:ext cx="2367360" cy="3548520"/>
          </a:xfrm>
          <a:prstGeom prst="rect">
            <a:avLst/>
          </a:prstGeom>
          <a:ln>
            <a:noFill/>
          </a:ln>
        </p:spPr>
      </p:pic>
      <p:grpSp>
        <p:nvGrpSpPr>
          <p:cNvPr id="46" name="Group 8"/>
          <p:cNvGrpSpPr/>
          <p:nvPr/>
        </p:nvGrpSpPr>
        <p:grpSpPr>
          <a:xfrm>
            <a:off x="10855800" y="269280"/>
            <a:ext cx="1065240" cy="1073160"/>
            <a:chOff x="10855800" y="269280"/>
            <a:chExt cx="1065240" cy="1073160"/>
          </a:xfrm>
        </p:grpSpPr>
        <p:sp>
          <p:nvSpPr>
            <p:cNvPr id="47" name="CustomShape 9"/>
            <p:cNvSpPr/>
            <p:nvPr/>
          </p:nvSpPr>
          <p:spPr>
            <a:xfrm rot="16200000">
              <a:off x="11366280" y="-241200"/>
              <a:ext cx="43920" cy="1065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10"/>
            <p:cNvSpPr/>
            <p:nvPr/>
          </p:nvSpPr>
          <p:spPr>
            <a:xfrm>
              <a:off x="11876760" y="277200"/>
              <a:ext cx="43920" cy="10652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8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157320" y="1408320"/>
            <a:ext cx="87948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Substitution Method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204480" y="1953000"/>
            <a:ext cx="8628840" cy="48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Our initial guess is nearly right, we are off only by the constant 1, a lower order term.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Mathematical induction does not work unless we prove the exact form of inductive hypothesis.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We overcome our difficulty by subtracting a lower order term from our previous guess. Our new guess is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T(n/2)  ≤ c n/2 – d where d ≥ 0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 =  2(T(n/2)) + 1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2c  (n/2) – 2d +  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n -2d  + 1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n –d as long as d ≥ 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 implies T(n) ∈ O(n)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36" dur="indefinite" restart="never" nodeType="tmRoot">
          <p:childTnLst>
            <p:seq>
              <p:cTn id="337" dur="indefinite" nodeType="mainSeq">
                <p:childTnLst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7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8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3" dur="500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4" dur="500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9" dur="500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0" dur="500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5" dur="500" fill="hold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6" dur="500" fill="hold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1" dur="500" fill="hold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2" dur="500" fill="hold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7" dur="500" fill="hold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8" dur="500" fill="hold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3" dur="500" fill="hold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4" dur="500" fill="hold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9" dur="500" fill="hold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0" dur="500" fill="hold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5" dur="500" fill="hold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6" dur="500" fill="hold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4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157320" y="1408320"/>
            <a:ext cx="87948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Substitution Method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204480" y="2059920"/>
            <a:ext cx="8628840" cy="40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7. Show that solution of 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T(n)= T(n-1) + n is O(n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Step 1: Guess the solution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Guess that T(n) ∈ O(n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T(n) ∈ O(n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 implies that T(n) &lt;= c n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 for some c &gt; 0, n&gt;=n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0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Step 2: Mathematical Induction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    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Assume that the above equation is true for all m &lt; 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To Prove T(n)&lt;= c n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assuming T(m) &lt; = c m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 ∀ m &lt; 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397" dur="indefinite" restart="never" nodeType="tmRoot">
          <p:childTnLst>
            <p:seq>
              <p:cTn id="398" dur="indefinite" nodeType="mainSeq">
                <p:childTnLst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8" dur="500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9" dur="500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4" dur="500" fill="hold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5" dur="500" fill="hold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8" dur="500" fill="hold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9" dur="500" fill="hold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4" dur="500" fill="hold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5" dur="500" fill="hold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8" dur="500" fill="hold"/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9" dur="500" fill="hold"/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4" dur="500" fill="hold"/>
                                        <p:tgtEl>
                                          <p:spTgt spid="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5" dur="500" fill="hold"/>
                                        <p:tgtEl>
                                          <p:spTgt spid="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0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1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157320" y="1408320"/>
            <a:ext cx="87948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Substitution Method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204480" y="1953000"/>
            <a:ext cx="8628840" cy="374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Let   m = n-1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T(n-1)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 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≤ c(n-1)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 2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 =  T(n-1)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+ n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-2n +1)  + n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– 2cn + c + n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– (2cn-c-n)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as long as c is some large constant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implies that T(n) ∈ O(n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36" dur="indefinite" restart="never" nodeType="tmRoot">
          <p:childTnLst>
            <p:seq>
              <p:cTn id="437" dur="indefinite" nodeType="mainSeq">
                <p:childTnLst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7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2" dur="5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7" dur="5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2" dur="500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7" dur="500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2" dur="500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7" dur="500"/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2" dur="500"/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6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7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157320" y="1408320"/>
            <a:ext cx="87948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Substitution Method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204480" y="2059920"/>
            <a:ext cx="8628840" cy="40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8. Show that solution of 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T(n)= 4T(n/2) + n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is O(n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Step 1: Guess the solution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Guess that T(n) ∈ O(n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T(n) ∈ O(n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 implies that T(n) &lt;= c n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 for some c &gt; 0, n&gt;=n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0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Step 2: Mathematical Induction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    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Assume that the above equation is true for all m &lt; 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To Prove T(n)&lt;= c n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assuming T(m) &lt; = c m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 ∀ m &lt; 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483" dur="indefinite" restart="never" nodeType="tmRoot">
          <p:childTnLst>
            <p:seq>
              <p:cTn id="484" dur="indefinite" nodeType="mainSeq">
                <p:childTnLst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4" dur="500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5" dur="500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0" dur="500" fill="hold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1" dur="500" fill="hold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4" dur="500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5" dur="500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0" dur="500" fill="hold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1" dur="500" fill="hold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4" dur="500" fill="hold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5" dur="500" fill="hold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0" dur="500" fill="hold"/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1" dur="500" fill="hold"/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2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3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157320" y="1408320"/>
            <a:ext cx="87948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Substitution Method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204480" y="1953000"/>
            <a:ext cx="8628840" cy="374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Let   m = n/2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T(n/2)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 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≤ c(n/2)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 2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 =  4T(n/2)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+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4c 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/4)  +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+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(c+1)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not ≤ 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as long as c &gt; 0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22" dur="indefinite" restart="never" nodeType="tmRoot">
          <p:childTnLst>
            <p:seq>
              <p:cTn id="523" dur="indefinite" nodeType="mainSeq">
                <p:childTnLst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3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8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3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8" dur="5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3" dur="500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8" dur="500"/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3" dur="500"/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8" dur="500"/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8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157320" y="1408320"/>
            <a:ext cx="87948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Substitution Method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204480" y="1953000"/>
            <a:ext cx="8628840" cy="45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 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∈ O(n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 implies T(n) ≤cn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- d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 =  4T(n/2)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+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4c ((n/2)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-d) +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4cn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/4 -4d + 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(c+1)-4d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1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- 4d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as long as c &gt; 0, d &gt;=1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Hence T(n)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 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∈ O(n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 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69" dur="indefinite" restart="never" nodeType="tmRoot">
          <p:childTnLst>
            <p:seq>
              <p:cTn id="570" dur="indefinite" nodeType="mainSeq">
                <p:childTnLst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0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52" name="CustomShape 3"/>
          <p:cNvSpPr/>
          <p:nvPr/>
        </p:nvSpPr>
        <p:spPr>
          <a:xfrm>
            <a:off x="157320" y="1408320"/>
            <a:ext cx="87948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Substitution Method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204480" y="2059920"/>
            <a:ext cx="8628840" cy="56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3. Solve the recurrence relation using substitution method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T(n)= T(n-1) + 1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Step 1: Guess the solution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Guess that T(n) ∈ O(n)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T(n) ∈ O(n) implies that T(n) &lt;= c n  for some c &gt; 0, n&gt;=n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0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Step 2: Mathematical Induction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    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Assume that the above equation is true for all m &lt; 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To Prove T(n)&lt;= c n assuming T(m) &lt; = c m  ∀ m &lt; 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4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9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2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7" dur="5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nodeType="with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30" dur="500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35" dur="500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6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58" name="CustomShape 3"/>
          <p:cNvSpPr/>
          <p:nvPr/>
        </p:nvSpPr>
        <p:spPr>
          <a:xfrm>
            <a:off x="157320" y="1408320"/>
            <a:ext cx="87948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Substitution Method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204480" y="1953000"/>
            <a:ext cx="8628840" cy="338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Let   m = n-1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T(n-1)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 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≤ c(n-1) 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 =  T(n-1) + 1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(n-1)  + 1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 – c + 1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 – (c – 1)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  as long as c &gt; 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implies that T(n) ∈ O(n)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6" dur="indefinite" restart="never" nodeType="tmRoot">
          <p:childTnLst>
            <p:seq>
              <p:cTn id="37" dur="indefinite" nodeType="mainSeq">
                <p:childTnLst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2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64" name="CustomShape 3"/>
          <p:cNvSpPr/>
          <p:nvPr/>
        </p:nvSpPr>
        <p:spPr>
          <a:xfrm>
            <a:off x="157320" y="1408320"/>
            <a:ext cx="87948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Substitution Method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204480" y="2059920"/>
            <a:ext cx="8628840" cy="40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4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. Solve the recurrence relation using substitution method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T(n)= T(n-1) + 1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Step 1: Guess the solution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Guess that T(n) ∈ O(n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T(n) ∈ O(n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) implies that T(n) &lt;= c n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 for some c &gt; 0, n&gt;=n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0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Step 2: Mathematical Induction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    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Assume that the above equation is true for all m &lt; 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To Prove T(n)&lt;= c n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assuming T(m) &lt; = c m</a:t>
            </a:r>
            <a:r>
              <a:rPr b="0" lang="en-IN" sz="20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 ∀ m &lt; 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78" dur="indefinite" restart="never" nodeType="tmRoot">
          <p:childTnLst>
            <p:seq>
              <p:cTn id="79" dur="indefinite" nodeType="mainSeq">
                <p:childTnLst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8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70" name="CustomShape 3"/>
          <p:cNvSpPr/>
          <p:nvPr/>
        </p:nvSpPr>
        <p:spPr>
          <a:xfrm>
            <a:off x="157320" y="1408320"/>
            <a:ext cx="87948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Substitution Method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2" name="CustomShape 5"/>
          <p:cNvSpPr/>
          <p:nvPr/>
        </p:nvSpPr>
        <p:spPr>
          <a:xfrm>
            <a:off x="204480" y="1953000"/>
            <a:ext cx="8628840" cy="41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Let   m = n-1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T(n-1)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 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≤ c(n-1)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 2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 =  T(n-1)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+ 1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-2n +1)  + 1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– 2cn + c + 1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as long as c &gt; 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implies that T(n) ∈ O(n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But because of incorrect guess, we are not able to find a tighter upper bound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" dur="500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500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3" dur="500"/>
                                        <p:tgtEl>
                                          <p:spTgt spid="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4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5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76" name="CustomShape 3"/>
          <p:cNvSpPr/>
          <p:nvPr/>
        </p:nvSpPr>
        <p:spPr>
          <a:xfrm>
            <a:off x="157320" y="1408320"/>
            <a:ext cx="87948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Substitution Method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8" name="CustomShape 5"/>
          <p:cNvSpPr/>
          <p:nvPr/>
        </p:nvSpPr>
        <p:spPr>
          <a:xfrm>
            <a:off x="204480" y="2059920"/>
            <a:ext cx="8628840" cy="433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5. Solve the recurrence relation using substitution method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T(n)= T(n/2) + 1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Step 1: Guess the solution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Guess that T(n) ∈ O(log n)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T(n) ∈ O(log n) implies that T(n) &lt;= c log n  for some c &gt; 0, n&gt;=n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0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Step 2: Mathematical Induction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    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Assume that the above equation is true for all m &lt; 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To Prove T(n)&lt;= c log n assuming T(m) &lt; = c log m  ∀ m &lt; 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64" dur="indefinite" restart="never" nodeType="tmRoot">
          <p:childTnLst>
            <p:seq>
              <p:cTn id="165" dur="indefinite" nodeType="mainSeq">
                <p:childTnLst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" dur="500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" dur="500" fill="hold"/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0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157320" y="1195560"/>
            <a:ext cx="879480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Substitution Method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204480" y="1953000"/>
            <a:ext cx="8628840" cy="374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Let   m = n/2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T(n/2)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 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≤ c log (n/2)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 =  T(n/2) + 1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log (n/2)  +  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log n – c log 2  + 1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log n - c  + 1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log n – (c-1)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log n ∀ c &gt; 0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implies that T(n) ∈ O(log n)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03" dur="indefinite" restart="never" nodeType="tmRoot">
          <p:childTnLst>
            <p:seq>
              <p:cTn id="204" dur="indefinite" nodeType="mainSeq">
                <p:childTnLst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4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9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" dur="500"/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9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4" dur="500"/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" dur="500"/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6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157320" y="1408320"/>
            <a:ext cx="87948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Substitution Method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204480" y="2059920"/>
            <a:ext cx="8628840" cy="409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6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. Solve the recurrence relation using substitution method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T(n)= 2T(n/2) + 1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Step 1: Guess the solution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Guess that T(n) ∈ O(n)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T(n) ∈ O(n) implies that T(n) &lt;= c n  for some c &gt; 0, n&gt;=n</a:t>
            </a:r>
            <a:r>
              <a:rPr b="0" lang="en-IN" sz="20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0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Step 2: Mathematical Induction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      </a:t>
            </a: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Assume that the above equation is true for all m &lt; 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2f5597"/>
                </a:solidFill>
                <a:latin typeface="Calibri"/>
                <a:cs typeface="DejaVu Sans"/>
              </a:rPr>
              <a:t>To Prove T(n)&lt;= c n assuming T(m) &lt; = c m  ∀ m &lt; n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250" dur="indefinite" restart="never" nodeType="tmRoot">
          <p:childTnLst>
            <p:seq>
              <p:cTn id="251" dur="indefinite" nodeType="mainSeq">
                <p:childTnLst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1" dur="500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2" dur="500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7" dur="500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1" dur="500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2" dur="500" fill="hold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7" dur="500" fill="hold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1" dur="500" fill="hold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2" dur="500" fill="hold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7" dur="500" fill="hold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71880" y="651960"/>
            <a:ext cx="79981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2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3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1680" cy="139716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157320" y="1408320"/>
            <a:ext cx="879480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marL="88920" algn="just">
              <a:lnSpc>
                <a:spcPct val="100000"/>
              </a:lnSpc>
              <a:spcAft>
                <a:spcPts val="601"/>
              </a:spcAft>
            </a:pPr>
            <a:r>
              <a:rPr b="1" lang="en-IN" sz="2000" spc="-1" strike="noStrike">
                <a:solidFill>
                  <a:srgbClr val="2f5597"/>
                </a:solidFill>
                <a:latin typeface="Calibri"/>
                <a:cs typeface="Arial"/>
              </a:rPr>
              <a:t>Solving Recurrence Relations: Substitution Method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393120" y="252360"/>
            <a:ext cx="74955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204480" y="1953000"/>
            <a:ext cx="8628840" cy="41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Let   m = n/2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T(n/2)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cs typeface="DejaVu Sans"/>
              </a:rPr>
              <a:t> 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≤ c (n/2)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T(n) =  2T(n/2) + 1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2c  (n/2)  +  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≤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n  + 1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which does not imply  ≤ c n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We might be tempted to try a larger guess say T(n) = O(n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But our intuition of O(n) seems correct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Hence we must make a stronger hypothesis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89" dur="indefinite" restart="never" nodeType="tmRoot">
          <p:childTnLst>
            <p:seq>
              <p:cTn id="290" dur="indefinite" nodeType="mainSeq">
                <p:childTnLst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0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5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0" dur="5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5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0" dur="5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5" dur="500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0" dur="500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5" dur="500"/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2289</TotalTime>
  <Application>LibreOffice/6.0.7.3$Linux_X86_64 LibreOffice_project/00m0$Build-3</Application>
  <Words>2534</Words>
  <Paragraphs>560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2020-06-03T14:19:11Z</dcterms:created>
  <dc:creator>Krishna Venkataram</dc:creator>
  <dc:description/>
  <dc:language>kn-IN</dc:language>
  <cp:lastModifiedBy/>
  <dcterms:modified xsi:type="dcterms:W3CDTF">2020-08-13T20:36:04Z</dcterms:modified>
  <cp:revision>211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47</vt:i4>
  </property>
</Properties>
</file>