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_rels/presentation.xml.rels" ContentType="application/vnd.openxmlformats-package.relationships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25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425480" y="2334600"/>
            <a:ext cx="749556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c55a11"/>
                </a:solidFill>
                <a:latin typeface="Calibri"/>
                <a:cs typeface="DejaVu Sans"/>
              </a:rPr>
              <a:t>ADVANCED ALGORITHMS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694760" y="3150360"/>
            <a:ext cx="7495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  <a:cs typeface="DejaVu Sans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4694760" y="3651480"/>
            <a:ext cx="56469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cs typeface="DejaVu Sans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  <p:grpSp>
        <p:nvGrpSpPr>
          <p:cNvPr id="79" name="Group 4"/>
          <p:cNvGrpSpPr/>
          <p:nvPr/>
        </p:nvGrpSpPr>
        <p:grpSpPr>
          <a:xfrm>
            <a:off x="315360" y="5491440"/>
            <a:ext cx="1065240" cy="1074600"/>
            <a:chOff x="315360" y="5491440"/>
            <a:chExt cx="1065240" cy="1074600"/>
          </a:xfrm>
        </p:grpSpPr>
        <p:sp>
          <p:nvSpPr>
            <p:cNvPr id="80" name="CustomShape 5"/>
            <p:cNvSpPr/>
            <p:nvPr/>
          </p:nvSpPr>
          <p:spPr>
            <a:xfrm rot="5400000">
              <a:off x="825840" y="6011280"/>
              <a:ext cx="43920" cy="1065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" name="CustomShape 6"/>
            <p:cNvSpPr/>
            <p:nvPr/>
          </p:nvSpPr>
          <p:spPr>
            <a:xfrm rot="10800000">
              <a:off x="315720" y="5491440"/>
              <a:ext cx="43920" cy="1065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2" name="Line 7"/>
          <p:cNvSpPr/>
          <p:nvPr/>
        </p:nvSpPr>
        <p:spPr>
          <a:xfrm>
            <a:off x="4674960" y="2980800"/>
            <a:ext cx="458136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3" name="Picture 11" descr=""/>
          <p:cNvPicPr/>
          <p:nvPr/>
        </p:nvPicPr>
        <p:blipFill>
          <a:blip r:embed="rId1"/>
          <a:stretch/>
        </p:blipFill>
        <p:spPr>
          <a:xfrm>
            <a:off x="1745640" y="1606320"/>
            <a:ext cx="2367360" cy="3548520"/>
          </a:xfrm>
          <a:prstGeom prst="rect">
            <a:avLst/>
          </a:prstGeom>
          <a:ln>
            <a:noFill/>
          </a:ln>
        </p:spPr>
      </p:pic>
      <p:grpSp>
        <p:nvGrpSpPr>
          <p:cNvPr id="84" name="Group 8"/>
          <p:cNvGrpSpPr/>
          <p:nvPr/>
        </p:nvGrpSpPr>
        <p:grpSpPr>
          <a:xfrm>
            <a:off x="10855800" y="269280"/>
            <a:ext cx="1065240" cy="1073160"/>
            <a:chOff x="10855800" y="269280"/>
            <a:chExt cx="1065240" cy="1073160"/>
          </a:xfrm>
        </p:grpSpPr>
        <p:sp>
          <p:nvSpPr>
            <p:cNvPr id="85" name="CustomShape 9"/>
            <p:cNvSpPr/>
            <p:nvPr/>
          </p:nvSpPr>
          <p:spPr>
            <a:xfrm rot="16200000">
              <a:off x="11366280" y="-241200"/>
              <a:ext cx="43920" cy="1065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" name="CustomShape 10"/>
            <p:cNvSpPr/>
            <p:nvPr/>
          </p:nvSpPr>
          <p:spPr>
            <a:xfrm>
              <a:off x="11876760" y="277200"/>
              <a:ext cx="43920" cy="1065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371880" y="651960"/>
            <a:ext cx="79981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07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8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680" cy="1397160"/>
          </a:xfrm>
          <a:prstGeom prst="rect">
            <a:avLst/>
          </a:prstGeom>
          <a:ln>
            <a:noFill/>
          </a:ln>
        </p:spPr>
      </p:pic>
      <p:sp>
        <p:nvSpPr>
          <p:cNvPr id="209" name="CustomShape 3"/>
          <p:cNvSpPr/>
          <p:nvPr/>
        </p:nvSpPr>
        <p:spPr>
          <a:xfrm>
            <a:off x="157320" y="1287720"/>
            <a:ext cx="8296200" cy="16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4. Solve the recurrence relation using Recurrence Tree Method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 = T(n/4) + T(n/2) + c 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393120" y="252360"/>
            <a:ext cx="7495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grpSp>
        <p:nvGrpSpPr>
          <p:cNvPr id="211" name="Group 5"/>
          <p:cNvGrpSpPr/>
          <p:nvPr/>
        </p:nvGrpSpPr>
        <p:grpSpPr>
          <a:xfrm>
            <a:off x="264960" y="3052080"/>
            <a:ext cx="2901600" cy="1389240"/>
            <a:chOff x="264960" y="3052080"/>
            <a:chExt cx="2901600" cy="1389240"/>
          </a:xfrm>
        </p:grpSpPr>
        <p:sp>
          <p:nvSpPr>
            <p:cNvPr id="212" name="CustomShape 6"/>
            <p:cNvSpPr/>
            <p:nvPr/>
          </p:nvSpPr>
          <p:spPr>
            <a:xfrm>
              <a:off x="1484280" y="3052080"/>
              <a:ext cx="615600" cy="393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cn</a:t>
              </a:r>
              <a:r>
                <a:rPr b="0" lang="en-IN" sz="2000" spc="-1" strike="noStrike" baseline="30000">
                  <a:solidFill>
                    <a:srgbClr val="2f5597"/>
                  </a:solidFill>
                  <a:latin typeface="Calibri"/>
                  <a:cs typeface="DejaVu Sans"/>
                </a:rPr>
                <a:t>2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213" name="CustomShape 7"/>
            <p:cNvSpPr/>
            <p:nvPr/>
          </p:nvSpPr>
          <p:spPr>
            <a:xfrm>
              <a:off x="264960" y="4047480"/>
              <a:ext cx="1051200" cy="393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T(n/4)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214" name="CustomShape 8"/>
            <p:cNvSpPr/>
            <p:nvPr/>
          </p:nvSpPr>
          <p:spPr>
            <a:xfrm>
              <a:off x="2115360" y="4045680"/>
              <a:ext cx="1051200" cy="393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T(n/2)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215" name="Line 9"/>
            <p:cNvSpPr/>
            <p:nvPr/>
          </p:nvSpPr>
          <p:spPr>
            <a:xfrm flipH="1">
              <a:off x="791280" y="3513600"/>
              <a:ext cx="693000" cy="53388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6" name="Line 10"/>
            <p:cNvSpPr/>
            <p:nvPr/>
          </p:nvSpPr>
          <p:spPr>
            <a:xfrm>
              <a:off x="1793160" y="3452040"/>
              <a:ext cx="676800" cy="59328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17" name="Group 11"/>
          <p:cNvGrpSpPr/>
          <p:nvPr/>
        </p:nvGrpSpPr>
        <p:grpSpPr>
          <a:xfrm>
            <a:off x="3863160" y="3038040"/>
            <a:ext cx="4821480" cy="2091240"/>
            <a:chOff x="3863160" y="3038040"/>
            <a:chExt cx="4821480" cy="2091240"/>
          </a:xfrm>
        </p:grpSpPr>
        <p:sp>
          <p:nvSpPr>
            <p:cNvPr id="218" name="CustomShape 12"/>
            <p:cNvSpPr/>
            <p:nvPr/>
          </p:nvSpPr>
          <p:spPr>
            <a:xfrm>
              <a:off x="6101640" y="3038040"/>
              <a:ext cx="615600" cy="819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4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cn</a:t>
              </a:r>
              <a:r>
                <a:rPr b="0" lang="en-IN" sz="2400" spc="-1" strike="noStrike" baseline="30000">
                  <a:solidFill>
                    <a:srgbClr val="2f5597"/>
                  </a:solidFill>
                  <a:latin typeface="Calibri"/>
                  <a:cs typeface="DejaVu Sans"/>
                </a:rPr>
                <a:t>2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219" name="CustomShape 13"/>
            <p:cNvSpPr/>
            <p:nvPr/>
          </p:nvSpPr>
          <p:spPr>
            <a:xfrm>
              <a:off x="4953600" y="3831840"/>
              <a:ext cx="1051200" cy="393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cn</a:t>
              </a:r>
              <a:r>
                <a:rPr b="0" lang="en-IN" sz="2000" spc="-1" strike="noStrike" baseline="30000">
                  <a:solidFill>
                    <a:srgbClr val="2f5597"/>
                  </a:solidFill>
                  <a:latin typeface="Calibri"/>
                  <a:cs typeface="DejaVu Sans"/>
                </a:rPr>
                <a:t>2</a:t>
              </a:r>
              <a:r>
                <a:rPr b="0" lang="en-IN" sz="20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/16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220" name="CustomShape 14"/>
            <p:cNvSpPr/>
            <p:nvPr/>
          </p:nvSpPr>
          <p:spPr>
            <a:xfrm>
              <a:off x="7192080" y="3889080"/>
              <a:ext cx="1051200" cy="393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cn</a:t>
              </a:r>
              <a:r>
                <a:rPr b="0" lang="en-IN" sz="2000" spc="-1" strike="noStrike" baseline="30000">
                  <a:solidFill>
                    <a:srgbClr val="2f5597"/>
                  </a:solidFill>
                  <a:latin typeface="Calibri"/>
                  <a:cs typeface="DejaVu Sans"/>
                </a:rPr>
                <a:t>2</a:t>
              </a:r>
              <a:r>
                <a:rPr b="0" lang="en-IN" sz="20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/4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221" name="Line 15"/>
            <p:cNvSpPr/>
            <p:nvPr/>
          </p:nvSpPr>
          <p:spPr>
            <a:xfrm flipH="1">
              <a:off x="5565240" y="3501720"/>
              <a:ext cx="762120" cy="38736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2" name="Line 16"/>
            <p:cNvSpPr/>
            <p:nvPr/>
          </p:nvSpPr>
          <p:spPr>
            <a:xfrm>
              <a:off x="6410520" y="3499560"/>
              <a:ext cx="955800" cy="43092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" name="CustomShape 17"/>
            <p:cNvSpPr/>
            <p:nvPr/>
          </p:nvSpPr>
          <p:spPr>
            <a:xfrm>
              <a:off x="7633440" y="4766040"/>
              <a:ext cx="1051200" cy="363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T(n/4)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24" name="CustomShape 18"/>
            <p:cNvSpPr/>
            <p:nvPr/>
          </p:nvSpPr>
          <p:spPr>
            <a:xfrm>
              <a:off x="6301440" y="4763880"/>
              <a:ext cx="1051200" cy="363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T(n/8)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25" name="CustomShape 19"/>
            <p:cNvSpPr/>
            <p:nvPr/>
          </p:nvSpPr>
          <p:spPr>
            <a:xfrm>
              <a:off x="5266440" y="4762080"/>
              <a:ext cx="1051200" cy="363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T(n/8)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26" name="CustomShape 20"/>
            <p:cNvSpPr/>
            <p:nvPr/>
          </p:nvSpPr>
          <p:spPr>
            <a:xfrm>
              <a:off x="3863160" y="4748040"/>
              <a:ext cx="1051200" cy="363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T(n/16)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27" name="Line 21"/>
            <p:cNvSpPr/>
            <p:nvPr/>
          </p:nvSpPr>
          <p:spPr>
            <a:xfrm flipH="1">
              <a:off x="4548240" y="4350600"/>
              <a:ext cx="405360" cy="39744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8" name="Line 22"/>
            <p:cNvSpPr/>
            <p:nvPr/>
          </p:nvSpPr>
          <p:spPr>
            <a:xfrm>
              <a:off x="5355720" y="4350600"/>
              <a:ext cx="437040" cy="41112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9" name="Line 23"/>
            <p:cNvSpPr/>
            <p:nvPr/>
          </p:nvSpPr>
          <p:spPr>
            <a:xfrm flipH="1">
              <a:off x="6827760" y="4293360"/>
              <a:ext cx="641520" cy="47052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0" name="Line 24"/>
            <p:cNvSpPr/>
            <p:nvPr/>
          </p:nvSpPr>
          <p:spPr>
            <a:xfrm>
              <a:off x="7718400" y="4289040"/>
              <a:ext cx="441360" cy="47664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31" name="CustomShape 25"/>
          <p:cNvSpPr/>
          <p:nvPr/>
        </p:nvSpPr>
        <p:spPr>
          <a:xfrm>
            <a:off x="3277440" y="3695400"/>
            <a:ext cx="862200" cy="4226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3" dur="indefinite" restart="never" nodeType="tmRoot">
          <p:childTnLst>
            <p:seq>
              <p:cTn id="154" dur="indefinite" nodeType="mainSeq">
                <p:childTnLst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4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5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371880" y="651960"/>
            <a:ext cx="79981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33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680" cy="1397160"/>
          </a:xfrm>
          <a:prstGeom prst="rect">
            <a:avLst/>
          </a:prstGeom>
          <a:ln>
            <a:noFill/>
          </a:ln>
        </p:spPr>
      </p:pic>
      <p:sp>
        <p:nvSpPr>
          <p:cNvPr id="235" name="CustomShape 3"/>
          <p:cNvSpPr/>
          <p:nvPr/>
        </p:nvSpPr>
        <p:spPr>
          <a:xfrm>
            <a:off x="157320" y="1307160"/>
            <a:ext cx="8296200" cy="11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Solve the recurrence relation using Recurrence Tree Method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 = T(n/4) + T(n/2) + c 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393120" y="252360"/>
            <a:ext cx="7495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3734640" y="2103840"/>
            <a:ext cx="61560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6"/>
          <p:cNvSpPr/>
          <p:nvPr/>
        </p:nvSpPr>
        <p:spPr>
          <a:xfrm>
            <a:off x="1933560" y="3004560"/>
            <a:ext cx="123336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/16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39" name="CustomShape 7"/>
          <p:cNvSpPr/>
          <p:nvPr/>
        </p:nvSpPr>
        <p:spPr>
          <a:xfrm>
            <a:off x="5739120" y="2954880"/>
            <a:ext cx="105120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/4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40" name="Line 8"/>
          <p:cNvSpPr/>
          <p:nvPr/>
        </p:nvSpPr>
        <p:spPr>
          <a:xfrm flipH="1">
            <a:off x="2459880" y="2567520"/>
            <a:ext cx="1500120" cy="43668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Line 9"/>
          <p:cNvSpPr/>
          <p:nvPr/>
        </p:nvSpPr>
        <p:spPr>
          <a:xfrm>
            <a:off x="4043160" y="2565360"/>
            <a:ext cx="1749600" cy="38952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10"/>
          <p:cNvSpPr/>
          <p:nvPr/>
        </p:nvSpPr>
        <p:spPr>
          <a:xfrm>
            <a:off x="6741000" y="3833640"/>
            <a:ext cx="124992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/16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43" name="CustomShape 11"/>
          <p:cNvSpPr/>
          <p:nvPr/>
        </p:nvSpPr>
        <p:spPr>
          <a:xfrm>
            <a:off x="4503960" y="3873960"/>
            <a:ext cx="125496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/64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44" name="CustomShape 12"/>
          <p:cNvSpPr/>
          <p:nvPr/>
        </p:nvSpPr>
        <p:spPr>
          <a:xfrm>
            <a:off x="2519640" y="3906360"/>
            <a:ext cx="122328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/64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45" name="CustomShape 13"/>
          <p:cNvSpPr/>
          <p:nvPr/>
        </p:nvSpPr>
        <p:spPr>
          <a:xfrm>
            <a:off x="880200" y="3906360"/>
            <a:ext cx="120672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cn</a:t>
            </a:r>
            <a:r>
              <a:rPr b="0" lang="en-IN" sz="20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/256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46" name="Line 14"/>
          <p:cNvSpPr/>
          <p:nvPr/>
        </p:nvSpPr>
        <p:spPr>
          <a:xfrm flipH="1">
            <a:off x="1519920" y="3439800"/>
            <a:ext cx="615960" cy="39168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Line 15"/>
          <p:cNvSpPr/>
          <p:nvPr/>
        </p:nvSpPr>
        <p:spPr>
          <a:xfrm>
            <a:off x="2459880" y="3466080"/>
            <a:ext cx="496800" cy="40752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Line 16"/>
          <p:cNvSpPr/>
          <p:nvPr/>
        </p:nvSpPr>
        <p:spPr>
          <a:xfrm flipH="1">
            <a:off x="5171040" y="3403080"/>
            <a:ext cx="641520" cy="47052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Line 17"/>
          <p:cNvSpPr/>
          <p:nvPr/>
        </p:nvSpPr>
        <p:spPr>
          <a:xfrm>
            <a:off x="6265800" y="3416400"/>
            <a:ext cx="752400" cy="41508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Line 18"/>
          <p:cNvSpPr/>
          <p:nvPr/>
        </p:nvSpPr>
        <p:spPr>
          <a:xfrm>
            <a:off x="7267680" y="4295160"/>
            <a:ext cx="656280" cy="49968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Line 19"/>
          <p:cNvSpPr/>
          <p:nvPr/>
        </p:nvSpPr>
        <p:spPr>
          <a:xfrm flipH="1">
            <a:off x="6265800" y="4295160"/>
            <a:ext cx="690480" cy="49968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Line 20"/>
          <p:cNvSpPr/>
          <p:nvPr/>
        </p:nvSpPr>
        <p:spPr>
          <a:xfrm>
            <a:off x="5030280" y="4335480"/>
            <a:ext cx="439560" cy="48708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Line 21"/>
          <p:cNvSpPr/>
          <p:nvPr/>
        </p:nvSpPr>
        <p:spPr>
          <a:xfrm flipH="1">
            <a:off x="4305960" y="4335480"/>
            <a:ext cx="396360" cy="45936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Line 22"/>
          <p:cNvSpPr/>
          <p:nvPr/>
        </p:nvSpPr>
        <p:spPr>
          <a:xfrm>
            <a:off x="2914560" y="4335480"/>
            <a:ext cx="410400" cy="50292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Line 23"/>
          <p:cNvSpPr/>
          <p:nvPr/>
        </p:nvSpPr>
        <p:spPr>
          <a:xfrm flipH="1">
            <a:off x="2268000" y="4335480"/>
            <a:ext cx="344520" cy="46116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Line 24"/>
          <p:cNvSpPr/>
          <p:nvPr/>
        </p:nvSpPr>
        <p:spPr>
          <a:xfrm>
            <a:off x="1282320" y="4367880"/>
            <a:ext cx="357840" cy="49608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Line 25"/>
          <p:cNvSpPr/>
          <p:nvPr/>
        </p:nvSpPr>
        <p:spPr>
          <a:xfrm flipH="1">
            <a:off x="621000" y="4367880"/>
            <a:ext cx="492840" cy="42696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26"/>
          <p:cNvSpPr/>
          <p:nvPr/>
        </p:nvSpPr>
        <p:spPr>
          <a:xfrm>
            <a:off x="486720" y="5035320"/>
            <a:ext cx="7435440" cy="228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2f5597"/>
                </a:solidFill>
                <a:latin typeface="Calibri"/>
                <a:cs typeface="DejaVu Sans"/>
              </a:rPr>
              <a:t>At Level 0 cost=cn</a:t>
            </a:r>
            <a:r>
              <a:rPr b="1" lang="en-IN" sz="1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2f5597"/>
                </a:solidFill>
                <a:latin typeface="Calibri"/>
                <a:cs typeface="DejaVu Sans"/>
              </a:rPr>
              <a:t>At level 1 cost = cn</a:t>
            </a:r>
            <a:r>
              <a:rPr b="1" lang="en-IN" sz="1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1" lang="en-IN" sz="1400" spc="-1" strike="noStrike">
                <a:solidFill>
                  <a:srgbClr val="2f5597"/>
                </a:solidFill>
                <a:latin typeface="Calibri"/>
                <a:cs typeface="DejaVu Sans"/>
              </a:rPr>
              <a:t>/16 + cn</a:t>
            </a:r>
            <a:r>
              <a:rPr b="1" lang="en-IN" sz="1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1" lang="en-IN" sz="1400" spc="-1" strike="noStrike">
                <a:solidFill>
                  <a:srgbClr val="2f5597"/>
                </a:solidFill>
                <a:latin typeface="Calibri"/>
                <a:cs typeface="DejaVu Sans"/>
              </a:rPr>
              <a:t>/4 = 5n</a:t>
            </a:r>
            <a:r>
              <a:rPr b="1" lang="en-IN" sz="1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1" lang="en-IN" sz="1400" spc="-1" strike="noStrike">
                <a:solidFill>
                  <a:srgbClr val="2f5597"/>
                </a:solidFill>
                <a:latin typeface="Calibri"/>
                <a:cs typeface="DejaVu Sans"/>
              </a:rPr>
              <a:t>/16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2f5597"/>
                </a:solidFill>
                <a:latin typeface="Calibri"/>
                <a:cs typeface="DejaVu Sans"/>
              </a:rPr>
              <a:t>At level 2 cost =cn</a:t>
            </a:r>
            <a:r>
              <a:rPr b="1" lang="en-IN" sz="1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1" lang="en-IN" sz="1400" spc="-1" strike="noStrike">
                <a:solidFill>
                  <a:srgbClr val="2f5597"/>
                </a:solidFill>
                <a:latin typeface="Calibri"/>
                <a:cs typeface="DejaVu Sans"/>
              </a:rPr>
              <a:t>/256 + cn</a:t>
            </a:r>
            <a:r>
              <a:rPr b="1" lang="en-IN" sz="1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1" lang="en-IN" sz="1400" spc="-1" strike="noStrike">
                <a:solidFill>
                  <a:srgbClr val="2f5597"/>
                </a:solidFill>
                <a:latin typeface="Calibri"/>
                <a:cs typeface="DejaVu Sans"/>
              </a:rPr>
              <a:t>/64 + cn</a:t>
            </a:r>
            <a:r>
              <a:rPr b="1" lang="en-IN" sz="1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1" lang="en-IN" sz="1400" spc="-1" strike="noStrike">
                <a:solidFill>
                  <a:srgbClr val="2f5597"/>
                </a:solidFill>
                <a:latin typeface="Calibri"/>
                <a:cs typeface="DejaVu Sans"/>
              </a:rPr>
              <a:t>/64 +  cn</a:t>
            </a:r>
            <a:r>
              <a:rPr b="1" lang="en-IN" sz="1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1" lang="en-IN" sz="1400" spc="-1" strike="noStrike">
                <a:solidFill>
                  <a:srgbClr val="2f5597"/>
                </a:solidFill>
                <a:latin typeface="Calibri"/>
                <a:cs typeface="DejaVu Sans"/>
              </a:rPr>
              <a:t>/16 =25n</a:t>
            </a:r>
            <a:r>
              <a:rPr b="1" lang="en-IN" sz="1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1" lang="en-IN" sz="1400" spc="-1" strike="noStrike">
                <a:solidFill>
                  <a:srgbClr val="2f5597"/>
                </a:solidFill>
                <a:latin typeface="Calibri"/>
                <a:cs typeface="DejaVu Sans"/>
              </a:rPr>
              <a:t>/256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2f5597"/>
                </a:solidFill>
                <a:latin typeface="Calibri"/>
                <a:cs typeface="DejaVu Sans"/>
              </a:rPr>
              <a:t>The above series is a geometric progression with ratio 5/16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2f5597"/>
                </a:solidFill>
                <a:latin typeface="Calibri"/>
                <a:cs typeface="DejaVu Sans"/>
              </a:rPr>
              <a:t>T(n)=n</a:t>
            </a:r>
            <a:r>
              <a:rPr b="1" lang="en-IN" sz="1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1" lang="en-IN" sz="1400" spc="-1" strike="noStrike">
                <a:solidFill>
                  <a:srgbClr val="2f5597"/>
                </a:solidFill>
                <a:latin typeface="Calibri"/>
                <a:cs typeface="DejaVu Sans"/>
              </a:rPr>
              <a:t>/(1-5/16)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2f5597"/>
                </a:solidFill>
                <a:latin typeface="Calibri"/>
                <a:cs typeface="DejaVu Sans"/>
              </a:rPr>
              <a:t>T(n) ∈ O(n</a:t>
            </a:r>
            <a:r>
              <a:rPr b="1" lang="en-IN" sz="1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1" lang="en-IN" sz="1400" spc="-1" strike="noStrike">
                <a:solidFill>
                  <a:srgbClr val="2f5597"/>
                </a:solidFill>
                <a:latin typeface="Calibri"/>
                <a:cs typeface="DejaVu Sans"/>
              </a:rPr>
              <a:t>)</a:t>
            </a: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171" dur="indefinite" restart="never" nodeType="tmRoot">
          <p:childTnLst>
            <p:seq>
              <p:cTn id="172" dur="indefinite" nodeType="mainSeq">
                <p:childTnLst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7" dur="500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2" dur="500"/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5" dur="500"/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0" dur="500"/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5" dur="500"/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8" dur="500"/>
                                        <p:tgtEl>
                                          <p:spTgt spid="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371880" y="651960"/>
            <a:ext cx="79981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60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1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680" cy="1397160"/>
          </a:xfrm>
          <a:prstGeom prst="rect">
            <a:avLst/>
          </a:prstGeom>
          <a:ln>
            <a:noFill/>
          </a:ln>
        </p:spPr>
      </p:pic>
      <p:sp>
        <p:nvSpPr>
          <p:cNvPr id="262" name="CustomShape 3"/>
          <p:cNvSpPr/>
          <p:nvPr/>
        </p:nvSpPr>
        <p:spPr>
          <a:xfrm>
            <a:off x="157320" y="1287720"/>
            <a:ext cx="8296200" cy="16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5. Solve the recurrence relation using Recurrence Tree Method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 = 2T(n/2) + 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393120" y="252360"/>
            <a:ext cx="7495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grpSp>
        <p:nvGrpSpPr>
          <p:cNvPr id="264" name="Group 5"/>
          <p:cNvGrpSpPr/>
          <p:nvPr/>
        </p:nvGrpSpPr>
        <p:grpSpPr>
          <a:xfrm>
            <a:off x="264960" y="3040200"/>
            <a:ext cx="2901600" cy="1389240"/>
            <a:chOff x="264960" y="3040200"/>
            <a:chExt cx="2901600" cy="1389240"/>
          </a:xfrm>
        </p:grpSpPr>
        <p:sp>
          <p:nvSpPr>
            <p:cNvPr id="265" name="CustomShape 6"/>
            <p:cNvSpPr/>
            <p:nvPr/>
          </p:nvSpPr>
          <p:spPr>
            <a:xfrm>
              <a:off x="1484280" y="3040200"/>
              <a:ext cx="615600" cy="393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n</a:t>
              </a:r>
              <a:r>
                <a:rPr b="0" lang="en-IN" sz="2000" spc="-1" strike="noStrike" baseline="30000">
                  <a:solidFill>
                    <a:srgbClr val="2f5597"/>
                  </a:solidFill>
                  <a:latin typeface="Calibri"/>
                  <a:cs typeface="DejaVu Sans"/>
                </a:rPr>
                <a:t>2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266" name="CustomShape 7"/>
            <p:cNvSpPr/>
            <p:nvPr/>
          </p:nvSpPr>
          <p:spPr>
            <a:xfrm>
              <a:off x="264960" y="4035600"/>
              <a:ext cx="1051200" cy="393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T(n/2)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267" name="CustomShape 8"/>
            <p:cNvSpPr/>
            <p:nvPr/>
          </p:nvSpPr>
          <p:spPr>
            <a:xfrm>
              <a:off x="2115360" y="4033800"/>
              <a:ext cx="1051200" cy="393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T(n/2)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268" name="Line 9"/>
            <p:cNvSpPr/>
            <p:nvPr/>
          </p:nvSpPr>
          <p:spPr>
            <a:xfrm flipH="1">
              <a:off x="791280" y="3501720"/>
              <a:ext cx="693000" cy="53388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9" name="Line 10"/>
            <p:cNvSpPr/>
            <p:nvPr/>
          </p:nvSpPr>
          <p:spPr>
            <a:xfrm>
              <a:off x="1793160" y="3440160"/>
              <a:ext cx="676800" cy="59328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70" name="Group 11"/>
          <p:cNvGrpSpPr/>
          <p:nvPr/>
        </p:nvGrpSpPr>
        <p:grpSpPr>
          <a:xfrm>
            <a:off x="3863160" y="3038040"/>
            <a:ext cx="4821480" cy="2091240"/>
            <a:chOff x="3863160" y="3038040"/>
            <a:chExt cx="4821480" cy="2091240"/>
          </a:xfrm>
        </p:grpSpPr>
        <p:sp>
          <p:nvSpPr>
            <p:cNvPr id="271" name="CustomShape 12"/>
            <p:cNvSpPr/>
            <p:nvPr/>
          </p:nvSpPr>
          <p:spPr>
            <a:xfrm>
              <a:off x="6101640" y="3038040"/>
              <a:ext cx="615600" cy="45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4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n</a:t>
              </a:r>
              <a:r>
                <a:rPr b="0" lang="en-IN" sz="2400" spc="-1" strike="noStrike" baseline="30000">
                  <a:solidFill>
                    <a:srgbClr val="2f5597"/>
                  </a:solidFill>
                  <a:latin typeface="Calibri"/>
                  <a:cs typeface="DejaVu Sans"/>
                </a:rPr>
                <a:t>2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272" name="CustomShape 13"/>
            <p:cNvSpPr/>
            <p:nvPr/>
          </p:nvSpPr>
          <p:spPr>
            <a:xfrm>
              <a:off x="4953600" y="3831840"/>
              <a:ext cx="1051200" cy="393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n</a:t>
              </a:r>
              <a:r>
                <a:rPr b="0" lang="en-IN" sz="2000" spc="-1" strike="noStrike" baseline="30000">
                  <a:solidFill>
                    <a:srgbClr val="2f5597"/>
                  </a:solidFill>
                  <a:latin typeface="Calibri"/>
                  <a:cs typeface="DejaVu Sans"/>
                </a:rPr>
                <a:t>2</a:t>
              </a:r>
              <a:r>
                <a:rPr b="0" lang="en-IN" sz="20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/4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273" name="CustomShape 14"/>
            <p:cNvSpPr/>
            <p:nvPr/>
          </p:nvSpPr>
          <p:spPr>
            <a:xfrm>
              <a:off x="7192080" y="3889080"/>
              <a:ext cx="1051200" cy="393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n</a:t>
              </a:r>
              <a:r>
                <a:rPr b="0" lang="en-IN" sz="2000" spc="-1" strike="noStrike" baseline="30000">
                  <a:solidFill>
                    <a:srgbClr val="2f5597"/>
                  </a:solidFill>
                  <a:latin typeface="Calibri"/>
                  <a:cs typeface="DejaVu Sans"/>
                </a:rPr>
                <a:t>2</a:t>
              </a:r>
              <a:r>
                <a:rPr b="0" lang="en-IN" sz="20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/4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274" name="Line 15"/>
            <p:cNvSpPr/>
            <p:nvPr/>
          </p:nvSpPr>
          <p:spPr>
            <a:xfrm flipH="1">
              <a:off x="5565240" y="3501720"/>
              <a:ext cx="762120" cy="38736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5" name="Line 16"/>
            <p:cNvSpPr/>
            <p:nvPr/>
          </p:nvSpPr>
          <p:spPr>
            <a:xfrm>
              <a:off x="6410520" y="3499560"/>
              <a:ext cx="955800" cy="43092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6" name="CustomShape 17"/>
            <p:cNvSpPr/>
            <p:nvPr/>
          </p:nvSpPr>
          <p:spPr>
            <a:xfrm>
              <a:off x="7633440" y="4766040"/>
              <a:ext cx="1051200" cy="363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T(n/8)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77" name="CustomShape 18"/>
            <p:cNvSpPr/>
            <p:nvPr/>
          </p:nvSpPr>
          <p:spPr>
            <a:xfrm>
              <a:off x="6301440" y="4763880"/>
              <a:ext cx="1051200" cy="363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T(n/8)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78" name="CustomShape 19"/>
            <p:cNvSpPr/>
            <p:nvPr/>
          </p:nvSpPr>
          <p:spPr>
            <a:xfrm>
              <a:off x="5266440" y="4762080"/>
              <a:ext cx="1051200" cy="363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T(n/8)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79" name="CustomShape 20"/>
            <p:cNvSpPr/>
            <p:nvPr/>
          </p:nvSpPr>
          <p:spPr>
            <a:xfrm>
              <a:off x="3863160" y="4748040"/>
              <a:ext cx="1051200" cy="363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T(n/8)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80" name="Line 21"/>
            <p:cNvSpPr/>
            <p:nvPr/>
          </p:nvSpPr>
          <p:spPr>
            <a:xfrm flipH="1">
              <a:off x="4548240" y="4350600"/>
              <a:ext cx="405360" cy="39744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1" name="Line 22"/>
            <p:cNvSpPr/>
            <p:nvPr/>
          </p:nvSpPr>
          <p:spPr>
            <a:xfrm>
              <a:off x="5355720" y="4350600"/>
              <a:ext cx="437040" cy="41112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2" name="Line 23"/>
            <p:cNvSpPr/>
            <p:nvPr/>
          </p:nvSpPr>
          <p:spPr>
            <a:xfrm flipH="1">
              <a:off x="6827760" y="4293360"/>
              <a:ext cx="641520" cy="47052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3" name="Line 24"/>
            <p:cNvSpPr/>
            <p:nvPr/>
          </p:nvSpPr>
          <p:spPr>
            <a:xfrm>
              <a:off x="7718400" y="4289040"/>
              <a:ext cx="441360" cy="47664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84" name="CustomShape 25"/>
          <p:cNvSpPr/>
          <p:nvPr/>
        </p:nvSpPr>
        <p:spPr>
          <a:xfrm>
            <a:off x="3277440" y="3695400"/>
            <a:ext cx="862200" cy="4226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9" dur="indefinite" restart="never" nodeType="tmRoot">
          <p:childTnLst>
            <p:seq>
              <p:cTn id="200" dur="indefinite" nodeType="mainSeq">
                <p:childTnLst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0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1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371880" y="651960"/>
            <a:ext cx="79981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86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87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680" cy="1397160"/>
          </a:xfrm>
          <a:prstGeom prst="rect">
            <a:avLst/>
          </a:prstGeom>
          <a:ln>
            <a:noFill/>
          </a:ln>
        </p:spPr>
      </p:pic>
      <p:sp>
        <p:nvSpPr>
          <p:cNvPr id="288" name="CustomShape 3"/>
          <p:cNvSpPr/>
          <p:nvPr/>
        </p:nvSpPr>
        <p:spPr>
          <a:xfrm>
            <a:off x="157320" y="1307160"/>
            <a:ext cx="8296200" cy="11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Solve the recurrence relation using Recurrence Tree Method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 = 2T(n/2) +  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89" name="CustomShape 4"/>
          <p:cNvSpPr/>
          <p:nvPr/>
        </p:nvSpPr>
        <p:spPr>
          <a:xfrm>
            <a:off x="393120" y="252360"/>
            <a:ext cx="7495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90" name="CustomShape 5"/>
          <p:cNvSpPr/>
          <p:nvPr/>
        </p:nvSpPr>
        <p:spPr>
          <a:xfrm>
            <a:off x="3734640" y="2103840"/>
            <a:ext cx="61560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91" name="CustomShape 6"/>
          <p:cNvSpPr/>
          <p:nvPr/>
        </p:nvSpPr>
        <p:spPr>
          <a:xfrm>
            <a:off x="1933560" y="3004560"/>
            <a:ext cx="105120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/4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92" name="CustomShape 7"/>
          <p:cNvSpPr/>
          <p:nvPr/>
        </p:nvSpPr>
        <p:spPr>
          <a:xfrm>
            <a:off x="5739120" y="2954880"/>
            <a:ext cx="105120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/4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93" name="Line 8"/>
          <p:cNvSpPr/>
          <p:nvPr/>
        </p:nvSpPr>
        <p:spPr>
          <a:xfrm flipH="1">
            <a:off x="2459880" y="2567520"/>
            <a:ext cx="1500120" cy="43668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Line 9"/>
          <p:cNvSpPr/>
          <p:nvPr/>
        </p:nvSpPr>
        <p:spPr>
          <a:xfrm>
            <a:off x="4043160" y="2565360"/>
            <a:ext cx="1749600" cy="38952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CustomShape 10"/>
          <p:cNvSpPr/>
          <p:nvPr/>
        </p:nvSpPr>
        <p:spPr>
          <a:xfrm>
            <a:off x="6741000" y="3833640"/>
            <a:ext cx="105120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/16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96" name="CustomShape 11"/>
          <p:cNvSpPr/>
          <p:nvPr/>
        </p:nvSpPr>
        <p:spPr>
          <a:xfrm>
            <a:off x="4503960" y="3873960"/>
            <a:ext cx="105120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/16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97" name="CustomShape 12"/>
          <p:cNvSpPr/>
          <p:nvPr/>
        </p:nvSpPr>
        <p:spPr>
          <a:xfrm>
            <a:off x="2519640" y="3906360"/>
            <a:ext cx="105120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/16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98" name="CustomShape 13"/>
          <p:cNvSpPr/>
          <p:nvPr/>
        </p:nvSpPr>
        <p:spPr>
          <a:xfrm>
            <a:off x="880200" y="3906360"/>
            <a:ext cx="105120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/16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99" name="Line 14"/>
          <p:cNvSpPr/>
          <p:nvPr/>
        </p:nvSpPr>
        <p:spPr>
          <a:xfrm flipH="1">
            <a:off x="1519920" y="3439800"/>
            <a:ext cx="615960" cy="39168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Line 15"/>
          <p:cNvSpPr/>
          <p:nvPr/>
        </p:nvSpPr>
        <p:spPr>
          <a:xfrm>
            <a:off x="2459880" y="3466080"/>
            <a:ext cx="496800" cy="40752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Line 16"/>
          <p:cNvSpPr/>
          <p:nvPr/>
        </p:nvSpPr>
        <p:spPr>
          <a:xfrm flipH="1">
            <a:off x="5171040" y="3403080"/>
            <a:ext cx="641520" cy="47052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Line 17"/>
          <p:cNvSpPr/>
          <p:nvPr/>
        </p:nvSpPr>
        <p:spPr>
          <a:xfrm>
            <a:off x="6265800" y="3416400"/>
            <a:ext cx="752400" cy="41508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Line 18"/>
          <p:cNvSpPr/>
          <p:nvPr/>
        </p:nvSpPr>
        <p:spPr>
          <a:xfrm>
            <a:off x="7267680" y="4295160"/>
            <a:ext cx="656280" cy="49968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Line 19"/>
          <p:cNvSpPr/>
          <p:nvPr/>
        </p:nvSpPr>
        <p:spPr>
          <a:xfrm flipH="1">
            <a:off x="6265800" y="4295160"/>
            <a:ext cx="690480" cy="49968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Line 20"/>
          <p:cNvSpPr/>
          <p:nvPr/>
        </p:nvSpPr>
        <p:spPr>
          <a:xfrm>
            <a:off x="5030280" y="4335480"/>
            <a:ext cx="439560" cy="48708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Line 21"/>
          <p:cNvSpPr/>
          <p:nvPr/>
        </p:nvSpPr>
        <p:spPr>
          <a:xfrm flipH="1">
            <a:off x="4305960" y="4335480"/>
            <a:ext cx="396360" cy="45936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Line 22"/>
          <p:cNvSpPr/>
          <p:nvPr/>
        </p:nvSpPr>
        <p:spPr>
          <a:xfrm>
            <a:off x="2914560" y="4335480"/>
            <a:ext cx="410400" cy="50292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Line 23"/>
          <p:cNvSpPr/>
          <p:nvPr/>
        </p:nvSpPr>
        <p:spPr>
          <a:xfrm flipH="1">
            <a:off x="2268000" y="4335480"/>
            <a:ext cx="344520" cy="46116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Line 24"/>
          <p:cNvSpPr/>
          <p:nvPr/>
        </p:nvSpPr>
        <p:spPr>
          <a:xfrm>
            <a:off x="1282320" y="4367880"/>
            <a:ext cx="357840" cy="49608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Line 25"/>
          <p:cNvSpPr/>
          <p:nvPr/>
        </p:nvSpPr>
        <p:spPr>
          <a:xfrm flipH="1">
            <a:off x="621000" y="4367880"/>
            <a:ext cx="492840" cy="42696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26"/>
          <p:cNvSpPr/>
          <p:nvPr/>
        </p:nvSpPr>
        <p:spPr>
          <a:xfrm>
            <a:off x="486720" y="5130000"/>
            <a:ext cx="7435440" cy="14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At Level 0 cost=n</a:t>
            </a:r>
            <a:r>
              <a:rPr b="1" lang="en-IN" sz="18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At level 1 cost = n</a:t>
            </a:r>
            <a:r>
              <a:rPr b="1" lang="en-IN" sz="18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/4 + cn</a:t>
            </a:r>
            <a:r>
              <a:rPr b="1" lang="en-IN" sz="18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/4 = n</a:t>
            </a:r>
            <a:r>
              <a:rPr b="1" lang="en-IN" sz="18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/2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At level 2 cost =n</a:t>
            </a:r>
            <a:r>
              <a:rPr b="1" lang="en-IN" sz="18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/16 + n</a:t>
            </a:r>
            <a:r>
              <a:rPr b="1" lang="en-IN" sz="18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/16 + n</a:t>
            </a:r>
            <a:r>
              <a:rPr b="1" lang="en-IN" sz="18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/16 +  n</a:t>
            </a:r>
            <a:r>
              <a:rPr b="1" lang="en-IN" sz="18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/16 =n</a:t>
            </a:r>
            <a:r>
              <a:rPr b="1" lang="en-IN" sz="18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/4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T(n)=n</a:t>
            </a:r>
            <a:r>
              <a:rPr b="1" lang="en-IN" sz="18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/(1-1/2)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T(n) ∈ O(n</a:t>
            </a:r>
            <a:r>
              <a:rPr b="1" lang="en-IN" sz="18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)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217" dur="indefinite" restart="never" nodeType="tmRoot">
          <p:childTnLst>
            <p:seq>
              <p:cTn id="218" dur="indefinite" nodeType="mainSeq">
                <p:childTnLst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3" dur="500"/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8" dur="500"/>
                                        <p:tgtEl>
                                          <p:spTgt spid="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3" dur="500"/>
                                        <p:tgtEl>
                                          <p:spTgt spid="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8" dur="500"/>
                                        <p:tgtEl>
                                          <p:spTgt spid="3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3" dur="500"/>
                                        <p:tgtEl>
                                          <p:spTgt spid="3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371880" y="651960"/>
            <a:ext cx="79981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13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4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680" cy="1397160"/>
          </a:xfrm>
          <a:prstGeom prst="rect">
            <a:avLst/>
          </a:prstGeom>
          <a:ln>
            <a:noFill/>
          </a:ln>
        </p:spPr>
      </p:pic>
      <p:sp>
        <p:nvSpPr>
          <p:cNvPr id="315" name="CustomShape 3"/>
          <p:cNvSpPr/>
          <p:nvPr/>
        </p:nvSpPr>
        <p:spPr>
          <a:xfrm>
            <a:off x="157320" y="1287720"/>
            <a:ext cx="8296200" cy="16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6. Solve the recurrence relation using Recurrence Tree Method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 = T(n/3) + T(2n/3) +  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16" name="CustomShape 4"/>
          <p:cNvSpPr/>
          <p:nvPr/>
        </p:nvSpPr>
        <p:spPr>
          <a:xfrm>
            <a:off x="393120" y="252360"/>
            <a:ext cx="7495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grpSp>
        <p:nvGrpSpPr>
          <p:cNvPr id="317" name="Group 5"/>
          <p:cNvGrpSpPr/>
          <p:nvPr/>
        </p:nvGrpSpPr>
        <p:grpSpPr>
          <a:xfrm>
            <a:off x="264960" y="3040200"/>
            <a:ext cx="2901600" cy="1691640"/>
            <a:chOff x="264960" y="3040200"/>
            <a:chExt cx="2901600" cy="1691640"/>
          </a:xfrm>
        </p:grpSpPr>
        <p:sp>
          <p:nvSpPr>
            <p:cNvPr id="318" name="CustomShape 6"/>
            <p:cNvSpPr/>
            <p:nvPr/>
          </p:nvSpPr>
          <p:spPr>
            <a:xfrm>
              <a:off x="1484280" y="3040200"/>
              <a:ext cx="615600" cy="45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4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n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319" name="CustomShape 7"/>
            <p:cNvSpPr/>
            <p:nvPr/>
          </p:nvSpPr>
          <p:spPr>
            <a:xfrm>
              <a:off x="264960" y="4035600"/>
              <a:ext cx="1051200" cy="393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T(n/3)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320" name="CustomShape 8"/>
            <p:cNvSpPr/>
            <p:nvPr/>
          </p:nvSpPr>
          <p:spPr>
            <a:xfrm>
              <a:off x="2115360" y="4033800"/>
              <a:ext cx="1051200" cy="698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T(2n/3)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321" name="Line 9"/>
            <p:cNvSpPr/>
            <p:nvPr/>
          </p:nvSpPr>
          <p:spPr>
            <a:xfrm flipH="1">
              <a:off x="791280" y="3501360"/>
              <a:ext cx="693000" cy="53388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2" name="Line 10"/>
            <p:cNvSpPr/>
            <p:nvPr/>
          </p:nvSpPr>
          <p:spPr>
            <a:xfrm>
              <a:off x="1793160" y="3501360"/>
              <a:ext cx="676800" cy="53172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23" name="Group 11"/>
          <p:cNvGrpSpPr/>
          <p:nvPr/>
        </p:nvGrpSpPr>
        <p:grpSpPr>
          <a:xfrm>
            <a:off x="3863160" y="3038040"/>
            <a:ext cx="4821480" cy="2091240"/>
            <a:chOff x="3863160" y="3038040"/>
            <a:chExt cx="4821480" cy="2091240"/>
          </a:xfrm>
        </p:grpSpPr>
        <p:sp>
          <p:nvSpPr>
            <p:cNvPr id="324" name="CustomShape 12"/>
            <p:cNvSpPr/>
            <p:nvPr/>
          </p:nvSpPr>
          <p:spPr>
            <a:xfrm>
              <a:off x="6101640" y="3038040"/>
              <a:ext cx="615600" cy="45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4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n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325" name="CustomShape 13"/>
            <p:cNvSpPr/>
            <p:nvPr/>
          </p:nvSpPr>
          <p:spPr>
            <a:xfrm>
              <a:off x="4953600" y="3831840"/>
              <a:ext cx="1051200" cy="393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n/3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326" name="CustomShape 14"/>
            <p:cNvSpPr/>
            <p:nvPr/>
          </p:nvSpPr>
          <p:spPr>
            <a:xfrm>
              <a:off x="7192080" y="3889080"/>
              <a:ext cx="1051200" cy="393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2n/3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327" name="Line 15"/>
            <p:cNvSpPr/>
            <p:nvPr/>
          </p:nvSpPr>
          <p:spPr>
            <a:xfrm flipH="1">
              <a:off x="5565240" y="3501720"/>
              <a:ext cx="762120" cy="38736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" name="Line 16"/>
            <p:cNvSpPr/>
            <p:nvPr/>
          </p:nvSpPr>
          <p:spPr>
            <a:xfrm>
              <a:off x="6410520" y="3499560"/>
              <a:ext cx="955800" cy="43092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" name="CustomShape 17"/>
            <p:cNvSpPr/>
            <p:nvPr/>
          </p:nvSpPr>
          <p:spPr>
            <a:xfrm>
              <a:off x="7633440" y="4766040"/>
              <a:ext cx="1051200" cy="363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(2n/9)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30" name="CustomShape 18"/>
            <p:cNvSpPr/>
            <p:nvPr/>
          </p:nvSpPr>
          <p:spPr>
            <a:xfrm>
              <a:off x="6301440" y="4763880"/>
              <a:ext cx="1051200" cy="363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(n/9)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31" name="CustomShape 19"/>
            <p:cNvSpPr/>
            <p:nvPr/>
          </p:nvSpPr>
          <p:spPr>
            <a:xfrm>
              <a:off x="5266440" y="4762080"/>
              <a:ext cx="1051200" cy="363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(2n/9)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32" name="CustomShape 20"/>
            <p:cNvSpPr/>
            <p:nvPr/>
          </p:nvSpPr>
          <p:spPr>
            <a:xfrm>
              <a:off x="3863160" y="4748040"/>
              <a:ext cx="1051200" cy="363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(n/9)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33" name="Line 21"/>
            <p:cNvSpPr/>
            <p:nvPr/>
          </p:nvSpPr>
          <p:spPr>
            <a:xfrm flipH="1">
              <a:off x="4548240" y="4350600"/>
              <a:ext cx="405360" cy="39744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4" name="Line 22"/>
            <p:cNvSpPr/>
            <p:nvPr/>
          </p:nvSpPr>
          <p:spPr>
            <a:xfrm>
              <a:off x="5355720" y="4350600"/>
              <a:ext cx="437040" cy="41112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5" name="Line 23"/>
            <p:cNvSpPr/>
            <p:nvPr/>
          </p:nvSpPr>
          <p:spPr>
            <a:xfrm flipH="1">
              <a:off x="6827760" y="4293360"/>
              <a:ext cx="641520" cy="47052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6" name="Line 24"/>
            <p:cNvSpPr/>
            <p:nvPr/>
          </p:nvSpPr>
          <p:spPr>
            <a:xfrm>
              <a:off x="7718400" y="4289040"/>
              <a:ext cx="441360" cy="47664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37" name="CustomShape 25"/>
          <p:cNvSpPr/>
          <p:nvPr/>
        </p:nvSpPr>
        <p:spPr>
          <a:xfrm>
            <a:off x="3277440" y="3695400"/>
            <a:ext cx="862200" cy="4226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26"/>
          <p:cNvSpPr/>
          <p:nvPr/>
        </p:nvSpPr>
        <p:spPr>
          <a:xfrm>
            <a:off x="486720" y="5308200"/>
            <a:ext cx="7435440" cy="128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Cost at each level is 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T(n) = n + n + n + n…..      log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3/2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n times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T(n) ∈ O(n log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3/2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n)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244" dur="indefinite" restart="never" nodeType="tmRoot">
          <p:childTnLst>
            <p:seq>
              <p:cTn id="245" dur="indefinite" nodeType="mainSeq">
                <p:childTnLst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0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5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6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1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266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371880" y="651960"/>
            <a:ext cx="79981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40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1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680" cy="1397160"/>
          </a:xfrm>
          <a:prstGeom prst="rect">
            <a:avLst/>
          </a:prstGeom>
          <a:ln>
            <a:noFill/>
          </a:ln>
        </p:spPr>
      </p:pic>
      <p:sp>
        <p:nvSpPr>
          <p:cNvPr id="342" name="CustomShape 3"/>
          <p:cNvSpPr/>
          <p:nvPr/>
        </p:nvSpPr>
        <p:spPr>
          <a:xfrm>
            <a:off x="157320" y="1105560"/>
            <a:ext cx="9270000" cy="476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Solving Recurrence Relations: Master Method</a:t>
            </a:r>
            <a:endParaRPr b="0" lang="en-IN" sz="2400" spc="-1" strike="noStrike">
              <a:latin typeface="Arial"/>
            </a:endParaRPr>
          </a:p>
          <a:p>
            <a:pPr marL="431640" indent="-341280" algn="just">
              <a:lnSpc>
                <a:spcPct val="100000"/>
              </a:lnSpc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Master method provides bounds for recurrences of the form</a:t>
            </a:r>
            <a:endParaRPr b="0" lang="en-IN" sz="2400" spc="-1" strike="noStrike">
              <a:latin typeface="Arial"/>
            </a:endParaRPr>
          </a:p>
          <a:p>
            <a:pPr marL="431640" indent="-341280" algn="just">
              <a:lnSpc>
                <a:spcPct val="100000"/>
              </a:lnSpc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 = aT(n/b) + f(n)</a:t>
            </a:r>
            <a:endParaRPr b="0" lang="en-IN" sz="2400" spc="-1" strike="noStrike">
              <a:latin typeface="Arial"/>
            </a:endParaRPr>
          </a:p>
          <a:p>
            <a:pPr marL="431640" indent="-341280" algn="just">
              <a:lnSpc>
                <a:spcPct val="100000"/>
              </a:lnSpc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where a≥1, b&gt;1 and f(n) is some function outside recursion.</a:t>
            </a:r>
            <a:endParaRPr b="0" lang="en-IN" sz="2400" spc="-1" strike="noStrike">
              <a:latin typeface="Arial"/>
            </a:endParaRPr>
          </a:p>
          <a:p>
            <a:pPr marL="431640" indent="-341280" algn="just">
              <a:lnSpc>
                <a:spcPct val="100000"/>
              </a:lnSpc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Recurrence of this form is common when algorithm is designed using Divide and Conquer Strategy.</a:t>
            </a:r>
            <a:endParaRPr b="0" lang="en-IN" sz="2400" spc="-1" strike="noStrike">
              <a:latin typeface="Arial"/>
            </a:endParaRPr>
          </a:p>
          <a:p>
            <a:pPr marL="431640" indent="-341280" algn="just">
              <a:lnSpc>
                <a:spcPct val="100000"/>
              </a:lnSpc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The above relation is the characteristic of a divide and conquer algorithm that creates ‘a’ sub-problems each of which is of size ‘b’ and f(n) is the time to combine the solutions of sub-problems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43" name="CustomShape 4"/>
          <p:cNvSpPr/>
          <p:nvPr/>
        </p:nvSpPr>
        <p:spPr>
          <a:xfrm>
            <a:off x="393120" y="252360"/>
            <a:ext cx="7495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267" dur="indefinite" restart="never" nodeType="tmRoot">
          <p:childTnLst>
            <p:seq>
              <p:cTn id="268" dur="indefinite" nodeType="mainSeq">
                <p:childTnLst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3" dur="500"/>
                                        <p:tgtEl>
                                          <p:spTgt spid="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8" dur="500"/>
                                        <p:tgtEl>
                                          <p:spTgt spid="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371880" y="651960"/>
            <a:ext cx="79981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45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6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680" cy="1397160"/>
          </a:xfrm>
          <a:prstGeom prst="rect">
            <a:avLst/>
          </a:prstGeom>
          <a:ln>
            <a:noFill/>
          </a:ln>
        </p:spPr>
      </p:pic>
      <p:sp>
        <p:nvSpPr>
          <p:cNvPr id="347" name="CustomShape 3"/>
          <p:cNvSpPr/>
          <p:nvPr/>
        </p:nvSpPr>
        <p:spPr>
          <a:xfrm>
            <a:off x="157320" y="956880"/>
            <a:ext cx="8296200" cy="47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Solving Recurrence Relations: Master Method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endParaRPr b="0" lang="en-IN" sz="2400" spc="-1" strike="noStrike">
              <a:latin typeface="Arial"/>
            </a:endParaRPr>
          </a:p>
          <a:p>
            <a:pPr marL="431640" indent="-341280" algn="just">
              <a:lnSpc>
                <a:spcPct val="100000"/>
              </a:lnSpc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Master method provides bounds for recurrences of the form</a:t>
            </a:r>
            <a:endParaRPr b="0" lang="en-IN" sz="2400" spc="-1" strike="noStrike">
              <a:latin typeface="Arial"/>
            </a:endParaRPr>
          </a:p>
          <a:p>
            <a:pPr marL="431640" indent="-341280" algn="just">
              <a:lnSpc>
                <a:spcPct val="100000"/>
              </a:lnSpc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 = aT(n/b) + f(n)</a:t>
            </a:r>
            <a:endParaRPr b="0" lang="en-IN" sz="2400" spc="-1" strike="noStrike">
              <a:latin typeface="Arial"/>
            </a:endParaRPr>
          </a:p>
          <a:p>
            <a:pPr marL="431640" indent="-341280" algn="just">
              <a:lnSpc>
                <a:spcPct val="100000"/>
              </a:lnSpc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where a≥1, b&gt;1 and f(n) is some function.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1.  If f(n) = Θ(n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c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) where c &lt; log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Arial"/>
              </a:rPr>
              <a:t>b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a then T(n) = Θ(n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log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Arial"/>
              </a:rPr>
              <a:t>b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a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)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2. If f(n) = Θ(n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c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log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k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n) where c = log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Arial"/>
              </a:rPr>
              <a:t>b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a then T(n) = Θ(n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c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log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k+1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n)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3. If f(n) = Θ(n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c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) where c &gt; log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Arial"/>
              </a:rPr>
              <a:t>b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a then T(n) = Θ(f(n))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48" name="CustomShape 4"/>
          <p:cNvSpPr/>
          <p:nvPr/>
        </p:nvSpPr>
        <p:spPr>
          <a:xfrm>
            <a:off x="393120" y="252360"/>
            <a:ext cx="7495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279" dur="indefinite" restart="never" nodeType="tmRoot">
          <p:childTnLst>
            <p:seq>
              <p:cTn id="280" dur="indefinite" nodeType="mainSeq">
                <p:childTnLst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5" dur="500" fill="hold"/>
                                        <p:tgtEl>
                                          <p:spTgt spid="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6" dur="500" fill="hold"/>
                                        <p:tgtEl>
                                          <p:spTgt spid="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1" dur="500" fill="hold"/>
                                        <p:tgtEl>
                                          <p:spTgt spid="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2" dur="500" fill="hold"/>
                                        <p:tgtEl>
                                          <p:spTgt spid="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7" dur="500" fill="hold"/>
                                        <p:tgtEl>
                                          <p:spTgt spid="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8" dur="500" fill="hold"/>
                                        <p:tgtEl>
                                          <p:spTgt spid="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371880" y="651960"/>
            <a:ext cx="79981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50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51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680" cy="1397160"/>
          </a:xfrm>
          <a:prstGeom prst="rect">
            <a:avLst/>
          </a:prstGeom>
          <a:ln>
            <a:noFill/>
          </a:ln>
        </p:spPr>
      </p:pic>
      <p:sp>
        <p:nvSpPr>
          <p:cNvPr id="352" name="CustomShape 3"/>
          <p:cNvSpPr/>
          <p:nvPr/>
        </p:nvSpPr>
        <p:spPr>
          <a:xfrm>
            <a:off x="157320" y="817200"/>
            <a:ext cx="8296200" cy="534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  <a:p>
            <a:pPr marL="546120" indent="-455400" algn="just">
              <a:lnSpc>
                <a:spcPct val="100000"/>
              </a:lnSpc>
              <a:spcAft>
                <a:spcPts val="601"/>
              </a:spcAft>
              <a:buClr>
                <a:srgbClr val="2f5597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Solve the recurrence relation using Master Method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T(n)=9T(n/3) + n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f(n) = Θ(n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c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)    c=1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a=9, b=3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log </a:t>
            </a:r>
            <a:r>
              <a:rPr b="0" lang="en-IN" sz="2400" spc="-1" strike="noStrike" baseline="-32000">
                <a:solidFill>
                  <a:srgbClr val="2f5597"/>
                </a:solidFill>
                <a:latin typeface="Calibri"/>
                <a:cs typeface="Arial"/>
              </a:rPr>
              <a:t>b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a = log </a:t>
            </a:r>
            <a:r>
              <a:rPr b="0" lang="en-IN" sz="2400" spc="-1" strike="noStrike" baseline="-32000">
                <a:solidFill>
                  <a:srgbClr val="2f5597"/>
                </a:solidFill>
                <a:latin typeface="Calibri"/>
                <a:cs typeface="Arial"/>
              </a:rPr>
              <a:t>3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9=2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c&lt; log </a:t>
            </a:r>
            <a:r>
              <a:rPr b="0" lang="en-IN" sz="2400" spc="-1" strike="noStrike" baseline="-32000">
                <a:solidFill>
                  <a:srgbClr val="2f5597"/>
                </a:solidFill>
                <a:latin typeface="Calibri"/>
                <a:cs typeface="Arial"/>
              </a:rPr>
              <a:t>b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a  :  case 1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 = Θ(n 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log 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Arial"/>
              </a:rPr>
              <a:t>b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 a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)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 = Θ(n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)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353" name="CustomShape 4"/>
          <p:cNvSpPr/>
          <p:nvPr/>
        </p:nvSpPr>
        <p:spPr>
          <a:xfrm>
            <a:off x="393120" y="252360"/>
            <a:ext cx="7495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299" dur="indefinite" restart="never" nodeType="tmRoot">
          <p:childTnLst>
            <p:seq>
              <p:cTn id="300" dur="indefinite" nodeType="mainSeq">
                <p:childTnLst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371880" y="651960"/>
            <a:ext cx="79981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55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56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680" cy="1397160"/>
          </a:xfrm>
          <a:prstGeom prst="rect">
            <a:avLst/>
          </a:prstGeom>
          <a:ln>
            <a:noFill/>
          </a:ln>
        </p:spPr>
      </p:pic>
      <p:sp>
        <p:nvSpPr>
          <p:cNvPr id="357" name="CustomShape 3"/>
          <p:cNvSpPr/>
          <p:nvPr/>
        </p:nvSpPr>
        <p:spPr>
          <a:xfrm>
            <a:off x="157320" y="1134720"/>
            <a:ext cx="8296200" cy="48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358" name="CustomShape 4"/>
          <p:cNvSpPr/>
          <p:nvPr/>
        </p:nvSpPr>
        <p:spPr>
          <a:xfrm>
            <a:off x="393120" y="252360"/>
            <a:ext cx="7495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59" name="CustomShape 5"/>
          <p:cNvSpPr/>
          <p:nvPr/>
        </p:nvSpPr>
        <p:spPr>
          <a:xfrm>
            <a:off x="432000" y="1743480"/>
            <a:ext cx="8300160" cy="37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2. Solve the recurrence relation using Master Method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T(n)=T(2n/3) + 1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f(n) = Θ(n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c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)    c=0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a=1, b=3/2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log </a:t>
            </a:r>
            <a:r>
              <a:rPr b="0" lang="en-IN" sz="2400" spc="-1" strike="noStrike" baseline="-32000">
                <a:solidFill>
                  <a:srgbClr val="2f5597"/>
                </a:solidFill>
                <a:latin typeface="Calibri"/>
                <a:cs typeface="Arial"/>
              </a:rPr>
              <a:t>b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a = log </a:t>
            </a:r>
            <a:r>
              <a:rPr b="0" lang="en-IN" sz="2400" spc="-1" strike="noStrike" baseline="-32000">
                <a:solidFill>
                  <a:srgbClr val="2f5597"/>
                </a:solidFill>
                <a:latin typeface="Calibri"/>
                <a:cs typeface="Arial"/>
              </a:rPr>
              <a:t>3/2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1=0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c = log </a:t>
            </a:r>
            <a:r>
              <a:rPr b="0" lang="en-IN" sz="2400" spc="-1" strike="noStrike" baseline="-32000">
                <a:solidFill>
                  <a:srgbClr val="2f5597"/>
                </a:solidFill>
                <a:latin typeface="Calibri"/>
                <a:cs typeface="Arial"/>
              </a:rPr>
              <a:t>b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a  :  case 2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 = Θ(n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c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log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k+1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n 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 = Θ(log n)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329" dur="indefinite" restart="never" nodeType="tmRoot">
          <p:childTnLst>
            <p:seq>
              <p:cTn id="330" dur="indefinite" nodeType="mainSeq">
                <p:childTnLst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371880" y="651960"/>
            <a:ext cx="79981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61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2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680" cy="1397160"/>
          </a:xfrm>
          <a:prstGeom prst="rect">
            <a:avLst/>
          </a:prstGeom>
          <a:ln>
            <a:noFill/>
          </a:ln>
        </p:spPr>
      </p:pic>
      <p:sp>
        <p:nvSpPr>
          <p:cNvPr id="363" name="CustomShape 3"/>
          <p:cNvSpPr/>
          <p:nvPr/>
        </p:nvSpPr>
        <p:spPr>
          <a:xfrm>
            <a:off x="157320" y="1355760"/>
            <a:ext cx="8296200" cy="441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3. Solve the recurrence relation using Master Method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T(n)=4T(n/2) + 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3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f(n) = Θ(n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3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)    c=3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a=4, b=2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log </a:t>
            </a:r>
            <a:r>
              <a:rPr b="0" lang="en-IN" sz="2400" spc="-1" strike="noStrike" baseline="-32000">
                <a:solidFill>
                  <a:srgbClr val="2f5597"/>
                </a:solidFill>
                <a:latin typeface="Calibri"/>
                <a:cs typeface="Arial"/>
              </a:rPr>
              <a:t>b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a = log </a:t>
            </a:r>
            <a:r>
              <a:rPr b="0" lang="en-IN" sz="2400" spc="-1" strike="noStrike" baseline="-32000">
                <a:solidFill>
                  <a:srgbClr val="2f5597"/>
                </a:solidFill>
                <a:latin typeface="Calibri"/>
                <a:cs typeface="Arial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4=2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c &gt;  log </a:t>
            </a:r>
            <a:r>
              <a:rPr b="0" lang="en-IN" sz="2400" spc="-1" strike="noStrike" baseline="-32000">
                <a:solidFill>
                  <a:srgbClr val="2f5597"/>
                </a:solidFill>
                <a:latin typeface="Calibri"/>
                <a:cs typeface="Arial"/>
              </a:rPr>
              <a:t>b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a  :  case 3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 = Θ(f(n) )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 = Θ(n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3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)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364" name="CustomShape 4"/>
          <p:cNvSpPr/>
          <p:nvPr/>
        </p:nvSpPr>
        <p:spPr>
          <a:xfrm>
            <a:off x="393120" y="252360"/>
            <a:ext cx="7495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367" dur="indefinite" restart="never" nodeType="tmRoot">
          <p:childTnLst>
            <p:seq>
              <p:cTn id="368" dur="indefinite" nodeType="mainSeq">
                <p:childTnLst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3" dur="500"/>
                                        <p:tgtEl>
                                          <p:spTgt spid="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8" dur="500"/>
                                        <p:tgtEl>
                                          <p:spTgt spid="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3" dur="500"/>
                                        <p:tgtEl>
                                          <p:spTgt spid="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8" dur="500"/>
                                        <p:tgtEl>
                                          <p:spTgt spid="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3" dur="500"/>
                                        <p:tgtEl>
                                          <p:spTgt spid="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8" dur="500"/>
                                        <p:tgtEl>
                                          <p:spTgt spid="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99040" y="1849680"/>
            <a:ext cx="749556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 cap="all">
                <a:solidFill>
                  <a:srgbClr val="000000"/>
                </a:solidFill>
                <a:latin typeface="Calibri"/>
                <a:cs typeface="DejaVu Sans"/>
              </a:rPr>
              <a:t>ADVANCED ALGORITHMS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99040" y="2888640"/>
            <a:ext cx="749556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2f5597"/>
                </a:solidFill>
                <a:latin typeface="Calibri"/>
                <a:cs typeface="DejaVu Sans"/>
              </a:rPr>
              <a:t>BASICS OF COMPLEXITY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599040" y="5489640"/>
            <a:ext cx="7495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  <a:cs typeface="DejaVu Sans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99040" y="5887440"/>
            <a:ext cx="749556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cs typeface="DejaVu Sans"/>
              </a:rPr>
              <a:t> </a:t>
            </a:r>
            <a:endParaRPr b="0" lang="en-IN" sz="2000" spc="-1" strike="noStrike">
              <a:latin typeface="Arial"/>
            </a:endParaRPr>
          </a:p>
        </p:txBody>
      </p:sp>
      <p:grpSp>
        <p:nvGrpSpPr>
          <p:cNvPr id="91" name="Group 5"/>
          <p:cNvGrpSpPr/>
          <p:nvPr/>
        </p:nvGrpSpPr>
        <p:grpSpPr>
          <a:xfrm>
            <a:off x="315360" y="5491440"/>
            <a:ext cx="1065240" cy="1074600"/>
            <a:chOff x="315360" y="5491440"/>
            <a:chExt cx="1065240" cy="1074600"/>
          </a:xfrm>
        </p:grpSpPr>
        <p:sp>
          <p:nvSpPr>
            <p:cNvPr id="92" name="CustomShape 6"/>
            <p:cNvSpPr/>
            <p:nvPr/>
          </p:nvSpPr>
          <p:spPr>
            <a:xfrm rot="5400000">
              <a:off x="825840" y="6011280"/>
              <a:ext cx="43920" cy="10652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" name="CustomShape 7"/>
            <p:cNvSpPr/>
            <p:nvPr/>
          </p:nvSpPr>
          <p:spPr>
            <a:xfrm rot="10800000">
              <a:off x="315720" y="5491440"/>
              <a:ext cx="43920" cy="10652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4" name="Line 8"/>
          <p:cNvSpPr/>
          <p:nvPr/>
        </p:nvSpPr>
        <p:spPr>
          <a:xfrm flipV="1">
            <a:off x="0" y="2596680"/>
            <a:ext cx="7903800" cy="68400"/>
          </a:xfrm>
          <a:prstGeom prst="line">
            <a:avLst/>
          </a:prstGeom>
          <a:ln w="38160">
            <a:solidFill>
              <a:srgbClr val="dfa2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5" name="Picture 3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680" cy="139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371880" y="651960"/>
            <a:ext cx="79981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66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7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680" cy="1397160"/>
          </a:xfrm>
          <a:prstGeom prst="rect">
            <a:avLst/>
          </a:prstGeom>
          <a:ln>
            <a:noFill/>
          </a:ln>
        </p:spPr>
      </p:pic>
      <p:sp>
        <p:nvSpPr>
          <p:cNvPr id="368" name="CustomShape 3"/>
          <p:cNvSpPr/>
          <p:nvPr/>
        </p:nvSpPr>
        <p:spPr>
          <a:xfrm>
            <a:off x="157320" y="1133280"/>
            <a:ext cx="8296200" cy="49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4. Solve the recurrence relation using Master Method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T(n)=4T(n/2) + n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f(n) = Θ(n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c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)    c=1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a=4, b=2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log </a:t>
            </a:r>
            <a:r>
              <a:rPr b="0" lang="en-IN" sz="2400" spc="-1" strike="noStrike" baseline="-32000">
                <a:solidFill>
                  <a:srgbClr val="2f5597"/>
                </a:solidFill>
                <a:latin typeface="Calibri"/>
                <a:cs typeface="Arial"/>
              </a:rPr>
              <a:t>b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a = log </a:t>
            </a:r>
            <a:r>
              <a:rPr b="0" lang="en-IN" sz="2400" spc="-1" strike="noStrike" baseline="-32000">
                <a:solidFill>
                  <a:srgbClr val="2f5597"/>
                </a:solidFill>
                <a:latin typeface="Calibri"/>
                <a:cs typeface="Arial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4=2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c&lt; log </a:t>
            </a:r>
            <a:r>
              <a:rPr b="0" lang="en-IN" sz="2400" spc="-1" strike="noStrike" baseline="-32000">
                <a:solidFill>
                  <a:srgbClr val="2f5597"/>
                </a:solidFill>
                <a:latin typeface="Calibri"/>
                <a:cs typeface="Arial"/>
              </a:rPr>
              <a:t>b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a  :  case 1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 = Θ(n 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log 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Arial"/>
              </a:rPr>
              <a:t>b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 a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)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 = Θ(n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)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369" name="CustomShape 4"/>
          <p:cNvSpPr/>
          <p:nvPr/>
        </p:nvSpPr>
        <p:spPr>
          <a:xfrm>
            <a:off x="393120" y="252360"/>
            <a:ext cx="7495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399" dur="indefinite" restart="never" nodeType="tmRoot">
          <p:childTnLst>
            <p:seq>
              <p:cTn id="400" dur="indefinite" nodeType="mainSeq">
                <p:childTnLst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5" dur="500"/>
                                        <p:tgtEl>
                                          <p:spTgt spid="3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0" dur="500"/>
                                        <p:tgtEl>
                                          <p:spTgt spid="3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5" dur="500"/>
                                        <p:tgtEl>
                                          <p:spTgt spid="3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0" dur="500"/>
                                        <p:tgtEl>
                                          <p:spTgt spid="3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5" dur="500"/>
                                        <p:tgtEl>
                                          <p:spTgt spid="3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0" dur="500"/>
                                        <p:tgtEl>
                                          <p:spTgt spid="3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371880" y="651960"/>
            <a:ext cx="79981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71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72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680" cy="1397160"/>
          </a:xfrm>
          <a:prstGeom prst="rect">
            <a:avLst/>
          </a:prstGeom>
          <a:ln>
            <a:noFill/>
          </a:ln>
        </p:spPr>
      </p:pic>
      <p:sp>
        <p:nvSpPr>
          <p:cNvPr id="373" name="CustomShape 3"/>
          <p:cNvSpPr/>
          <p:nvPr/>
        </p:nvSpPr>
        <p:spPr>
          <a:xfrm>
            <a:off x="157320" y="1194120"/>
            <a:ext cx="8296200" cy="48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5. Solve the recurrence relation using Master Method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T(n)=4T(n/2) + 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2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f(n) = Θ(n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c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)    c=2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a=4, b=2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log </a:t>
            </a:r>
            <a:r>
              <a:rPr b="0" lang="en-IN" sz="2400" spc="-1" strike="noStrike" baseline="-32000">
                <a:solidFill>
                  <a:srgbClr val="2f5597"/>
                </a:solidFill>
                <a:latin typeface="Calibri"/>
                <a:cs typeface="Arial"/>
              </a:rPr>
              <a:t>b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a = log </a:t>
            </a:r>
            <a:r>
              <a:rPr b="0" lang="en-IN" sz="2400" spc="-1" strike="noStrike" baseline="-32000">
                <a:solidFill>
                  <a:srgbClr val="2f5597"/>
                </a:solidFill>
                <a:latin typeface="Calibri"/>
                <a:cs typeface="Arial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4=2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c = log </a:t>
            </a:r>
            <a:r>
              <a:rPr b="0" lang="en-IN" sz="2400" spc="-1" strike="noStrike" baseline="-32000">
                <a:solidFill>
                  <a:srgbClr val="2f5597"/>
                </a:solidFill>
                <a:latin typeface="Calibri"/>
                <a:cs typeface="Arial"/>
              </a:rPr>
              <a:t>b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a  :  case 2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 = Θ(n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c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log n )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 = Θ(n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log n)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374" name="CustomShape 4"/>
          <p:cNvSpPr/>
          <p:nvPr/>
        </p:nvSpPr>
        <p:spPr>
          <a:xfrm>
            <a:off x="393120" y="252360"/>
            <a:ext cx="7495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431" dur="indefinite" restart="never" nodeType="tmRoot">
          <p:childTnLst>
            <p:seq>
              <p:cTn id="432" dur="indefinite" nodeType="mainSeq">
                <p:childTnLst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7" dur="500"/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2" dur="500"/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7" dur="500"/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2" dur="500"/>
                                        <p:tgtEl>
                                          <p:spTgt spid="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7" dur="500"/>
                                        <p:tgtEl>
                                          <p:spTgt spid="3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2" dur="500"/>
                                        <p:tgtEl>
                                          <p:spTgt spid="3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371880" y="651960"/>
            <a:ext cx="79981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76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77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680" cy="1397160"/>
          </a:xfrm>
          <a:prstGeom prst="rect">
            <a:avLst/>
          </a:prstGeom>
          <a:ln>
            <a:noFill/>
          </a:ln>
        </p:spPr>
      </p:pic>
      <p:sp>
        <p:nvSpPr>
          <p:cNvPr id="378" name="CustomShape 3"/>
          <p:cNvSpPr/>
          <p:nvPr/>
        </p:nvSpPr>
        <p:spPr>
          <a:xfrm>
            <a:off x="157320" y="1240200"/>
            <a:ext cx="8296200" cy="49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6. Solve the recurrence relation using Master Method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T(n)=3T(n/3) + (n)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1/2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f(n) = Θ(n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c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)    c=1/2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a=3, b=3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log </a:t>
            </a:r>
            <a:r>
              <a:rPr b="0" lang="en-IN" sz="2400" spc="-1" strike="noStrike" baseline="-32000">
                <a:solidFill>
                  <a:srgbClr val="2f5597"/>
                </a:solidFill>
                <a:latin typeface="Calibri"/>
                <a:cs typeface="Arial"/>
              </a:rPr>
              <a:t>b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a = log </a:t>
            </a:r>
            <a:r>
              <a:rPr b="0" lang="en-IN" sz="2400" spc="-1" strike="noStrike" baseline="-32000">
                <a:solidFill>
                  <a:srgbClr val="2f5597"/>
                </a:solidFill>
                <a:latin typeface="Calibri"/>
                <a:cs typeface="Arial"/>
              </a:rPr>
              <a:t>3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3=1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c&lt; log </a:t>
            </a:r>
            <a:r>
              <a:rPr b="0" lang="en-IN" sz="2400" spc="-1" strike="noStrike" baseline="-32000">
                <a:solidFill>
                  <a:srgbClr val="2f5597"/>
                </a:solidFill>
                <a:latin typeface="Calibri"/>
                <a:cs typeface="Arial"/>
              </a:rPr>
              <a:t>b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a  :  case 1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 = Θ(n 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log 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Arial"/>
              </a:rPr>
              <a:t>b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 a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)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 = Θ(n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1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)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379" name="CustomShape 4"/>
          <p:cNvSpPr/>
          <p:nvPr/>
        </p:nvSpPr>
        <p:spPr>
          <a:xfrm>
            <a:off x="393120" y="252360"/>
            <a:ext cx="7495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463" dur="indefinite" restart="never" nodeType="tmRoot">
          <p:childTnLst>
            <p:seq>
              <p:cTn id="464" dur="indefinite" nodeType="mainSeq">
                <p:childTnLst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9" dur="500"/>
                                        <p:tgtEl>
                                          <p:spTgt spid="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4" dur="500"/>
                                        <p:tgtEl>
                                          <p:spTgt spid="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9" dur="500"/>
                                        <p:tgtEl>
                                          <p:spTgt spid="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4" dur="500"/>
                                        <p:tgtEl>
                                          <p:spTgt spid="3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9" dur="500"/>
                                        <p:tgtEl>
                                          <p:spTgt spid="3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4" dur="500"/>
                                        <p:tgtEl>
                                          <p:spTgt spid="3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371880" y="651960"/>
            <a:ext cx="79981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81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2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680" cy="1397160"/>
          </a:xfrm>
          <a:prstGeom prst="rect">
            <a:avLst/>
          </a:prstGeom>
          <a:ln>
            <a:noFill/>
          </a:ln>
        </p:spPr>
      </p:pic>
      <p:sp>
        <p:nvSpPr>
          <p:cNvPr id="383" name="CustomShape 3"/>
          <p:cNvSpPr/>
          <p:nvPr/>
        </p:nvSpPr>
        <p:spPr>
          <a:xfrm>
            <a:off x="157320" y="1355760"/>
            <a:ext cx="8296200" cy="441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7. Solve the recurrence relation using Master Method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T(n)=7T(n/3) + 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2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f(n) = Θ(n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)    c=2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a=7, b=3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log </a:t>
            </a:r>
            <a:r>
              <a:rPr b="0" lang="en-IN" sz="2400" spc="-1" strike="noStrike" baseline="-32000">
                <a:solidFill>
                  <a:srgbClr val="2f5597"/>
                </a:solidFill>
                <a:latin typeface="Calibri"/>
                <a:cs typeface="Arial"/>
              </a:rPr>
              <a:t>b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a = log </a:t>
            </a:r>
            <a:r>
              <a:rPr b="0" lang="en-IN" sz="2400" spc="-1" strike="noStrike" baseline="-32000">
                <a:solidFill>
                  <a:srgbClr val="2f5597"/>
                </a:solidFill>
                <a:latin typeface="Calibri"/>
                <a:cs typeface="Arial"/>
              </a:rPr>
              <a:t>3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7 &gt;1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c &gt;  log </a:t>
            </a:r>
            <a:r>
              <a:rPr b="0" lang="en-IN" sz="2400" spc="-1" strike="noStrike" baseline="-32000">
                <a:solidFill>
                  <a:srgbClr val="2f5597"/>
                </a:solidFill>
                <a:latin typeface="Calibri"/>
                <a:cs typeface="Arial"/>
              </a:rPr>
              <a:t>b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a  :  case 3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 = Θ(f(n) )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 = Θ(n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)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384" name="CustomShape 4"/>
          <p:cNvSpPr/>
          <p:nvPr/>
        </p:nvSpPr>
        <p:spPr>
          <a:xfrm>
            <a:off x="393120" y="252360"/>
            <a:ext cx="7495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495" dur="indefinite" restart="never" nodeType="tmRoot">
          <p:childTnLst>
            <p:seq>
              <p:cTn id="496" dur="indefinite" nodeType="mainSeq">
                <p:childTnLst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1" dur="500"/>
                                        <p:tgtEl>
                                          <p:spTgt spid="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6" dur="500"/>
                                        <p:tgtEl>
                                          <p:spTgt spid="3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1" dur="500"/>
                                        <p:tgtEl>
                                          <p:spTgt spid="3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6" dur="500"/>
                                        <p:tgtEl>
                                          <p:spTgt spid="3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1" dur="500"/>
                                        <p:tgtEl>
                                          <p:spTgt spid="3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6" dur="500"/>
                                        <p:tgtEl>
                                          <p:spTgt spid="3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609480" y="273600"/>
            <a:ext cx="1097136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2"/>
          <p:cNvSpPr/>
          <p:nvPr/>
        </p:nvSpPr>
        <p:spPr>
          <a:xfrm>
            <a:off x="609480" y="1604520"/>
            <a:ext cx="3531960" cy="189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3"/>
          <p:cNvSpPr/>
          <p:nvPr/>
        </p:nvSpPr>
        <p:spPr>
          <a:xfrm>
            <a:off x="4319640" y="1604520"/>
            <a:ext cx="3531960" cy="189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4"/>
          <p:cNvSpPr/>
          <p:nvPr/>
        </p:nvSpPr>
        <p:spPr>
          <a:xfrm>
            <a:off x="8029800" y="1604520"/>
            <a:ext cx="3531960" cy="189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5"/>
          <p:cNvSpPr/>
          <p:nvPr/>
        </p:nvSpPr>
        <p:spPr>
          <a:xfrm>
            <a:off x="609480" y="3682080"/>
            <a:ext cx="3531960" cy="189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6"/>
          <p:cNvSpPr/>
          <p:nvPr/>
        </p:nvSpPr>
        <p:spPr>
          <a:xfrm>
            <a:off x="4319640" y="3682080"/>
            <a:ext cx="3531960" cy="189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7"/>
          <p:cNvSpPr/>
          <p:nvPr/>
        </p:nvSpPr>
        <p:spPr>
          <a:xfrm>
            <a:off x="8029800" y="3682080"/>
            <a:ext cx="3531960" cy="189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27" dur="indefinite" restart="never" nodeType="tmRoot">
          <p:childTnLst>
            <p:seq>
              <p:cTn id="5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71880" y="651960"/>
            <a:ext cx="79981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97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8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680" cy="1397160"/>
          </a:xfrm>
          <a:prstGeom prst="rect">
            <a:avLst/>
          </a:prstGeom>
          <a:ln>
            <a:noFill/>
          </a:ln>
        </p:spPr>
      </p:pic>
      <p:sp>
        <p:nvSpPr>
          <p:cNvPr id="99" name="CustomShape 3"/>
          <p:cNvSpPr/>
          <p:nvPr/>
        </p:nvSpPr>
        <p:spPr>
          <a:xfrm>
            <a:off x="144000" y="1315800"/>
            <a:ext cx="8296200" cy="432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Solving Recurrence Relations: Recurrence Tree Method</a:t>
            </a:r>
            <a:endParaRPr b="0" lang="en-IN" sz="2400" spc="-1" strike="noStrike">
              <a:latin typeface="Arial"/>
            </a:endParaRPr>
          </a:p>
          <a:p>
            <a:pPr marL="431640" indent="-341280" algn="just">
              <a:lnSpc>
                <a:spcPct val="100000"/>
              </a:lnSpc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In this method, we draw a recurrence tree and calculate the time taken by every level of the tree. </a:t>
            </a:r>
            <a:endParaRPr b="0" lang="en-IN" sz="2400" spc="-1" strike="noStrike">
              <a:latin typeface="Arial"/>
            </a:endParaRPr>
          </a:p>
          <a:p>
            <a:pPr marL="431640" indent="-341280" algn="just">
              <a:lnSpc>
                <a:spcPct val="100000"/>
              </a:lnSpc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Finally compute the sum of the work done at all levels. </a:t>
            </a:r>
            <a:endParaRPr b="0" lang="en-IN" sz="2400" spc="-1" strike="noStrike">
              <a:latin typeface="Arial"/>
            </a:endParaRPr>
          </a:p>
          <a:p>
            <a:pPr marL="431640" indent="-341280" algn="just">
              <a:lnSpc>
                <a:spcPct val="100000"/>
              </a:lnSpc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Tree is drawn until a pattern among all levels is found.</a:t>
            </a:r>
            <a:endParaRPr b="0" lang="en-IN" sz="2400" spc="-1" strike="noStrike">
              <a:latin typeface="Arial"/>
            </a:endParaRPr>
          </a:p>
          <a:p>
            <a:pPr marL="431640" indent="-341280" algn="just">
              <a:lnSpc>
                <a:spcPct val="100000"/>
              </a:lnSpc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The pattern is typically an arithmetic or geometric series.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393120" y="252360"/>
            <a:ext cx="7495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71880" y="651960"/>
            <a:ext cx="79981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2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680" cy="1397160"/>
          </a:xfrm>
          <a:prstGeom prst="rect">
            <a:avLst/>
          </a:prstGeom>
          <a:ln>
            <a:noFill/>
          </a:ln>
        </p:spPr>
      </p:pic>
      <p:sp>
        <p:nvSpPr>
          <p:cNvPr id="104" name="CustomShape 3"/>
          <p:cNvSpPr/>
          <p:nvPr/>
        </p:nvSpPr>
        <p:spPr>
          <a:xfrm>
            <a:off x="157320" y="1287720"/>
            <a:ext cx="8296200" cy="16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1.Solve the recurrence relation using Recurrence Tree Method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 = 2T(n/2) +  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393120" y="252360"/>
            <a:ext cx="7495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grpSp>
        <p:nvGrpSpPr>
          <p:cNvPr id="106" name="Group 5"/>
          <p:cNvGrpSpPr/>
          <p:nvPr/>
        </p:nvGrpSpPr>
        <p:grpSpPr>
          <a:xfrm>
            <a:off x="264960" y="3040200"/>
            <a:ext cx="2901600" cy="1815120"/>
            <a:chOff x="264960" y="3040200"/>
            <a:chExt cx="2901600" cy="1815120"/>
          </a:xfrm>
        </p:grpSpPr>
        <p:sp>
          <p:nvSpPr>
            <p:cNvPr id="107" name="CustomShape 6"/>
            <p:cNvSpPr/>
            <p:nvPr/>
          </p:nvSpPr>
          <p:spPr>
            <a:xfrm>
              <a:off x="1484280" y="3040200"/>
              <a:ext cx="615600" cy="45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4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n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108" name="CustomShape 7"/>
            <p:cNvSpPr/>
            <p:nvPr/>
          </p:nvSpPr>
          <p:spPr>
            <a:xfrm>
              <a:off x="264960" y="4035600"/>
              <a:ext cx="1051200" cy="819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4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T(n/2)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109" name="CustomShape 8"/>
            <p:cNvSpPr/>
            <p:nvPr/>
          </p:nvSpPr>
          <p:spPr>
            <a:xfrm>
              <a:off x="2115360" y="4033800"/>
              <a:ext cx="1051200" cy="819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4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T(n/2)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110" name="Line 9"/>
            <p:cNvSpPr/>
            <p:nvPr/>
          </p:nvSpPr>
          <p:spPr>
            <a:xfrm flipH="1">
              <a:off x="791280" y="3501720"/>
              <a:ext cx="693000" cy="53388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1" name="Line 10"/>
            <p:cNvSpPr/>
            <p:nvPr/>
          </p:nvSpPr>
          <p:spPr>
            <a:xfrm>
              <a:off x="1793160" y="3501720"/>
              <a:ext cx="676800" cy="53172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12" name="Group 11"/>
          <p:cNvGrpSpPr/>
          <p:nvPr/>
        </p:nvGrpSpPr>
        <p:grpSpPr>
          <a:xfrm>
            <a:off x="3863160" y="3049920"/>
            <a:ext cx="4821480" cy="2547720"/>
            <a:chOff x="3863160" y="3049920"/>
            <a:chExt cx="4821480" cy="2547720"/>
          </a:xfrm>
        </p:grpSpPr>
        <p:sp>
          <p:nvSpPr>
            <p:cNvPr id="113" name="CustomShape 12"/>
            <p:cNvSpPr/>
            <p:nvPr/>
          </p:nvSpPr>
          <p:spPr>
            <a:xfrm>
              <a:off x="6101640" y="3049920"/>
              <a:ext cx="615600" cy="45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4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n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114" name="CustomShape 13"/>
            <p:cNvSpPr/>
            <p:nvPr/>
          </p:nvSpPr>
          <p:spPr>
            <a:xfrm>
              <a:off x="4953600" y="3843720"/>
              <a:ext cx="1051200" cy="45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4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n/2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115" name="CustomShape 14"/>
            <p:cNvSpPr/>
            <p:nvPr/>
          </p:nvSpPr>
          <p:spPr>
            <a:xfrm>
              <a:off x="7192080" y="3900960"/>
              <a:ext cx="1051200" cy="45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4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n/2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116" name="Line 15"/>
            <p:cNvSpPr/>
            <p:nvPr/>
          </p:nvSpPr>
          <p:spPr>
            <a:xfrm flipH="1">
              <a:off x="5565240" y="3513600"/>
              <a:ext cx="762120" cy="38736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7" name="Line 16"/>
            <p:cNvSpPr/>
            <p:nvPr/>
          </p:nvSpPr>
          <p:spPr>
            <a:xfrm>
              <a:off x="6410520" y="3511440"/>
              <a:ext cx="955800" cy="43092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CustomShape 17"/>
            <p:cNvSpPr/>
            <p:nvPr/>
          </p:nvSpPr>
          <p:spPr>
            <a:xfrm>
              <a:off x="7633440" y="4777920"/>
              <a:ext cx="1051200" cy="819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4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T(n/4)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119" name="CustomShape 18"/>
            <p:cNvSpPr/>
            <p:nvPr/>
          </p:nvSpPr>
          <p:spPr>
            <a:xfrm>
              <a:off x="6301440" y="4775760"/>
              <a:ext cx="1051200" cy="819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4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T(n/4)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120" name="CustomShape 19"/>
            <p:cNvSpPr/>
            <p:nvPr/>
          </p:nvSpPr>
          <p:spPr>
            <a:xfrm>
              <a:off x="5266440" y="4773960"/>
              <a:ext cx="1051200" cy="819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4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T(n/4)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121" name="CustomShape 20"/>
            <p:cNvSpPr/>
            <p:nvPr/>
          </p:nvSpPr>
          <p:spPr>
            <a:xfrm>
              <a:off x="3863160" y="4759920"/>
              <a:ext cx="1051200" cy="819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4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T(n/4)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122" name="Line 21"/>
            <p:cNvSpPr/>
            <p:nvPr/>
          </p:nvSpPr>
          <p:spPr>
            <a:xfrm flipH="1">
              <a:off x="4548240" y="4362480"/>
              <a:ext cx="405360" cy="39744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3" name="Line 22"/>
            <p:cNvSpPr/>
            <p:nvPr/>
          </p:nvSpPr>
          <p:spPr>
            <a:xfrm>
              <a:off x="5355720" y="4362480"/>
              <a:ext cx="437040" cy="41112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4" name="Line 23"/>
            <p:cNvSpPr/>
            <p:nvPr/>
          </p:nvSpPr>
          <p:spPr>
            <a:xfrm flipH="1">
              <a:off x="6827760" y="4305240"/>
              <a:ext cx="641520" cy="47052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Line 24"/>
            <p:cNvSpPr/>
            <p:nvPr/>
          </p:nvSpPr>
          <p:spPr>
            <a:xfrm>
              <a:off x="7718400" y="4362480"/>
              <a:ext cx="441360" cy="41508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6" name="CustomShape 25"/>
          <p:cNvSpPr/>
          <p:nvPr/>
        </p:nvSpPr>
        <p:spPr>
          <a:xfrm>
            <a:off x="3277440" y="3695400"/>
            <a:ext cx="862200" cy="4226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71880" y="651960"/>
            <a:ext cx="79981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8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9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680" cy="1397160"/>
          </a:xfrm>
          <a:prstGeom prst="rect">
            <a:avLst/>
          </a:prstGeom>
          <a:ln>
            <a:noFill/>
          </a:ln>
        </p:spPr>
      </p:pic>
      <p:sp>
        <p:nvSpPr>
          <p:cNvPr id="130" name="CustomShape 3"/>
          <p:cNvSpPr/>
          <p:nvPr/>
        </p:nvSpPr>
        <p:spPr>
          <a:xfrm>
            <a:off x="157320" y="1307160"/>
            <a:ext cx="8296200" cy="11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Solve the recurrence relation using Recurrence Tree Method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 = 2T(n/2) +  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393120" y="252360"/>
            <a:ext cx="7495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3734640" y="2103840"/>
            <a:ext cx="61560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3" name="CustomShape 6"/>
          <p:cNvSpPr/>
          <p:nvPr/>
        </p:nvSpPr>
        <p:spPr>
          <a:xfrm>
            <a:off x="1933560" y="3004560"/>
            <a:ext cx="105120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n/2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4" name="CustomShape 7"/>
          <p:cNvSpPr/>
          <p:nvPr/>
        </p:nvSpPr>
        <p:spPr>
          <a:xfrm>
            <a:off x="5739120" y="2954880"/>
            <a:ext cx="105120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n/2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5" name="Line 8"/>
          <p:cNvSpPr/>
          <p:nvPr/>
        </p:nvSpPr>
        <p:spPr>
          <a:xfrm flipH="1">
            <a:off x="2459880" y="2567520"/>
            <a:ext cx="1500120" cy="43668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Line 9"/>
          <p:cNvSpPr/>
          <p:nvPr/>
        </p:nvSpPr>
        <p:spPr>
          <a:xfrm>
            <a:off x="4043160" y="2565360"/>
            <a:ext cx="1749600" cy="38952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10"/>
          <p:cNvSpPr/>
          <p:nvPr/>
        </p:nvSpPr>
        <p:spPr>
          <a:xfrm>
            <a:off x="6741000" y="3833640"/>
            <a:ext cx="105120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n/4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8" name="CustomShape 11"/>
          <p:cNvSpPr/>
          <p:nvPr/>
        </p:nvSpPr>
        <p:spPr>
          <a:xfrm>
            <a:off x="4503960" y="3873960"/>
            <a:ext cx="105120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n/4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9" name="CustomShape 12"/>
          <p:cNvSpPr/>
          <p:nvPr/>
        </p:nvSpPr>
        <p:spPr>
          <a:xfrm>
            <a:off x="2519640" y="3906360"/>
            <a:ext cx="105120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n/4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40" name="CustomShape 13"/>
          <p:cNvSpPr/>
          <p:nvPr/>
        </p:nvSpPr>
        <p:spPr>
          <a:xfrm>
            <a:off x="880200" y="3906360"/>
            <a:ext cx="105120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n/4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41" name="Line 14"/>
          <p:cNvSpPr/>
          <p:nvPr/>
        </p:nvSpPr>
        <p:spPr>
          <a:xfrm flipH="1">
            <a:off x="1519920" y="3439800"/>
            <a:ext cx="615960" cy="39168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Line 15"/>
          <p:cNvSpPr/>
          <p:nvPr/>
        </p:nvSpPr>
        <p:spPr>
          <a:xfrm>
            <a:off x="2459880" y="3466080"/>
            <a:ext cx="496800" cy="40752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Line 16"/>
          <p:cNvSpPr/>
          <p:nvPr/>
        </p:nvSpPr>
        <p:spPr>
          <a:xfrm flipH="1">
            <a:off x="5171040" y="3403080"/>
            <a:ext cx="641520" cy="47052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Line 17"/>
          <p:cNvSpPr/>
          <p:nvPr/>
        </p:nvSpPr>
        <p:spPr>
          <a:xfrm>
            <a:off x="6265800" y="3416400"/>
            <a:ext cx="752400" cy="41508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18"/>
          <p:cNvSpPr/>
          <p:nvPr/>
        </p:nvSpPr>
        <p:spPr>
          <a:xfrm>
            <a:off x="94680" y="4842360"/>
            <a:ext cx="10512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T(n/8)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6" name="CustomShape 19"/>
          <p:cNvSpPr/>
          <p:nvPr/>
        </p:nvSpPr>
        <p:spPr>
          <a:xfrm>
            <a:off x="1113840" y="4864320"/>
            <a:ext cx="10512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T(n/8)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7" name="CustomShape 20"/>
          <p:cNvSpPr/>
          <p:nvPr/>
        </p:nvSpPr>
        <p:spPr>
          <a:xfrm>
            <a:off x="1931400" y="4838400"/>
            <a:ext cx="10512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T(n/8)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8" name="CustomShape 21"/>
          <p:cNvSpPr/>
          <p:nvPr/>
        </p:nvSpPr>
        <p:spPr>
          <a:xfrm>
            <a:off x="2914920" y="4848480"/>
            <a:ext cx="10512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T(n/8)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9" name="CustomShape 22"/>
          <p:cNvSpPr/>
          <p:nvPr/>
        </p:nvSpPr>
        <p:spPr>
          <a:xfrm>
            <a:off x="3853080" y="4824720"/>
            <a:ext cx="10512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T(n/8)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0" name="CustomShape 23"/>
          <p:cNvSpPr/>
          <p:nvPr/>
        </p:nvSpPr>
        <p:spPr>
          <a:xfrm>
            <a:off x="4943520" y="4822560"/>
            <a:ext cx="10512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T(n/8)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1" name="CustomShape 24"/>
          <p:cNvSpPr/>
          <p:nvPr/>
        </p:nvSpPr>
        <p:spPr>
          <a:xfrm>
            <a:off x="5903280" y="4797000"/>
            <a:ext cx="10512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T(n/8)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2" name="CustomShape 25"/>
          <p:cNvSpPr/>
          <p:nvPr/>
        </p:nvSpPr>
        <p:spPr>
          <a:xfrm>
            <a:off x="7397640" y="4794840"/>
            <a:ext cx="10512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T(n/8)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3" name="Line 26"/>
          <p:cNvSpPr/>
          <p:nvPr/>
        </p:nvSpPr>
        <p:spPr>
          <a:xfrm>
            <a:off x="7267680" y="4295160"/>
            <a:ext cx="656280" cy="49968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Line 27"/>
          <p:cNvSpPr/>
          <p:nvPr/>
        </p:nvSpPr>
        <p:spPr>
          <a:xfrm flipH="1">
            <a:off x="6265800" y="4295160"/>
            <a:ext cx="690480" cy="49968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Line 28"/>
          <p:cNvSpPr/>
          <p:nvPr/>
        </p:nvSpPr>
        <p:spPr>
          <a:xfrm>
            <a:off x="5030280" y="4335480"/>
            <a:ext cx="439560" cy="48708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Line 29"/>
          <p:cNvSpPr/>
          <p:nvPr/>
        </p:nvSpPr>
        <p:spPr>
          <a:xfrm flipH="1">
            <a:off x="4305960" y="4335480"/>
            <a:ext cx="396360" cy="45936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Line 30"/>
          <p:cNvSpPr/>
          <p:nvPr/>
        </p:nvSpPr>
        <p:spPr>
          <a:xfrm>
            <a:off x="2914560" y="4335480"/>
            <a:ext cx="410400" cy="50292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Line 31"/>
          <p:cNvSpPr/>
          <p:nvPr/>
        </p:nvSpPr>
        <p:spPr>
          <a:xfrm flipH="1">
            <a:off x="2268000" y="4335480"/>
            <a:ext cx="344520" cy="46116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Line 32"/>
          <p:cNvSpPr/>
          <p:nvPr/>
        </p:nvSpPr>
        <p:spPr>
          <a:xfrm>
            <a:off x="1282320" y="4367880"/>
            <a:ext cx="357840" cy="49608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Line 33"/>
          <p:cNvSpPr/>
          <p:nvPr/>
        </p:nvSpPr>
        <p:spPr>
          <a:xfrm flipH="1">
            <a:off x="621000" y="4367880"/>
            <a:ext cx="492840" cy="42696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34"/>
          <p:cNvSpPr/>
          <p:nvPr/>
        </p:nvSpPr>
        <p:spPr>
          <a:xfrm>
            <a:off x="486720" y="5308200"/>
            <a:ext cx="7435440" cy="153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At Level 0 cost=n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At level 1 cost = n/2 + n/2 = 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At level 2 cost = n/4 + n/4 + n/4 + n/4 =n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T(n) = n + n + n + n…..      log</a:t>
            </a:r>
            <a:r>
              <a:rPr b="1" lang="en-IN" sz="18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 n times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T(n) ∈ O(n log</a:t>
            </a:r>
            <a:r>
              <a:rPr b="1" lang="en-IN" sz="18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 n)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>
                <p:childTnLst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" dur="5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" dur="500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" dur="500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" dur="500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" dur="500"/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71880" y="651960"/>
            <a:ext cx="79981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63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4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680" cy="1397160"/>
          </a:xfrm>
          <a:prstGeom prst="rect">
            <a:avLst/>
          </a:prstGeom>
          <a:ln>
            <a:noFill/>
          </a:ln>
        </p:spPr>
      </p:pic>
      <p:sp>
        <p:nvSpPr>
          <p:cNvPr id="165" name="CustomShape 3"/>
          <p:cNvSpPr/>
          <p:nvPr/>
        </p:nvSpPr>
        <p:spPr>
          <a:xfrm>
            <a:off x="157320" y="1287720"/>
            <a:ext cx="8296200" cy="16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2. Solve the recurrence relation using Recurrence Tree Method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 = T(n/5) + T(4n/5) +  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393120" y="252360"/>
            <a:ext cx="7495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grpSp>
        <p:nvGrpSpPr>
          <p:cNvPr id="167" name="Group 5"/>
          <p:cNvGrpSpPr/>
          <p:nvPr/>
        </p:nvGrpSpPr>
        <p:grpSpPr>
          <a:xfrm>
            <a:off x="264960" y="3040200"/>
            <a:ext cx="2901600" cy="1691640"/>
            <a:chOff x="264960" y="3040200"/>
            <a:chExt cx="2901600" cy="1691640"/>
          </a:xfrm>
        </p:grpSpPr>
        <p:sp>
          <p:nvSpPr>
            <p:cNvPr id="168" name="CustomShape 6"/>
            <p:cNvSpPr/>
            <p:nvPr/>
          </p:nvSpPr>
          <p:spPr>
            <a:xfrm>
              <a:off x="1484280" y="3040200"/>
              <a:ext cx="615600" cy="45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4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n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169" name="CustomShape 7"/>
            <p:cNvSpPr/>
            <p:nvPr/>
          </p:nvSpPr>
          <p:spPr>
            <a:xfrm>
              <a:off x="264960" y="4035600"/>
              <a:ext cx="1051200" cy="393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T(n/5)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70" name="CustomShape 8"/>
            <p:cNvSpPr/>
            <p:nvPr/>
          </p:nvSpPr>
          <p:spPr>
            <a:xfrm>
              <a:off x="2115360" y="4033800"/>
              <a:ext cx="1051200" cy="698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T(4n/5)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71" name="Line 9"/>
            <p:cNvSpPr/>
            <p:nvPr/>
          </p:nvSpPr>
          <p:spPr>
            <a:xfrm flipH="1">
              <a:off x="791280" y="3501360"/>
              <a:ext cx="693000" cy="53388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" name="Line 10"/>
            <p:cNvSpPr/>
            <p:nvPr/>
          </p:nvSpPr>
          <p:spPr>
            <a:xfrm>
              <a:off x="1793160" y="3501360"/>
              <a:ext cx="676800" cy="53172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73" name="Group 11"/>
          <p:cNvGrpSpPr/>
          <p:nvPr/>
        </p:nvGrpSpPr>
        <p:grpSpPr>
          <a:xfrm>
            <a:off x="3863160" y="3038040"/>
            <a:ext cx="4821480" cy="2364840"/>
            <a:chOff x="3863160" y="3038040"/>
            <a:chExt cx="4821480" cy="2364840"/>
          </a:xfrm>
        </p:grpSpPr>
        <p:sp>
          <p:nvSpPr>
            <p:cNvPr id="174" name="CustomShape 12"/>
            <p:cNvSpPr/>
            <p:nvPr/>
          </p:nvSpPr>
          <p:spPr>
            <a:xfrm>
              <a:off x="6101640" y="3038040"/>
              <a:ext cx="615600" cy="45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4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n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175" name="CustomShape 13"/>
            <p:cNvSpPr/>
            <p:nvPr/>
          </p:nvSpPr>
          <p:spPr>
            <a:xfrm>
              <a:off x="4953600" y="3831840"/>
              <a:ext cx="1051200" cy="393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n/5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76" name="CustomShape 14"/>
            <p:cNvSpPr/>
            <p:nvPr/>
          </p:nvSpPr>
          <p:spPr>
            <a:xfrm>
              <a:off x="7192080" y="3889080"/>
              <a:ext cx="1051200" cy="393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4n/5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77" name="Line 15"/>
            <p:cNvSpPr/>
            <p:nvPr/>
          </p:nvSpPr>
          <p:spPr>
            <a:xfrm flipH="1">
              <a:off x="5565240" y="3501360"/>
              <a:ext cx="762120" cy="38736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" name="Line 16"/>
            <p:cNvSpPr/>
            <p:nvPr/>
          </p:nvSpPr>
          <p:spPr>
            <a:xfrm>
              <a:off x="6410520" y="3499200"/>
              <a:ext cx="955800" cy="43092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" name="CustomShape 17"/>
            <p:cNvSpPr/>
            <p:nvPr/>
          </p:nvSpPr>
          <p:spPr>
            <a:xfrm>
              <a:off x="7633440" y="4766040"/>
              <a:ext cx="1051200" cy="636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T(4</a:t>
              </a:r>
              <a:r>
                <a:rPr b="0" lang="en-IN" sz="1800" spc="-1" strike="noStrike" baseline="30000">
                  <a:solidFill>
                    <a:srgbClr val="2f5597"/>
                  </a:solidFill>
                  <a:latin typeface="Calibri"/>
                  <a:cs typeface="DejaVu Sans"/>
                </a:rPr>
                <a:t>2</a:t>
              </a:r>
              <a:r>
                <a:rPr b="0" lang="en-IN" sz="18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n/5</a:t>
              </a:r>
              <a:r>
                <a:rPr b="0" lang="en-IN" sz="1800" spc="-1" strike="noStrike" baseline="30000">
                  <a:solidFill>
                    <a:srgbClr val="2f5597"/>
                  </a:solidFill>
                  <a:latin typeface="Calibri"/>
                  <a:cs typeface="DejaVu Sans"/>
                </a:rPr>
                <a:t>2</a:t>
              </a:r>
              <a:r>
                <a:rPr b="0" lang="en-IN" sz="18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)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80" name="CustomShape 18"/>
            <p:cNvSpPr/>
            <p:nvPr/>
          </p:nvSpPr>
          <p:spPr>
            <a:xfrm>
              <a:off x="6301440" y="4763880"/>
              <a:ext cx="1051200" cy="636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T(4n/5</a:t>
              </a:r>
              <a:r>
                <a:rPr b="0" lang="en-IN" sz="1800" spc="-1" strike="noStrike" baseline="30000">
                  <a:solidFill>
                    <a:srgbClr val="2f5597"/>
                  </a:solidFill>
                  <a:latin typeface="Calibri"/>
                  <a:cs typeface="DejaVu Sans"/>
                </a:rPr>
                <a:t>2</a:t>
              </a:r>
              <a:r>
                <a:rPr b="0" lang="en-IN" sz="18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)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81" name="CustomShape 19"/>
            <p:cNvSpPr/>
            <p:nvPr/>
          </p:nvSpPr>
          <p:spPr>
            <a:xfrm>
              <a:off x="5266440" y="4762080"/>
              <a:ext cx="1051200" cy="636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T(4n/5</a:t>
              </a:r>
              <a:r>
                <a:rPr b="0" lang="en-IN" sz="1800" spc="-1" strike="noStrike" baseline="30000">
                  <a:solidFill>
                    <a:srgbClr val="2f5597"/>
                  </a:solidFill>
                  <a:latin typeface="Calibri"/>
                  <a:cs typeface="DejaVu Sans"/>
                </a:rPr>
                <a:t>2</a:t>
              </a:r>
              <a:r>
                <a:rPr b="0" lang="en-IN" sz="18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)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82" name="CustomShape 20"/>
            <p:cNvSpPr/>
            <p:nvPr/>
          </p:nvSpPr>
          <p:spPr>
            <a:xfrm>
              <a:off x="3863160" y="4748040"/>
              <a:ext cx="1051200" cy="363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T(n/5</a:t>
              </a:r>
              <a:r>
                <a:rPr b="0" lang="en-IN" sz="1800" spc="-1" strike="noStrike" baseline="30000">
                  <a:solidFill>
                    <a:srgbClr val="2f5597"/>
                  </a:solidFill>
                  <a:latin typeface="Calibri"/>
                  <a:cs typeface="DejaVu Sans"/>
                </a:rPr>
                <a:t>2</a:t>
              </a:r>
              <a:r>
                <a:rPr b="0" lang="en-IN" sz="18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)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83" name="Line 21"/>
            <p:cNvSpPr/>
            <p:nvPr/>
          </p:nvSpPr>
          <p:spPr>
            <a:xfrm flipH="1">
              <a:off x="4548240" y="4350240"/>
              <a:ext cx="405360" cy="39744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4" name="Line 22"/>
            <p:cNvSpPr/>
            <p:nvPr/>
          </p:nvSpPr>
          <p:spPr>
            <a:xfrm>
              <a:off x="5355720" y="4350240"/>
              <a:ext cx="437040" cy="41112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5" name="Line 23"/>
            <p:cNvSpPr/>
            <p:nvPr/>
          </p:nvSpPr>
          <p:spPr>
            <a:xfrm flipH="1">
              <a:off x="6827760" y="4293000"/>
              <a:ext cx="641520" cy="47052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6" name="Line 24"/>
            <p:cNvSpPr/>
            <p:nvPr/>
          </p:nvSpPr>
          <p:spPr>
            <a:xfrm>
              <a:off x="7718400" y="4288680"/>
              <a:ext cx="441360" cy="47664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7" name="CustomShape 25"/>
          <p:cNvSpPr/>
          <p:nvPr/>
        </p:nvSpPr>
        <p:spPr>
          <a:xfrm>
            <a:off x="3277440" y="3695400"/>
            <a:ext cx="862200" cy="4226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26"/>
          <p:cNvSpPr/>
          <p:nvPr/>
        </p:nvSpPr>
        <p:spPr>
          <a:xfrm>
            <a:off x="486720" y="5308200"/>
            <a:ext cx="7435440" cy="128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Cost at each level is 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T(n) = n + n + n + n…..      Log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5/4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n times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T(n) ∈ O(n log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5/4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n)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68" dur="indefinite" restart="never" nodeType="tmRoot">
          <p:childTnLst>
            <p:seq>
              <p:cTn id="69" dur="indefinite" nodeType="mainSeq">
                <p:childTnLst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71880" y="651960"/>
            <a:ext cx="79981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90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680" cy="1397160"/>
          </a:xfrm>
          <a:prstGeom prst="rect">
            <a:avLst/>
          </a:prstGeom>
          <a:ln>
            <a:noFill/>
          </a:ln>
        </p:spPr>
      </p:pic>
      <p:sp>
        <p:nvSpPr>
          <p:cNvPr id="192" name="CustomShape 3"/>
          <p:cNvSpPr/>
          <p:nvPr/>
        </p:nvSpPr>
        <p:spPr>
          <a:xfrm>
            <a:off x="157320" y="1448640"/>
            <a:ext cx="8296200" cy="11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3. Solve the recurrence relation using Recurrence Tree Method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 = 3T(n/4) + c 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2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393120" y="252360"/>
            <a:ext cx="7495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94" name="Picture 2" descr=""/>
          <p:cNvPicPr/>
          <p:nvPr/>
        </p:nvPicPr>
        <p:blipFill>
          <a:blip r:embed="rId2"/>
          <a:stretch/>
        </p:blipFill>
        <p:spPr>
          <a:xfrm>
            <a:off x="844200" y="2562480"/>
            <a:ext cx="8465760" cy="326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1" dur="indefinite" restart="never" nodeType="tmRoot">
          <p:childTnLst>
            <p:seq>
              <p:cTn id="92" dur="indefinite" nodeType="mainSeq">
                <p:childTnLst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371880" y="651960"/>
            <a:ext cx="79981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96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7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680" cy="1397160"/>
          </a:xfrm>
          <a:prstGeom prst="rect">
            <a:avLst/>
          </a:prstGeom>
          <a:ln>
            <a:noFill/>
          </a:ln>
        </p:spPr>
      </p:pic>
      <p:sp>
        <p:nvSpPr>
          <p:cNvPr id="198" name="CustomShape 3"/>
          <p:cNvSpPr/>
          <p:nvPr/>
        </p:nvSpPr>
        <p:spPr>
          <a:xfrm>
            <a:off x="157320" y="1715040"/>
            <a:ext cx="8296200" cy="28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Determine cost of each level-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Cost at level-0 = cn</a:t>
            </a:r>
            <a:r>
              <a:rPr b="0" lang="en-IN" sz="20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Cost at level-1 = c(n/4)</a:t>
            </a:r>
            <a:r>
              <a:rPr b="0" lang="en-IN" sz="20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 + c(n/4)</a:t>
            </a:r>
            <a:r>
              <a:rPr b="0" lang="en-IN" sz="20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2 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+ c(n/4)</a:t>
            </a:r>
            <a:r>
              <a:rPr b="0" lang="en-IN" sz="20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 = (3/16)cn</a:t>
            </a:r>
            <a:r>
              <a:rPr b="0" lang="en-IN" sz="20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Cost at level-2 = c(n/16)</a:t>
            </a:r>
            <a:r>
              <a:rPr b="0" lang="en-IN" sz="20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 x 9 = (9/16</a:t>
            </a:r>
            <a:r>
              <a:rPr b="0" lang="en-IN" sz="20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)cn</a:t>
            </a:r>
            <a:r>
              <a:rPr b="0" lang="en-IN" sz="20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Determine total number of levels in the recursion tree-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Size of sub-problem at level-0 = n/4</a:t>
            </a:r>
            <a:r>
              <a:rPr b="0" lang="en-IN" sz="20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0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Size of sub-problem at level-1 = n/4</a:t>
            </a:r>
            <a:r>
              <a:rPr b="0" lang="en-IN" sz="20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1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Size of sub-problem at level-2 = n/4</a:t>
            </a:r>
            <a:r>
              <a:rPr b="0" lang="en-IN" sz="20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393120" y="252360"/>
            <a:ext cx="7495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200" name="Picture 2" descr=""/>
          <p:cNvPicPr/>
          <p:nvPr/>
        </p:nvPicPr>
        <p:blipFill>
          <a:blip r:embed="rId2"/>
          <a:stretch/>
        </p:blipFill>
        <p:spPr>
          <a:xfrm>
            <a:off x="1479600" y="4609080"/>
            <a:ext cx="5322600" cy="1341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8" dur="indefinite" restart="never" nodeType="tmRoot">
          <p:childTnLst>
            <p:seq>
              <p:cTn id="99" dur="indefinite" nodeType="mainSeq">
                <p:childTnLst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4" dur="500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9" dur="500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4" dur="500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" dur="500"/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" dur="500"/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9" dur="500"/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4" dur="500"/>
                                        <p:tgtEl>
                                          <p:spTgt spid="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9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0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71880" y="651960"/>
            <a:ext cx="79981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02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3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680" cy="1397160"/>
          </a:xfrm>
          <a:prstGeom prst="rect">
            <a:avLst/>
          </a:prstGeom>
          <a:ln>
            <a:noFill/>
          </a:ln>
        </p:spPr>
      </p:pic>
      <p:sp>
        <p:nvSpPr>
          <p:cNvPr id="204" name="CustomShape 3"/>
          <p:cNvSpPr/>
          <p:nvPr/>
        </p:nvSpPr>
        <p:spPr>
          <a:xfrm>
            <a:off x="525600" y="1825920"/>
            <a:ext cx="8296200" cy="156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On solving, we get-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= (16/13)cn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 { 1 – (3/16)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log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4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 }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= (16/13)cn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 – (16/13)cn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 (3/16)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log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4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 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= O(n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)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393120" y="252360"/>
            <a:ext cx="7495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41" dur="indefinite" restart="never" nodeType="tmRoot">
          <p:childTnLst>
            <p:seq>
              <p:cTn id="142" dur="indefinite" nodeType="mainSeq">
                <p:childTnLst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7" dur="500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2" dur="500"/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2249</TotalTime>
  <Application>LibreOffice/6.0.7.3$Linux_X86_64 LibreOffice_project/00m0$Build-3</Application>
  <Words>2534</Words>
  <Paragraphs>560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2020-06-03T14:19:11Z</dcterms:created>
  <dc:creator>Krishna Venkataram</dc:creator>
  <dc:description/>
  <dc:language>kn-IN</dc:language>
  <cp:lastModifiedBy/>
  <dcterms:modified xsi:type="dcterms:W3CDTF">2020-08-14T10:11:14Z</dcterms:modified>
  <cp:revision>212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47</vt:i4>
  </property>
</Properties>
</file>