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2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425480" y="2334600"/>
            <a:ext cx="7495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694760" y="3150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694760" y="3651480"/>
            <a:ext cx="56473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41" name="Group 4"/>
          <p:cNvGrpSpPr/>
          <p:nvPr/>
        </p:nvGrpSpPr>
        <p:grpSpPr>
          <a:xfrm>
            <a:off x="315000" y="5491080"/>
            <a:ext cx="1065600" cy="1075320"/>
            <a:chOff x="315000" y="5491080"/>
            <a:chExt cx="1065600" cy="1075320"/>
          </a:xfrm>
        </p:grpSpPr>
        <p:sp>
          <p:nvSpPr>
            <p:cNvPr id="42" name="CustomShape 5"/>
            <p:cNvSpPr/>
            <p:nvPr/>
          </p:nvSpPr>
          <p:spPr>
            <a:xfrm rot="5400000">
              <a:off x="825480" y="6011280"/>
              <a:ext cx="44280" cy="1065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6"/>
            <p:cNvSpPr/>
            <p:nvPr/>
          </p:nvSpPr>
          <p:spPr>
            <a:xfrm rot="10800000">
              <a:off x="315360" y="5491080"/>
              <a:ext cx="44280" cy="1065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Line 7"/>
          <p:cNvSpPr/>
          <p:nvPr/>
        </p:nvSpPr>
        <p:spPr>
          <a:xfrm>
            <a:off x="4674960" y="2980800"/>
            <a:ext cx="458136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11" descr=""/>
          <p:cNvPicPr/>
          <p:nvPr/>
        </p:nvPicPr>
        <p:blipFill>
          <a:blip r:embed="rId1"/>
          <a:stretch/>
        </p:blipFill>
        <p:spPr>
          <a:xfrm>
            <a:off x="1745640" y="1606320"/>
            <a:ext cx="2367720" cy="3548880"/>
          </a:xfrm>
          <a:prstGeom prst="rect">
            <a:avLst/>
          </a:prstGeom>
          <a:ln>
            <a:noFill/>
          </a:ln>
        </p:spPr>
      </p:pic>
      <p:grpSp>
        <p:nvGrpSpPr>
          <p:cNvPr id="46" name="Group 8"/>
          <p:cNvGrpSpPr/>
          <p:nvPr/>
        </p:nvGrpSpPr>
        <p:grpSpPr>
          <a:xfrm>
            <a:off x="10855800" y="268560"/>
            <a:ext cx="1065600" cy="1074240"/>
            <a:chOff x="10855800" y="268560"/>
            <a:chExt cx="1065600" cy="1074240"/>
          </a:xfrm>
        </p:grpSpPr>
        <p:sp>
          <p:nvSpPr>
            <p:cNvPr id="47" name="CustomShape 9"/>
            <p:cNvSpPr/>
            <p:nvPr/>
          </p:nvSpPr>
          <p:spPr>
            <a:xfrm rot="16200000">
              <a:off x="11366280" y="-241920"/>
              <a:ext cx="44280" cy="1065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11876760" y="277200"/>
              <a:ext cx="44280" cy="1065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60120" y="1841400"/>
            <a:ext cx="8310240" cy="42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Cursory Analysis of Stack operations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Let us consider a sequence of </a:t>
            </a:r>
            <a:r>
              <a:rPr b="0" i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PUSH, POP, MULTIPOP.</a:t>
            </a:r>
            <a:endParaRPr b="0" lang="en-IN" sz="20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worst-case cost of PUSH and POP are O(1)</a:t>
            </a:r>
            <a:endParaRPr b="0" lang="en-IN" sz="20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worst-case cost of MULTIPOP is O(n) for a stack size of n. Because the stack size can grow up to a size of O(n) during n operations, MULTIPOP takes O(n) time in the worst-case.</a:t>
            </a:r>
            <a:endParaRPr b="0" lang="en-IN" sz="20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So, worst-case cost of an operation is O(n).</a:t>
            </a:r>
            <a:endParaRPr b="0" lang="en-IN" sz="20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Thus the cost of the sequence of n operations is </a:t>
            </a:r>
            <a:r>
              <a:rPr b="0" i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O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0" i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and O(n) is the cost/operation in the worst-case.</a:t>
            </a:r>
            <a:endParaRPr b="0" lang="en-IN" sz="20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2f5597"/>
              </a:buClr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The cursory analysis is correct, but not tight!! Intuitively, isn’t it O(1)? For that we need to prove that a sequence of </a:t>
            </a:r>
            <a:r>
              <a:rPr b="1" i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operations on an initially empty stack cost at most </a:t>
            </a:r>
            <a:r>
              <a:rPr b="0" i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O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216000" y="1510200"/>
            <a:ext cx="8310240" cy="45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Analysis: Aggregate Method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To prove that a sequence of 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operations on an initially empty stack cost at most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Each object can be POPped only once (including in MULTIPOP) for  each time it is PUSHed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Number of POPs is at most equal to the number of PUSHes, which is at most =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Number of PUSHes and POPs = 2(n) = O(n).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Thus the average worst-case cost of an operation when a sequence n operations are performed is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)/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=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(1).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216000" y="1313640"/>
            <a:ext cx="8310240" cy="51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Analysis: Accounting Method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Assign differing charges to different operations.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The amount of the charge is called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amortized cost.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●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Amortized cost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may be  more or less than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Actual cost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of an operation.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When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Amortized cost  &gt;  Actual cost,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the difference is saved as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Credits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The credits can be used by later operations whose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Amortized cost  &lt;  Actual cost.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At any point of time the </a:t>
            </a:r>
            <a:endParaRPr b="0" lang="en-IN" sz="2400" spc="-1" strike="noStrike">
              <a:latin typeface="Arial"/>
            </a:endParaRPr>
          </a:p>
          <a:p>
            <a:pPr lvl="1" marL="914400" indent="-379440" algn="just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2f5597"/>
              </a:buClr>
              <a:buFont typeface="Wingdings 2" charset="2"/>
              <a:buChar char="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total amortized cost ≥ total actual cost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16000" y="1044360"/>
            <a:ext cx="8154360" cy="55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Accounting Method: Stack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Actual costs: PUSH: 1, POP: 1, MULTIPOP: min(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,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k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Assign the following amortized costs: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PUSH:2, POP: 0, MULTIPOP: 0.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Suppose ₹1 represents a unit cost.</a:t>
            </a:r>
            <a:endParaRPr b="0" lang="en-IN" sz="2400" spc="-1" strike="noStrike">
              <a:latin typeface="Arial"/>
            </a:endParaRPr>
          </a:p>
          <a:p>
            <a:pPr lvl="1" marL="914400" indent="-37944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When pushing a item, use ₹1 to pay the actual cost of the push and leave ₹1 on the item as credit.</a:t>
            </a:r>
            <a:endParaRPr b="0" lang="en-IN" sz="2400" spc="-1" strike="noStrike">
              <a:latin typeface="Arial"/>
            </a:endParaRPr>
          </a:p>
          <a:p>
            <a:pPr lvl="1" marL="914400" indent="-37944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Whenever POPing a item, the ₹1 on the item is used to pay the actual cost of the POP. (same for MULTIPOP).</a:t>
            </a:r>
            <a:endParaRPr b="0" lang="en-IN" sz="2400" spc="-1" strike="noStrike">
              <a:latin typeface="Arial"/>
            </a:endParaRPr>
          </a:p>
          <a:p>
            <a:pPr lvl="1" marL="914400" indent="-379440" algn="just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By charging PUSH a little more, do not charge POP and MULTIPOP.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216000" y="1368360"/>
            <a:ext cx="8154360" cy="36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Accounting Method: Stack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79440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Actual costs: PUSH: 1, POP: 1, MULTIPOP: min(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,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k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).</a:t>
            </a:r>
            <a:endParaRPr b="0" lang="en-IN" sz="2400" spc="-1" strike="noStrike">
              <a:latin typeface="Arial"/>
            </a:endParaRPr>
          </a:p>
          <a:p>
            <a:pPr marL="457200" indent="-379440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Assign the following amortized costs: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PUSH:2, POP: 0, MULTIPOP: 0.</a:t>
            </a:r>
            <a:endParaRPr b="0" lang="en-IN" sz="2400" spc="-1" strike="noStrike">
              <a:latin typeface="Arial"/>
            </a:endParaRPr>
          </a:p>
          <a:p>
            <a:pPr marL="457200" indent="-379440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The total amortized cost for 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n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PUSH/POP/MULTIPOP is 2n ∈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O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), thus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O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(1) for amortized cost for each operation. </a:t>
            </a:r>
            <a:endParaRPr b="0" lang="en-IN" sz="2400" spc="-1" strike="noStrike">
              <a:latin typeface="Arial"/>
            </a:endParaRPr>
          </a:p>
          <a:p>
            <a:pPr marL="76320">
              <a:lnSpc>
                <a:spcPct val="80000"/>
              </a:lnSpc>
              <a:spcBef>
                <a:spcPts val="1001"/>
              </a:spcBef>
              <a:spcAft>
                <a:spcPts val="1001"/>
              </a:spcAft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16000" y="1304280"/>
            <a:ext cx="8154360" cy="409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Analysis: Potential Method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Similarity with Accounting method: prepaid is used later.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Differs from accounting method</a:t>
            </a:r>
            <a:endParaRPr b="0" lang="en-IN" sz="2400" spc="-1" strike="noStrike">
              <a:latin typeface="Arial"/>
            </a:endParaRPr>
          </a:p>
          <a:p>
            <a:pPr lvl="1" marL="914400" indent="-37944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○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The prepaid charge not as credit, but as “Potential energy”.</a:t>
            </a:r>
            <a:endParaRPr b="0" lang="en-IN" sz="2400" spc="-1" strike="noStrike">
              <a:latin typeface="Arial"/>
            </a:endParaRPr>
          </a:p>
          <a:p>
            <a:pPr lvl="1" marL="914400" indent="-379440" algn="just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f5597"/>
              </a:buClr>
              <a:buFont typeface="Arial"/>
              <a:buChar char="○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The potential is associated with the data structure as a whole rather than with specific objects within the data structure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51" name="Google Shape;237;p45" descr=""/>
          <p:cNvPicPr/>
          <p:nvPr/>
        </p:nvPicPr>
        <p:blipFill>
          <a:blip r:embed="rId2"/>
          <a:stretch/>
        </p:blipFill>
        <p:spPr>
          <a:xfrm>
            <a:off x="288000" y="1468800"/>
            <a:ext cx="7704000" cy="465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7" dur="indefinite" restart="never" nodeType="tmRoot">
          <p:childTnLst>
            <p:seq>
              <p:cTn id="2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268560" y="1440000"/>
            <a:ext cx="8154360" cy="49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Analysis: Potential Method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If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≥ 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, then total amortized cost is an upper bound of total actual cost. </a:t>
            </a:r>
            <a:endParaRPr b="0" lang="en-IN" sz="2400" spc="-1" strike="noStrike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≥ 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is required for any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.</a:t>
            </a:r>
            <a:endParaRPr b="0" lang="en-IN" sz="2400" spc="-1" strike="noStrike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It is convenient to make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= 0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, and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≥ 0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, for all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to satisfy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≥ 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. </a:t>
            </a:r>
            <a:endParaRPr b="0" lang="en-IN" sz="2400" spc="-1" strike="noStrike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 the potential change is positive (i.e.,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- 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&gt; 0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), then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is an overcharge.</a:t>
            </a:r>
            <a:endParaRPr b="0" lang="en-IN" sz="2400" spc="-1" strike="noStrike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If the potential change is negative, then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is an undercharge (discharge the potential to pay the actual cost).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89" dur="indefinite" restart="never" nodeType="tmRoot">
          <p:childTnLst>
            <p:seq>
              <p:cTn id="290" dur="indefinite" nodeType="mainSeq">
                <p:childTnLst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36080" y="1484640"/>
            <a:ext cx="8646840" cy="13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: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Stack</a:t>
            </a:r>
            <a:endParaRPr b="0" lang="en-IN" sz="2000" spc="-1" strike="noStrike">
              <a:latin typeface="Arial"/>
            </a:endParaRPr>
          </a:p>
          <a:p>
            <a:pPr marL="4572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Let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function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Φ(D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be the number of objects in the stack after i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operation.</a:t>
            </a:r>
            <a:endParaRPr b="0" lang="en-IN" sz="2000" spc="-1" strike="noStrike">
              <a:latin typeface="Arial"/>
            </a:endParaRPr>
          </a:p>
          <a:p>
            <a:pPr marL="4572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Φ(D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= 0, and  Φ(D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≥ 0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134280" y="3107160"/>
            <a:ext cx="944064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4572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 of stack operations:</a:t>
            </a:r>
            <a:endParaRPr b="0" lang="en-IN" sz="2000" spc="-1" strike="noStrike">
              <a:latin typeface="Arial"/>
            </a:endParaRPr>
          </a:p>
          <a:p>
            <a:pPr lvl="1" marL="9144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 2" charset="2"/>
              <a:buChar char="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PUSH: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change: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Φ(D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- Φ(D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=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(s+1) - s = 1.</a:t>
            </a:r>
            <a:endParaRPr b="0" lang="en-IN" sz="2000" spc="-1" strike="noStrike">
              <a:latin typeface="Arial"/>
            </a:endParaRPr>
          </a:p>
          <a:p>
            <a:pPr marL="457200" indent="457200" algn="just">
              <a:lnSpc>
                <a:spcPct val="80000"/>
              </a:lnSpc>
              <a:spcBef>
                <a:spcPts val="1001"/>
              </a:spcBef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cost: m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= c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+ Φ(D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- Φ(D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= 1+1 = 2.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132120" y="4591080"/>
            <a:ext cx="9442800" cy="7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lvl="1" marL="9144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 2" charset="2"/>
              <a:buChar char="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POP: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change: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Φ(D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- Φ(D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=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(s-1) - s = -1.</a:t>
            </a:r>
            <a:endParaRPr b="0" lang="en-IN" sz="20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1001"/>
              </a:spcBef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cost: m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=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+ Φ(D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- Φ(D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= 1 + (-1) = 0.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130320" y="5186520"/>
            <a:ext cx="9372600" cy="16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lvl="1" marL="9144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 2" charset="2"/>
              <a:buChar char="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 lvl="1" marL="9144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 2" charset="2"/>
              <a:buChar char="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MULTIPOP(S,k): Let  k' = min(s, k)</a:t>
            </a:r>
            <a:endParaRPr b="0" lang="en-IN" sz="20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1001"/>
              </a:spcBef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change: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Φ(D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- Φ(D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=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- k'.</a:t>
            </a:r>
            <a:endParaRPr b="0" lang="en-IN" sz="20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cost: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m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= c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+ Φ(D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- Φ(D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=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k' + (-k' ) = 0.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216000" y="1400040"/>
            <a:ext cx="8154360" cy="37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: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Stack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 of stack operations:</a:t>
            </a:r>
            <a:endParaRPr b="0" lang="en-IN" sz="2400" spc="-1" strike="noStrike">
              <a:latin typeface="Arial"/>
            </a:endParaRPr>
          </a:p>
          <a:p>
            <a:pPr lvl="1" marL="9144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 2" charset="2"/>
              <a:buChar char="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PUSH: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cost: 2.</a:t>
            </a:r>
            <a:endParaRPr b="0" lang="en-IN" sz="2400" spc="-1" strike="noStrike">
              <a:latin typeface="Arial"/>
            </a:endParaRPr>
          </a:p>
          <a:p>
            <a:pPr lvl="1" marL="9144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 2" charset="2"/>
              <a:buChar char="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POP: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cost: 0.</a:t>
            </a:r>
            <a:endParaRPr b="0" lang="en-IN" sz="2400" spc="-1" strike="noStrike">
              <a:latin typeface="Arial"/>
            </a:endParaRPr>
          </a:p>
          <a:p>
            <a:pPr lvl="1" marL="9144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 2" charset="2"/>
              <a:buChar char="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MULTIPOP(S,k):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cost: 0.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80000"/>
              </a:lnSpc>
              <a:spcBef>
                <a:spcPts val="10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So amortized cost of each operation is O(1), and total amortized cost of n operations is O(n).</a:t>
            </a:r>
            <a:endParaRPr b="0" lang="en-IN" sz="2400" spc="-1" strike="noStrike">
              <a:latin typeface="Arial"/>
            </a:endParaRPr>
          </a:p>
          <a:p>
            <a:pPr marL="457200" indent="-379440" algn="just">
              <a:lnSpc>
                <a:spcPct val="80000"/>
              </a:lnSpc>
              <a:spcBef>
                <a:spcPts val="1001"/>
              </a:spcBef>
              <a:spcAft>
                <a:spcPts val="1001"/>
              </a:spcAft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Since total amortized cost is an upper bound of actual cost, the worse-case cost of n operations is O(n).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51" dur="indefinite" restart="never" nodeType="tmRoot">
          <p:childTnLst>
            <p:seq>
              <p:cTn id="352" dur="indefinite" nodeType="mainSeq">
                <p:childTnLst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99040" y="1849680"/>
            <a:ext cx="7495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cap="all">
                <a:solidFill>
                  <a:srgbClr val="000000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99040" y="2888640"/>
            <a:ext cx="7495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  <a:cs typeface="DejaVu Sans"/>
              </a:rPr>
              <a:t>BASICS OF COMPLEXITY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99040" y="548964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4"/>
          <p:cNvSpPr/>
          <p:nvPr/>
        </p:nvSpPr>
        <p:spPr>
          <a:xfrm>
            <a:off x="599040" y="5887440"/>
            <a:ext cx="74959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" name="Group 5"/>
          <p:cNvGrpSpPr/>
          <p:nvPr/>
        </p:nvGrpSpPr>
        <p:grpSpPr>
          <a:xfrm>
            <a:off x="315000" y="5491080"/>
            <a:ext cx="1065600" cy="1075320"/>
            <a:chOff x="315000" y="5491080"/>
            <a:chExt cx="1065600" cy="1075320"/>
          </a:xfrm>
        </p:grpSpPr>
        <p:sp>
          <p:nvSpPr>
            <p:cNvPr id="54" name="CustomShape 6"/>
            <p:cNvSpPr/>
            <p:nvPr/>
          </p:nvSpPr>
          <p:spPr>
            <a:xfrm rot="5400000">
              <a:off x="825480" y="6011280"/>
              <a:ext cx="44280" cy="1065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7"/>
            <p:cNvSpPr/>
            <p:nvPr/>
          </p:nvSpPr>
          <p:spPr>
            <a:xfrm rot="10800000">
              <a:off x="315360" y="5491080"/>
              <a:ext cx="44280" cy="1065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6" name="Line 8"/>
          <p:cNvSpPr/>
          <p:nvPr/>
        </p:nvSpPr>
        <p:spPr>
          <a:xfrm flipV="1">
            <a:off x="0" y="2596680"/>
            <a:ext cx="790380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3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71880" y="67572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157320" y="1272960"/>
            <a:ext cx="8481600" cy="48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Arial"/>
              </a:rPr>
              <a:t>Basics of Complexity - Road Map</a:t>
            </a:r>
            <a:endParaRPr b="0" lang="en-IN" sz="32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3200" spc="-1" strike="noStrike">
              <a:latin typeface="Arial"/>
            </a:endParaRPr>
          </a:p>
          <a:p>
            <a:pPr marL="431640" indent="-34164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Asymptotic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Notations</a:t>
            </a:r>
            <a:endParaRPr b="0" lang="en-IN" sz="2400" spc="-1" strike="noStrike">
              <a:latin typeface="Arial"/>
            </a:endParaRPr>
          </a:p>
          <a:p>
            <a:pPr marL="431640" indent="-34164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Standard notations and common functions</a:t>
            </a:r>
            <a:endParaRPr b="0" lang="en-IN" sz="2400" spc="-1" strike="noStrike">
              <a:latin typeface="Arial"/>
            </a:endParaRPr>
          </a:p>
          <a:p>
            <a:pPr marL="431640" indent="-34164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Recurrences and Solution of Recurrence equations- Substitution method, Recurrence Tree method, Master method</a:t>
            </a:r>
            <a:endParaRPr b="0" lang="en-IN" sz="2400" spc="-1" strike="noStrike">
              <a:latin typeface="Arial"/>
            </a:endParaRPr>
          </a:p>
          <a:p>
            <a:pPr marL="431640" indent="-34164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Amortized Complexity Analysis: Aggregate, Accounting and Potential Methods. </a:t>
            </a:r>
            <a:endParaRPr b="0" lang="en-IN" sz="2400" spc="-1" strike="noStrike">
              <a:latin typeface="Arial"/>
            </a:endParaRPr>
          </a:p>
          <a:p>
            <a:pPr marL="431640" indent="-34164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NP-Completeness, NP Reduction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66" name="CustomShape 3"/>
          <p:cNvSpPr/>
          <p:nvPr/>
        </p:nvSpPr>
        <p:spPr>
          <a:xfrm>
            <a:off x="157320" y="1811880"/>
            <a:ext cx="7892640" cy="11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800" spc="-1" strike="noStrike">
                <a:solidFill>
                  <a:srgbClr val="2f5597"/>
                </a:solidFill>
                <a:latin typeface="Calibri"/>
                <a:cs typeface="Arial"/>
              </a:rPr>
              <a:t>Amortized Analysis</a:t>
            </a:r>
            <a:endParaRPr b="0" lang="en-IN" sz="2800" spc="-1" strike="noStrike">
              <a:latin typeface="Arial"/>
            </a:endParaRPr>
          </a:p>
          <a:p>
            <a:pPr marL="431640" indent="-34164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Applicable for a sequence of operations, wherein some operations are expensive and others are inexpensive.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230400" y="3029760"/>
            <a:ext cx="760248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Asymptotic Analysis of algorithm- importance of Basic operation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230400" y="3775320"/>
            <a:ext cx="776376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In amortized analysis – average the time required to perform a sequence of data structure operations over all the operations performed.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0" name="CustomShape 7"/>
          <p:cNvSpPr/>
          <p:nvPr/>
        </p:nvSpPr>
        <p:spPr>
          <a:xfrm>
            <a:off x="284400" y="5305320"/>
            <a:ext cx="776376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analysis – Average cost of an operation is small even though a single operation within the sequence might be expensive 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74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499680" y="1395000"/>
            <a:ext cx="8666640" cy="38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63360" algn="just">
              <a:lnSpc>
                <a:spcPct val="10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2f5597"/>
                </a:solidFill>
                <a:latin typeface="Calibri"/>
                <a:cs typeface="Arial"/>
              </a:rPr>
              <a:t>Amortized analysis</a:t>
            </a:r>
            <a:endParaRPr b="0" lang="en-IN" sz="2800" spc="-1" strike="noStrike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lvl="1" marL="914400" indent="-392400" algn="just">
              <a:lnSpc>
                <a:spcPct val="100000"/>
              </a:lnSpc>
              <a:buClr>
                <a:srgbClr val="2f5597"/>
              </a:buClr>
              <a:buFont typeface="Arial"/>
              <a:buChar char="○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Probability is not used.</a:t>
            </a:r>
            <a:endParaRPr b="0" lang="en-IN" sz="2400" spc="-1" strike="noStrike">
              <a:latin typeface="Arial"/>
            </a:endParaRPr>
          </a:p>
          <a:p>
            <a:pPr lvl="1" marL="914400" indent="-392400" algn="just">
              <a:lnSpc>
                <a:spcPct val="100000"/>
              </a:lnSpc>
              <a:buClr>
                <a:srgbClr val="2f5597"/>
              </a:buClr>
              <a:buFont typeface="Arial"/>
              <a:buChar char="○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Average the cost, over a sequence of operations, even if some operation(s) is expensive.</a:t>
            </a:r>
            <a:endParaRPr b="0" lang="en-IN" sz="2400" spc="-1" strike="noStrike">
              <a:latin typeface="Arial"/>
            </a:endParaRPr>
          </a:p>
          <a:p>
            <a:pPr lvl="1" marL="914400" indent="-392400" algn="just">
              <a:lnSpc>
                <a:spcPct val="100000"/>
              </a:lnSpc>
              <a:buClr>
                <a:srgbClr val="2f5597"/>
              </a:buClr>
              <a:buFont typeface="Arial"/>
              <a:buChar char="○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Guarantees the average performance of each operation in the worst case.</a:t>
            </a:r>
            <a:endParaRPr b="0" lang="en-IN" sz="2400" spc="-1" strike="noStrike">
              <a:latin typeface="Arial"/>
            </a:endParaRPr>
          </a:p>
          <a:p>
            <a:pPr lvl="1" marL="914400" indent="-392400" algn="just">
              <a:lnSpc>
                <a:spcPct val="100000"/>
              </a:lnSpc>
              <a:buClr>
                <a:srgbClr val="2f5597"/>
              </a:buClr>
              <a:buFont typeface="Arial"/>
              <a:buChar char="○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Amortized analysis gives an upper-bound on the worst-case running time of a sequence of operations.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393120" y="950040"/>
            <a:ext cx="8310240" cy="53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63360" algn="just">
              <a:lnSpc>
                <a:spcPct val="10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2f5597"/>
                </a:solidFill>
                <a:latin typeface="Calibri"/>
                <a:cs typeface="Arial"/>
              </a:rPr>
              <a:t>Methods of Aggregate Analysis</a:t>
            </a:r>
            <a:endParaRPr b="0" lang="en-IN" sz="2800" spc="-1" strike="noStrike">
              <a:latin typeface="Arial"/>
            </a:endParaRPr>
          </a:p>
          <a:p>
            <a:pPr marL="520560" indent="-45576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Calibri Light"/>
              <a:buAutoNum type="arabicPeriod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Aggregate Method: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compute the total cost over n operations</a:t>
            </a:r>
            <a:endParaRPr b="0" lang="en-IN" sz="2400" spc="-1" strike="noStrike">
              <a:latin typeface="Arial"/>
            </a:endParaRPr>
          </a:p>
          <a:p>
            <a:pPr lvl="1" marL="863640" indent="-34164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	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(Total cost of n operations)/n</a:t>
            </a:r>
            <a:endParaRPr b="0" lang="en-IN" sz="2400" spc="-1" strike="noStrike">
              <a:latin typeface="Arial"/>
            </a:endParaRPr>
          </a:p>
          <a:p>
            <a:pPr marL="520560" indent="-45576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Calibri Light"/>
              <a:buAutoNum type="arabicPeriod" startAt="2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Accounting Method:</a:t>
            </a:r>
            <a:endParaRPr b="0" lang="en-IN" sz="2400" spc="-1" strike="noStrike">
              <a:latin typeface="Arial"/>
            </a:endParaRPr>
          </a:p>
          <a:p>
            <a:pPr lvl="1" marL="863640" indent="-34164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Assign each type of operation an amortized cost</a:t>
            </a:r>
            <a:endParaRPr b="0" lang="en-IN" sz="2400" spc="-1" strike="noStrike">
              <a:latin typeface="Arial"/>
            </a:endParaRPr>
          </a:p>
          <a:p>
            <a:pPr lvl="1" marL="863640" indent="-34164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Overcharge some operations</a:t>
            </a:r>
            <a:endParaRPr b="0" lang="en-IN" sz="2400" spc="-1" strike="noStrike">
              <a:latin typeface="Arial"/>
            </a:endParaRPr>
          </a:p>
          <a:p>
            <a:pPr lvl="1" marL="863640" indent="-34164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Store the overcharge as credit on specific objects, then use the credit for compensation for some later operations.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93120" y="1413000"/>
            <a:ext cx="8310240" cy="37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63360" algn="just">
              <a:lnSpc>
                <a:spcPct val="10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2f5597"/>
                </a:solidFill>
                <a:latin typeface="Calibri"/>
                <a:cs typeface="Arial"/>
              </a:rPr>
              <a:t>Methods of Aggregate Analysis</a:t>
            </a:r>
            <a:endParaRPr b="0" lang="en-IN" sz="2800" spc="-1" strike="noStrike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3. Potential Method:</a:t>
            </a:r>
            <a:endParaRPr b="0" lang="en-IN" sz="2400" spc="-1" strike="noStrike">
              <a:latin typeface="Arial"/>
            </a:endParaRPr>
          </a:p>
          <a:p>
            <a:pPr lvl="1" marL="977760" indent="-45576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Similar to accounting method, but more formal in nature.</a:t>
            </a:r>
            <a:endParaRPr b="0" lang="en-IN" sz="2400" spc="-1" strike="noStrike">
              <a:latin typeface="Arial"/>
            </a:endParaRPr>
          </a:p>
          <a:p>
            <a:pPr lvl="1" marL="977760" indent="-45576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Store the credit as “potential energy”.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IN" sz="2400" spc="-1" strike="noStrike">
              <a:latin typeface="Arial"/>
            </a:endParaRPr>
          </a:p>
          <a:p>
            <a:pPr marL="533520"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60120" y="1320120"/>
            <a:ext cx="8310240" cy="26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63360" algn="just">
              <a:lnSpc>
                <a:spcPct val="10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2f5597"/>
                </a:solidFill>
                <a:latin typeface="Calibri"/>
                <a:cs typeface="Arial"/>
              </a:rPr>
              <a:t>Stack Operations</a:t>
            </a:r>
            <a:endParaRPr b="0" lang="en-IN" sz="2800" spc="-1" strike="noStrike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1.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PUSH(S, x) takes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O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(1) time</a:t>
            </a:r>
            <a:endParaRPr b="0" lang="en-IN" sz="2400" spc="-1" strike="noStrike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2.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POP(S) takes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O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(1) time</a:t>
            </a:r>
            <a:endParaRPr b="0" lang="en-IN" sz="2400" spc="-1" strike="noStrike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The total cost of a sequence of n PUSH and POP operations is n, and the actual running time for n operations is 𝚹(n).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91" name="Table 5"/>
          <p:cNvGraphicFramePr/>
          <p:nvPr/>
        </p:nvGraphicFramePr>
        <p:xfrm>
          <a:off x="797040" y="4032720"/>
          <a:ext cx="389880" cy="3293640"/>
        </p:xfrm>
        <a:graphic>
          <a:graphicData uri="http://schemas.openxmlformats.org/drawingml/2006/table">
            <a:tbl>
              <a:tblPr/>
              <a:tblGrid>
                <a:gridCol w="390240"/>
              </a:tblGrid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0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CustomShape 6"/>
          <p:cNvSpPr/>
          <p:nvPr/>
        </p:nvSpPr>
        <p:spPr>
          <a:xfrm>
            <a:off x="0" y="6336000"/>
            <a:ext cx="1588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Stack 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93" name="Table 7"/>
          <p:cNvGraphicFramePr/>
          <p:nvPr/>
        </p:nvGraphicFramePr>
        <p:xfrm>
          <a:off x="2338920" y="4030920"/>
          <a:ext cx="389880" cy="3200760"/>
        </p:xfrm>
        <a:graphic>
          <a:graphicData uri="http://schemas.openxmlformats.org/drawingml/2006/table">
            <a:tbl>
              <a:tblPr/>
              <a:tblGrid>
                <a:gridCol w="390240"/>
              </a:tblGrid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CustomShape 8"/>
          <p:cNvSpPr/>
          <p:nvPr/>
        </p:nvSpPr>
        <p:spPr>
          <a:xfrm>
            <a:off x="1479240" y="6403320"/>
            <a:ext cx="1399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Push x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95" name="Table 9"/>
          <p:cNvGraphicFramePr/>
          <p:nvPr/>
        </p:nvGraphicFramePr>
        <p:xfrm>
          <a:off x="3868560" y="4028760"/>
          <a:ext cx="389880" cy="2989080"/>
        </p:xfrm>
        <a:graphic>
          <a:graphicData uri="http://schemas.openxmlformats.org/drawingml/2006/table">
            <a:tbl>
              <a:tblPr/>
              <a:tblGrid>
                <a:gridCol w="390240"/>
              </a:tblGrid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" name="CustomShape 10"/>
          <p:cNvSpPr/>
          <p:nvPr/>
        </p:nvSpPr>
        <p:spPr>
          <a:xfrm>
            <a:off x="2936880" y="6266160"/>
            <a:ext cx="1399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Push y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97" name="Table 11"/>
          <p:cNvGraphicFramePr/>
          <p:nvPr/>
        </p:nvGraphicFramePr>
        <p:xfrm>
          <a:off x="5505480" y="4026960"/>
          <a:ext cx="389880" cy="2989080"/>
        </p:xfrm>
        <a:graphic>
          <a:graphicData uri="http://schemas.openxmlformats.org/drawingml/2006/table">
            <a:tbl>
              <a:tblPr/>
              <a:tblGrid>
                <a:gridCol w="390240"/>
              </a:tblGrid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8" name="CustomShape 12"/>
          <p:cNvSpPr/>
          <p:nvPr/>
        </p:nvSpPr>
        <p:spPr>
          <a:xfrm>
            <a:off x="5327280" y="6349320"/>
            <a:ext cx="1399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9" name="Table 13"/>
          <p:cNvGraphicFramePr/>
          <p:nvPr/>
        </p:nvGraphicFramePr>
        <p:xfrm>
          <a:off x="6976080" y="4025160"/>
          <a:ext cx="389880" cy="3200760"/>
        </p:xfrm>
        <a:graphic>
          <a:graphicData uri="http://schemas.openxmlformats.org/drawingml/2006/table">
            <a:tbl>
              <a:tblPr/>
              <a:tblGrid>
                <a:gridCol w="390240"/>
              </a:tblGrid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CustomShape 14"/>
          <p:cNvSpPr/>
          <p:nvPr/>
        </p:nvSpPr>
        <p:spPr>
          <a:xfrm>
            <a:off x="4493160" y="6083640"/>
            <a:ext cx="59400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Pop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71880" y="651960"/>
            <a:ext cx="7998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040" cy="139752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393120" y="252360"/>
            <a:ext cx="7495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216000" y="1656000"/>
            <a:ext cx="8310240" cy="19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76320">
              <a:lnSpc>
                <a:spcPct val="9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3. Multipop(S,k)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takes min(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,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k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while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not STACK-EMPTY(S) and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k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&gt; 0</a:t>
            </a:r>
            <a:endParaRPr b="0" lang="en-IN" sz="2400" spc="-1" strike="noStrike">
              <a:latin typeface="Arial"/>
            </a:endParaRPr>
          </a:p>
          <a:p>
            <a:pPr marL="457200" indent="457200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do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POP(S)</a:t>
            </a:r>
            <a:endParaRPr b="0" lang="en-IN" sz="240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</a:pP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k ← k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- 1</a:t>
            </a:r>
            <a:endParaRPr b="0" lang="en-IN" sz="2400" spc="-1" strike="noStrike">
              <a:latin typeface="Arial"/>
            </a:endParaRPr>
          </a:p>
          <a:p>
            <a:pPr marL="914400" indent="457200" algn="just">
              <a:lnSpc>
                <a:spcPct val="90000"/>
              </a:lnSpc>
              <a:spcAft>
                <a:spcPts val="10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What is the total cost of a sequence of n PUSH, POP and MULTIPOP operations in the worst-case?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06" name="Table 5"/>
          <p:cNvGraphicFramePr/>
          <p:nvPr/>
        </p:nvGraphicFramePr>
        <p:xfrm>
          <a:off x="797040" y="4032720"/>
          <a:ext cx="389880" cy="2565720"/>
        </p:xfrm>
        <a:graphic>
          <a:graphicData uri="http://schemas.openxmlformats.org/drawingml/2006/table">
            <a:tbl>
              <a:tblPr/>
              <a:tblGrid>
                <a:gridCol w="390240"/>
              </a:tblGrid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z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w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7" name="CustomShape 6"/>
          <p:cNvSpPr/>
          <p:nvPr/>
        </p:nvSpPr>
        <p:spPr>
          <a:xfrm>
            <a:off x="216000" y="6377040"/>
            <a:ext cx="2027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Multipop(s,2)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08" name="Table 7"/>
          <p:cNvGraphicFramePr/>
          <p:nvPr/>
        </p:nvGraphicFramePr>
        <p:xfrm>
          <a:off x="2397960" y="4030920"/>
          <a:ext cx="389880" cy="2989080"/>
        </p:xfrm>
        <a:graphic>
          <a:graphicData uri="http://schemas.openxmlformats.org/drawingml/2006/table">
            <a:tbl>
              <a:tblPr/>
              <a:tblGrid>
                <a:gridCol w="390240"/>
              </a:tblGrid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w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9" name="CustomShape 8"/>
          <p:cNvSpPr/>
          <p:nvPr/>
        </p:nvSpPr>
        <p:spPr>
          <a:xfrm>
            <a:off x="1674720" y="6377040"/>
            <a:ext cx="2027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Multipop(s,-2)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10" name="Table 9"/>
          <p:cNvGraphicFramePr/>
          <p:nvPr/>
        </p:nvGraphicFramePr>
        <p:xfrm>
          <a:off x="4201200" y="4017240"/>
          <a:ext cx="389880" cy="2989080"/>
        </p:xfrm>
        <a:graphic>
          <a:graphicData uri="http://schemas.openxmlformats.org/drawingml/2006/table">
            <a:tbl>
              <a:tblPr/>
              <a:tblGrid>
                <a:gridCol w="390240"/>
              </a:tblGrid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w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1" name="CustomShape 10"/>
          <p:cNvSpPr/>
          <p:nvPr/>
        </p:nvSpPr>
        <p:spPr>
          <a:xfrm>
            <a:off x="3643920" y="6375240"/>
            <a:ext cx="2027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Multipop(s,10)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12" name="Table 11"/>
          <p:cNvGraphicFramePr/>
          <p:nvPr/>
        </p:nvGraphicFramePr>
        <p:xfrm>
          <a:off x="6194160" y="4015080"/>
          <a:ext cx="389880" cy="3293640"/>
        </p:xfrm>
        <a:graphic>
          <a:graphicData uri="http://schemas.openxmlformats.org/drawingml/2006/table">
            <a:tbl>
              <a:tblPr/>
              <a:tblGrid>
                <a:gridCol w="390240"/>
              </a:tblGrid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0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" name="CustomShape 12"/>
          <p:cNvSpPr/>
          <p:nvPr/>
        </p:nvSpPr>
        <p:spPr>
          <a:xfrm>
            <a:off x="5541840" y="6361200"/>
            <a:ext cx="2027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Empty Stack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1436760" y="5034960"/>
            <a:ext cx="461520" cy="331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4"/>
          <p:cNvSpPr/>
          <p:nvPr/>
        </p:nvSpPr>
        <p:spPr>
          <a:xfrm>
            <a:off x="5092560" y="5045040"/>
            <a:ext cx="461520" cy="331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5"/>
          <p:cNvSpPr/>
          <p:nvPr/>
        </p:nvSpPr>
        <p:spPr>
          <a:xfrm>
            <a:off x="3168720" y="5045040"/>
            <a:ext cx="461520" cy="331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4013</TotalTime>
  <Application>LibreOffice/6.0.7.3$Linux_X86_64 LibreOffice_project/00m0$Build-3</Application>
  <Words>5186</Words>
  <Paragraphs>1343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  <dc:description/>
  <dc:language>kn-IN</dc:language>
  <cp:lastModifiedBy/>
  <dcterms:modified xsi:type="dcterms:W3CDTF">2020-08-19T13:02:55Z</dcterms:modified>
  <cp:revision>240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62</vt:i4>
  </property>
</Properties>
</file>