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_rels/presentation.xml.rels" ContentType="application/vnd.openxmlformats-package.relationships+xml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760560" y="233460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82320" y="3580200"/>
            <a:ext cx="63604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" name="Group 3"/>
          <p:cNvGrpSpPr/>
          <p:nvPr/>
        </p:nvGrpSpPr>
        <p:grpSpPr>
          <a:xfrm>
            <a:off x="314280" y="5490360"/>
            <a:ext cx="1066320" cy="1076760"/>
            <a:chOff x="314280" y="5490360"/>
            <a:chExt cx="1066320" cy="1076760"/>
          </a:xfrm>
        </p:grpSpPr>
        <p:sp>
          <p:nvSpPr>
            <p:cNvPr id="41" name="CustomShape 4"/>
            <p:cNvSpPr/>
            <p:nvPr/>
          </p:nvSpPr>
          <p:spPr>
            <a:xfrm rot="5400000">
              <a:off x="824760" y="601128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5"/>
            <p:cNvSpPr/>
            <p:nvPr/>
          </p:nvSpPr>
          <p:spPr>
            <a:xfrm rot="10800000">
              <a:off x="314640" y="549036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" name="Line 6"/>
          <p:cNvSpPr/>
          <p:nvPr/>
        </p:nvSpPr>
        <p:spPr>
          <a:xfrm>
            <a:off x="4069080" y="2980800"/>
            <a:ext cx="458172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1" descr=""/>
          <p:cNvPicPr/>
          <p:nvPr/>
        </p:nvPicPr>
        <p:blipFill>
          <a:blip r:embed="rId1"/>
          <a:stretch/>
        </p:blipFill>
        <p:spPr>
          <a:xfrm>
            <a:off x="985680" y="1606320"/>
            <a:ext cx="2368440" cy="3549600"/>
          </a:xfrm>
          <a:prstGeom prst="rect">
            <a:avLst/>
          </a:prstGeom>
          <a:ln>
            <a:noFill/>
          </a:ln>
        </p:spPr>
      </p:pic>
      <p:grpSp>
        <p:nvGrpSpPr>
          <p:cNvPr id="45" name="Group 7"/>
          <p:cNvGrpSpPr/>
          <p:nvPr/>
        </p:nvGrpSpPr>
        <p:grpSpPr>
          <a:xfrm>
            <a:off x="10855800" y="267120"/>
            <a:ext cx="1066320" cy="1076400"/>
            <a:chOff x="10855800" y="267120"/>
            <a:chExt cx="1066320" cy="1076400"/>
          </a:xfrm>
        </p:grpSpPr>
        <p:sp>
          <p:nvSpPr>
            <p:cNvPr id="46" name="CustomShape 8"/>
            <p:cNvSpPr/>
            <p:nvPr/>
          </p:nvSpPr>
          <p:spPr>
            <a:xfrm rot="16200000">
              <a:off x="11366280" y="-24336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11876760" y="27720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99800" y="1465920"/>
            <a:ext cx="9810360" cy="52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Recurrence Relation: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= C(n-1)+ C(n-2) + c and C(0)=0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Now let us consider the other way 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C(n)= 2C(n-1) +c  (Assume C(n-1) ≈ C(n-2)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2(2 C(n-2) +c ) +c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4C(n- 2) + 3c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8C(n-3) + 7c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C(n-k) + (2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– 1) *c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n-k =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n=k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= 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C(0) + (2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-1 ) 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(2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-1 ) 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(c+1)*2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-  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∈  O(2 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)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99800" y="1465920"/>
            <a:ext cx="9810360" cy="48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Recurrence Relation: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= C(n-1)+ C(n-2) + 1 and C(0)=0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C(n)- C(n-1) – C(n-2) -1 =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(C(n) +1) – (C(n-1) +1) – (C(n-2)+1)=0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B(n) – B(n-1) – B(n-2) =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Divide the above equation by B(n-2)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x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– x -1 =0;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Solving this equation gives    x  = (1+√5)/ 2  and x  = (1- √5)/ 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∈  O((1+√5)/ 2 )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16" name="Google Shape;169;p30" descr=""/>
          <p:cNvPicPr/>
          <p:nvPr/>
        </p:nvPicPr>
        <p:blipFill>
          <a:blip r:embed="rId2"/>
          <a:stretch/>
        </p:blipFill>
        <p:spPr>
          <a:xfrm>
            <a:off x="371880" y="1555560"/>
            <a:ext cx="6709320" cy="484560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7350840" y="1650600"/>
            <a:ext cx="3087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Order of Growth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2" name="Google Shape;176;p31" descr=""/>
          <p:cNvPicPr/>
          <p:nvPr/>
        </p:nvPicPr>
        <p:blipFill>
          <a:blip r:embed="rId2"/>
          <a:stretch/>
        </p:blipFill>
        <p:spPr>
          <a:xfrm>
            <a:off x="249480" y="1460520"/>
            <a:ext cx="6827760" cy="495144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7350840" y="1650600"/>
            <a:ext cx="30870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Order of Growth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0560" y="1465200"/>
            <a:ext cx="761220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What if the basic operation runs for 2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100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times?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Suppose, </a:t>
            </a:r>
            <a:endParaRPr b="0" lang="en-IN" sz="1800" spc="-1" strike="noStrike">
              <a:latin typeface="Arial"/>
            </a:endParaRPr>
          </a:p>
          <a:p>
            <a:pPr marL="457200" indent="-380160" algn="just">
              <a:lnSpc>
                <a:spcPct val="100000"/>
              </a:lnSpc>
              <a:buClr>
                <a:srgbClr val="2f5597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An algorithm takes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100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operations. </a:t>
            </a:r>
            <a:endParaRPr b="0" lang="en-IN" sz="1800" spc="-1" strike="noStrike">
              <a:latin typeface="Arial"/>
            </a:endParaRPr>
          </a:p>
          <a:p>
            <a:pPr lvl="1" marL="914400" indent="-380160" algn="just">
              <a:lnSpc>
                <a:spcPct val="100000"/>
              </a:lnSpc>
              <a:buClr>
                <a:srgbClr val="2f5597"/>
              </a:buClr>
              <a:buFont typeface="Wingdings 2" charset="2"/>
              <a:buChar char=""/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Tower of Hanoi takes about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100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operations for 100 disks.</a:t>
            </a:r>
            <a:endParaRPr b="0" lang="en-IN" sz="1800" spc="-1" strike="noStrike">
              <a:latin typeface="Arial"/>
            </a:endParaRPr>
          </a:p>
          <a:p>
            <a:pPr marL="457200" indent="-380160" algn="just">
              <a:lnSpc>
                <a:spcPct val="100000"/>
              </a:lnSpc>
              <a:buClr>
                <a:srgbClr val="2f5597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Each operation takes just one clock tick.</a:t>
            </a:r>
            <a:endParaRPr b="0" lang="en-IN" sz="1800" spc="-1" strike="noStrike">
              <a:latin typeface="Arial"/>
            </a:endParaRPr>
          </a:p>
          <a:p>
            <a:pPr marL="457200" indent="-380160" algn="just">
              <a:lnSpc>
                <a:spcPct val="100000"/>
              </a:lnSpc>
              <a:buClr>
                <a:srgbClr val="2f5597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1 terahertz processor exists. (∵ 10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12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≅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40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So, the algorithm takes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100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/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40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=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60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seconds.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≅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35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years (∵ 1 year = 60*60*24*365 ≅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25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seconds)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≅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32 * 10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9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years (∵ 10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9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≅ 2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30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= 32 billion years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BTW, it’s estimated that the Earth formed about 4.5 billion years back and the big bang happened about 14 billion years back.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Algorithms that require an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exponential number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of operations are practical for solving only problems with very small input sizes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5" dur="indefinite" restart="never" nodeType="tmRoot">
          <p:childTnLst>
            <p:seq>
              <p:cTn id="2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90960" y="1465200"/>
            <a:ext cx="761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Orders of growth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4" name="Google Shape;188;p33" descr=""/>
          <p:cNvPicPr/>
          <p:nvPr/>
        </p:nvPicPr>
        <p:blipFill>
          <a:blip r:embed="rId2"/>
          <a:stretch/>
        </p:blipFill>
        <p:spPr>
          <a:xfrm>
            <a:off x="213840" y="2046240"/>
            <a:ext cx="9047880" cy="330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7" dur="indefinite" restart="never" nodeType="tmRoot">
          <p:childTnLst>
            <p:seq>
              <p:cTn id="2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71880" y="1871640"/>
            <a:ext cx="10265760" cy="49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Oh” O(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class of functions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that grow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 faster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than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Omega” Ω(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class of functions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that grow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at least as fast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as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Theta” Θ(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class of functions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that grow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at the same rate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as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Little oh”  o(g(n)):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class of functions f(n) that grows slower than g(n)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Little omega” ω(g(n):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class of functions f(n) that grows faster than g(n)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393120" y="1342080"/>
            <a:ext cx="62683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2f5597"/>
                </a:solidFill>
                <a:latin typeface="Calibri"/>
                <a:cs typeface="DejaVu Sans"/>
              </a:rPr>
              <a:t>Asymptotic Notations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99" dur="indefinite" restart="never" nodeType="tmRoot">
          <p:childTnLst>
            <p:seq>
              <p:cTn id="3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145800" y="1533960"/>
            <a:ext cx="6016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O(g(n): Big O Notation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393120" y="2280240"/>
            <a:ext cx="1026576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a given function g(n), we denote O(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as the set of functions: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2"/>
          <a:stretch/>
        </p:blipFill>
        <p:spPr>
          <a:xfrm>
            <a:off x="636840" y="3095640"/>
            <a:ext cx="8788680" cy="715320"/>
          </a:xfrm>
          <a:prstGeom prst="rect">
            <a:avLst/>
          </a:prstGeom>
          <a:ln>
            <a:noFill/>
          </a:ln>
        </p:spPr>
      </p:pic>
      <p:sp>
        <p:nvSpPr>
          <p:cNvPr id="148" name="CustomShape 6"/>
          <p:cNvSpPr/>
          <p:nvPr/>
        </p:nvSpPr>
        <p:spPr>
          <a:xfrm>
            <a:off x="261360" y="4263120"/>
            <a:ext cx="8454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O- notation gives an upper bound on a function, within a constant factor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01" dur="indefinite" restart="never" nodeType="tmRoot">
          <p:childTnLst>
            <p:seq>
              <p:cTn id="3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145800" y="1352160"/>
            <a:ext cx="35582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 Notations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85120" y="2137680"/>
            <a:ext cx="55213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Oh” O(g(n))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 function f(n) is said to be in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if f(n) is bounded above by some constant multiple of g(n) for all large 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f(n) ≤ cg(n) ∀ n ≥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, c&gt;0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denoted as f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 ∈ O(g(n))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2"/>
          <a:stretch/>
        </p:blipFill>
        <p:spPr>
          <a:xfrm>
            <a:off x="6121080" y="1625400"/>
            <a:ext cx="2855880" cy="26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3" dur="indefinite" restart="never" nodeType="tmRoot">
          <p:childTnLst>
            <p:seq>
              <p:cTn id="3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45800" y="1352160"/>
            <a:ext cx="35582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 Notations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1" name="Google Shape;200;p35" descr=""/>
          <p:cNvPicPr/>
          <p:nvPr/>
        </p:nvPicPr>
        <p:blipFill>
          <a:blip r:embed="rId2"/>
          <a:stretch/>
        </p:blipFill>
        <p:spPr>
          <a:xfrm>
            <a:off x="5396760" y="1856520"/>
            <a:ext cx="4447080" cy="3712320"/>
          </a:xfrm>
          <a:prstGeom prst="rect">
            <a:avLst/>
          </a:prstGeom>
          <a:ln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285120" y="2137680"/>
            <a:ext cx="5271840" cy="50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Oh” O(g(n))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≤ cg(n) ∀ n ≥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Eg: 100n+5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100n+5 ≤ 100n+5n (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n≥1)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100n+5 ≤ 105n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n≥1  (∴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c=105,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100n+5 ≤ 100n+n (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n≥5) = 101n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n≥5 (∴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c=101,n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=5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Eg: 100n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+5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Eg: n(n-1)/2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99040" y="184968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99040" y="288864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50" name="Group 3"/>
          <p:cNvGrpSpPr/>
          <p:nvPr/>
        </p:nvGrpSpPr>
        <p:grpSpPr>
          <a:xfrm>
            <a:off x="314280" y="5490360"/>
            <a:ext cx="1066320" cy="1076760"/>
            <a:chOff x="314280" y="5490360"/>
            <a:chExt cx="1066320" cy="1076760"/>
          </a:xfrm>
        </p:grpSpPr>
        <p:sp>
          <p:nvSpPr>
            <p:cNvPr id="51" name="CustomShape 4"/>
            <p:cNvSpPr/>
            <p:nvPr/>
          </p:nvSpPr>
          <p:spPr>
            <a:xfrm rot="5400000">
              <a:off x="824760" y="6011280"/>
              <a:ext cx="45000" cy="1066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 rot="10800000">
              <a:off x="314640" y="5490360"/>
              <a:ext cx="45000" cy="1066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Line 6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145800" y="1533960"/>
            <a:ext cx="6016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(g(n): Big Omega Notation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393120" y="2280240"/>
            <a:ext cx="1026576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a given function g(n), we denote Ω 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as the set of functions: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261360" y="4263120"/>
            <a:ext cx="8430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Ω- notation gives a lower bound on a function, within a constant factor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2"/>
          <a:stretch/>
        </p:blipFill>
        <p:spPr>
          <a:xfrm>
            <a:off x="628920" y="3119400"/>
            <a:ext cx="8270280" cy="85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7" dur="indefinite" restart="never" nodeType="tmRoot">
          <p:childTnLst>
            <p:seq>
              <p:cTn id="3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145800" y="1352160"/>
            <a:ext cx="35582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 Notations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85120" y="2030760"/>
            <a:ext cx="537876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Omega” Ω(g(n))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 function f(n) is said to be in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Ω(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if f(n) is bounded below by some constant multiple of g(n) for all large 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f(n) ≥ cg(n) ≥ 0 ∀ n ≥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denoted by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f(n) ∈ Ω(g(n))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2"/>
          <a:stretch/>
        </p:blipFill>
        <p:spPr>
          <a:xfrm>
            <a:off x="5760360" y="1717560"/>
            <a:ext cx="3216960" cy="316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9" dur="indefinite" restart="never" nodeType="tmRoot">
          <p:childTnLst>
            <p:seq>
              <p:cTn id="3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145800" y="1352160"/>
            <a:ext cx="35582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 Notations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85120" y="2030760"/>
            <a:ext cx="4999680" cy="43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Omega” Ω(g(n))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≥ cg(n) ∀ n ≥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Eg: 100n+5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100n+5 ≥ 100n (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n≥0)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100n+5 ≥ 100n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n≥0 (∴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c=100,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Eg: n(n-1)/2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Eg: n(n-1)/2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84" name="Google Shape;313;p61" descr=""/>
          <p:cNvPicPr/>
          <p:nvPr/>
        </p:nvPicPr>
        <p:blipFill>
          <a:blip r:embed="rId2"/>
          <a:stretch/>
        </p:blipFill>
        <p:spPr>
          <a:xfrm>
            <a:off x="5226120" y="1806120"/>
            <a:ext cx="4142880" cy="369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1" dur="indefinite" restart="never" nodeType="tmRoot">
          <p:childTnLst>
            <p:seq>
              <p:cTn id="3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145800" y="1533960"/>
            <a:ext cx="60166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(g(n): Big Theta Notation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93120" y="2280240"/>
            <a:ext cx="1026576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2f5597"/>
              </a:buClr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a given function g(n), we denote Θ 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as the set of functions: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61360" y="4263120"/>
            <a:ext cx="83120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Θ- notation gives a upper and lower bound on a function, within a constant factor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2"/>
          <a:stretch/>
        </p:blipFill>
        <p:spPr>
          <a:xfrm>
            <a:off x="642240" y="3492720"/>
            <a:ext cx="9047880" cy="986400"/>
          </a:xfrm>
          <a:prstGeom prst="rect">
            <a:avLst/>
          </a:prstGeom>
          <a:ln>
            <a:noFill/>
          </a:ln>
        </p:spPr>
      </p:pic>
      <p:sp>
        <p:nvSpPr>
          <p:cNvPr id="193" name="TextShape 7"/>
          <p:cNvSpPr txBox="1"/>
          <p:nvPr/>
        </p:nvSpPr>
        <p:spPr>
          <a:xfrm>
            <a:off x="-2248200" y="4754520"/>
            <a:ext cx="11668680" cy="80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Θ- notation gives a upper and lower bound on a function, within a constant factor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3" dur="indefinite" restart="never" nodeType="tmRoot">
          <p:childTnLst>
            <p:seq>
              <p:cTn id="3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145800" y="1352160"/>
            <a:ext cx="35582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 Notations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285120" y="2030760"/>
            <a:ext cx="4999680" cy="39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Theta” Θ(g(n))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 function f(n) is said to be in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Θ(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if t(n) is bounded both above and below by some constant multiples of g(n) for all large 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g(n)≤ t(n) ≤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 ∀ n ≥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Denoted by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Θ(g(n))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0" name="Google Shape;319;p62" descr=""/>
          <p:cNvPicPr/>
          <p:nvPr/>
        </p:nvPicPr>
        <p:blipFill>
          <a:blip r:embed="rId2"/>
          <a:stretch/>
        </p:blipFill>
        <p:spPr>
          <a:xfrm>
            <a:off x="5457600" y="1428120"/>
            <a:ext cx="4410360" cy="363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5" dur="indefinite" restart="never" nodeType="tmRoot">
          <p:childTnLst>
            <p:seq>
              <p:cTn id="3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145800" y="1352160"/>
            <a:ext cx="35582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Asymptotic Notations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145800" y="2030760"/>
            <a:ext cx="6087960" cy="39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“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Big Theta” Θ(g(n))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g(n)≤ t(n) ≤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 ∀ n ≥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Eg: n(n-1)/2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Θ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n(n-1)/2 =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/2 - n/2 ≤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n≥0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n(n-1)/2 =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/2 - n/2 ≥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/2 -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 =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n≥2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 ≤ n(n-1)/2 ≤ n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∀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n≥2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(∴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=1/2,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=1/4, n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07" name="Google Shape;319;p62" descr=""/>
          <p:cNvPicPr/>
          <p:nvPr/>
        </p:nvPicPr>
        <p:blipFill>
          <a:blip r:embed="rId2"/>
          <a:stretch/>
        </p:blipFill>
        <p:spPr>
          <a:xfrm>
            <a:off x="5925960" y="1428120"/>
            <a:ext cx="4388760" cy="35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7" dur="indefinite" restart="never" nodeType="tmRoot">
          <p:childTnLst>
            <p:seq>
              <p:cTn id="3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45800" y="1484280"/>
            <a:ext cx="1064808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O(g(n))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Nonnegative functions defined on the set of natural numbers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t(n): algorithm’s running time by counting basic operation</a:t>
            </a:r>
            <a:endParaRPr b="0" lang="en-IN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buClr>
                <a:srgbClr val="2f5597"/>
              </a:buClr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g(n): simple function to compare the count with.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is the set of all functions with a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smaller or same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order of growth as g(n).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E.g.: 100n + 5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∉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O(log 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n(n-1)/2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∉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9" dur="indefinite" restart="never" nodeType="tmRoot">
          <p:childTnLst>
            <p:seq>
              <p:cTn id="3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16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45800" y="1484280"/>
            <a:ext cx="1064808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is the set of all functions with a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larger or same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order of growth as g(n).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E.g.: 100n + 5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∉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(log 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n(n-1)/2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∉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10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Θ(g(n))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is the set of all functions that have the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same order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of growth as g(n).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E.g.: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n(n-1)/2     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∉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3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	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∉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Θ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 logn)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21" dur="indefinite" restart="never" nodeType="tmRoot">
          <p:childTnLst>
            <p:seq>
              <p:cTn id="3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21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145800" y="1484280"/>
            <a:ext cx="946044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o-notation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O-notation may or may not be asymptotically tight.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upper bound that is asymptotically tight, but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2n=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 is not.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o-notation denotes an upper bound that is not asymptotically tight.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We formally define o(g(n)) as the set: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2"/>
          <a:stretch/>
        </p:blipFill>
        <p:spPr>
          <a:xfrm>
            <a:off x="371880" y="4381920"/>
            <a:ext cx="8715240" cy="1145880"/>
          </a:xfrm>
          <a:prstGeom prst="rect">
            <a:avLst/>
          </a:prstGeom>
          <a:ln>
            <a:noFill/>
          </a:ln>
        </p:spPr>
      </p:pic>
      <p:pic>
        <p:nvPicPr>
          <p:cNvPr id="224" name="Picture 3" descr=""/>
          <p:cNvPicPr/>
          <p:nvPr/>
        </p:nvPicPr>
        <p:blipFill>
          <a:blip r:embed="rId3"/>
          <a:stretch/>
        </p:blipFill>
        <p:spPr>
          <a:xfrm>
            <a:off x="1883880" y="5688360"/>
            <a:ext cx="1876320" cy="92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3" dur="indefinite" restart="never" nodeType="tmRoot">
          <p:childTnLst>
            <p:seq>
              <p:cTn id="3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145800" y="1365840"/>
            <a:ext cx="9460440" cy="33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ω-notation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-notation may or may not be asymptotically tight.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/2=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upper bound that is asymptotically tight, but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 =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  is not.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 -notation denotes an upper bound that is not asymptotically tight.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We formally define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ω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(g(n)) as the set: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2"/>
          <a:stretch/>
        </p:blipFill>
        <p:spPr>
          <a:xfrm>
            <a:off x="343080" y="4037760"/>
            <a:ext cx="7359840" cy="23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5" dur="indefinite" restart="never" nodeType="tmRoot">
          <p:childTnLst>
            <p:seq>
              <p:cTn id="3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371880" y="573840"/>
            <a:ext cx="8227800" cy="58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Worst case: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worst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– maximum over inputs of size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Best case: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best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–  minimum over inputs of size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Average case: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avg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– “average” over inputs of size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 lvl="1" marL="914400" indent="-380160">
              <a:lnSpc>
                <a:spcPct val="115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Number of times the basic operation executes on typical  input</a:t>
            </a:r>
            <a:endParaRPr b="0" lang="en-IN" sz="2400" spc="-1" strike="noStrike">
              <a:latin typeface="Arial"/>
            </a:endParaRPr>
          </a:p>
          <a:p>
            <a:pPr lvl="1" marL="914400" indent="-380160">
              <a:lnSpc>
                <a:spcPct val="115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NOT necessarily average of worst and best case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371880" y="19584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34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145800" y="1365840"/>
            <a:ext cx="822492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Asymptotic notation in equalities and inequalities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f(n)= O(n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implies f(n) ∈ O(n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Similarly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+ 3n +1 = 2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Θ(n) implies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+ 3n +1 = 2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f(n)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Where f(n) is some function  in the set Θ(n)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In this case f(n) = 3n + 1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If we are interested in the asymptotic behavior of T(n) there is no point in specifying all lower order terms is detail.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In some cases asymptotic notation appears on the LHS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Θ(n) = Θ(n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implies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+ f(n) =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Θ(n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where f(n)= Θ(n)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27" dur="indefinite" restart="never" nodeType="tmRoot">
          <p:childTnLst>
            <p:seq>
              <p:cTn id="3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546120" y="1365840"/>
            <a:ext cx="9060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Comparing Functions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2"/>
          <a:stretch/>
        </p:blipFill>
        <p:spPr>
          <a:xfrm>
            <a:off x="578520" y="1884960"/>
            <a:ext cx="7795440" cy="2436840"/>
          </a:xfrm>
          <a:prstGeom prst="rect">
            <a:avLst/>
          </a:prstGeom>
          <a:ln>
            <a:noFill/>
          </a:ln>
        </p:spPr>
      </p:pic>
      <p:pic>
        <p:nvPicPr>
          <p:cNvPr id="242" name="Picture 3" descr=""/>
          <p:cNvPicPr/>
          <p:nvPr/>
        </p:nvPicPr>
        <p:blipFill>
          <a:blip r:embed="rId3"/>
          <a:stretch/>
        </p:blipFill>
        <p:spPr>
          <a:xfrm>
            <a:off x="717840" y="4441320"/>
            <a:ext cx="3034080" cy="182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9" dur="indefinite" restart="never" nodeType="tmRoot">
          <p:childTnLst>
            <p:seq>
              <p:cTn id="3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546120" y="1365840"/>
            <a:ext cx="90601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Comparing Functions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591120" y="2184120"/>
            <a:ext cx="6400440" cy="254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1" dur="indefinite" restart="never" nodeType="tmRoot">
          <p:childTnLst>
            <p:seq>
              <p:cTn id="3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63" name="CustomShape 3"/>
          <p:cNvSpPr/>
          <p:nvPr/>
        </p:nvSpPr>
        <p:spPr>
          <a:xfrm>
            <a:off x="393120" y="1304280"/>
            <a:ext cx="5719320" cy="36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UniqueElements(A[0---n-1])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for(i = 0 ; I &lt; n – 1 ; i++)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for( j = i + 1 ; j &lt; n ; j++)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if(A[i]  ==  A[j])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false;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for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for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true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393120" y="4845240"/>
            <a:ext cx="9182520" cy="20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Best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 = 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 Ω(1)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Worst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Lohit Kannada"/>
              </a:rPr>
              <a:t>Worst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(n) = (n-1) + (n-2) +  … +1 = n(n-1)/2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∈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66" name="Table 6"/>
          <p:cNvGraphicFramePr/>
          <p:nvPr/>
        </p:nvGraphicFramePr>
        <p:xfrm>
          <a:off x="1802160" y="5420520"/>
          <a:ext cx="4225680" cy="1006200"/>
        </p:xfrm>
        <a:graphic>
          <a:graphicData uri="http://schemas.openxmlformats.org/drawingml/2006/table">
            <a:tbl>
              <a:tblPr/>
              <a:tblGrid>
                <a:gridCol w="314640"/>
                <a:gridCol w="562680"/>
                <a:gridCol w="526320"/>
                <a:gridCol w="641160"/>
                <a:gridCol w="605520"/>
                <a:gridCol w="157572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..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j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..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7" name="CustomShape 7"/>
          <p:cNvSpPr/>
          <p:nvPr/>
        </p:nvSpPr>
        <p:spPr>
          <a:xfrm>
            <a:off x="5994000" y="2749680"/>
            <a:ext cx="1851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Basic Operation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 flipV="1" rot="10800000">
            <a:off x="8629560" y="3513960"/>
            <a:ext cx="2635200" cy="289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371880" y="1466280"/>
            <a:ext cx="57193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Binarybits(n)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count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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while( n &gt; 1) do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count 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count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 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n/2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while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count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3839040" y="3370680"/>
            <a:ext cx="52326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Basic Operation : increment and division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393120" y="4191840"/>
            <a:ext cx="6897600" cy="27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n=2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 :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k-1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k-2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……   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k-k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The loop gets executed k times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n=2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k=log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C(n)=log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 ∈ O(log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71880" y="1392840"/>
            <a:ext cx="5719320" cy="18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BinarybitsRec(n)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 n==1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else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BinarybitsRec(floor(n/2))+1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393120" y="3346560"/>
            <a:ext cx="6897600" cy="35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Recurrence Relation: C(n) = C(n/2)+1 and C(1)=0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C(n)= C(n/2) + 1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= C(n/4) +1 + 1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= C(n/8) +3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= C(n/2</a:t>
            </a:r>
            <a:r>
              <a:rPr b="0" lang="en-IN" sz="22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) +k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Let n=2</a:t>
            </a:r>
            <a:r>
              <a:rPr b="0" lang="en-IN" sz="22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C(n)= 0 + 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k=log</a:t>
            </a:r>
            <a:r>
              <a:rPr b="0" lang="en-IN" sz="22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C(n)=log</a:t>
            </a:r>
            <a:r>
              <a:rPr b="1" lang="en-IN" sz="22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n ∈ O(log</a:t>
            </a:r>
            <a:r>
              <a:rPr b="1" lang="en-IN" sz="22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n)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371880" y="1525680"/>
            <a:ext cx="57193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Fib(n)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F[0]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F[1]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 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2 to n do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F[i]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F[i-1] + F[i-2]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for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F[n]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888000" y="2639880"/>
            <a:ext cx="5232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Basic Operation : Addition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498600" y="4370040"/>
            <a:ext cx="4096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C(n)= n-1 ∈  O(n)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199800" y="1427400"/>
            <a:ext cx="5719320" cy="18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FibRec(n)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 n&lt;= 1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else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FibRec(n-1) + FibRec(n-2)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778200" y="2566080"/>
            <a:ext cx="5232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Basic Operation : Addition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5426280" y="1513440"/>
            <a:ext cx="5232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Recursive Algorithm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99800" y="4007520"/>
            <a:ext cx="888552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Recurrence Relation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= C(n-1)+ C(n-2) + c and C(0)=0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C(n)= 2C(n-2) +c  (Assume C(n-2) ≈ C(n-1)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2(2 C(n-4) +c ) +c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4C(n- 4) + 3c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8C(n-6) + 7c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99800" y="1513440"/>
            <a:ext cx="8885520" cy="37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=  8C(n-6) + 7c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C(n-2k) + (2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– 1) *c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n-2k = 0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n= 2k or k=n/2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= 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C(0) + (2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-1 ) 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(2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-1 ) 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(c+1)*2 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-  c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 ∈  O(2 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n/2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)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Application>LibreOffice/6.0.7.3$Linux_X86_64 LibreOffice_project/00m0$Build-3</Application>
  <Words>2439</Words>
  <Paragraphs>493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2020-08-11T17:46:10Z</dcterms:modified>
  <cp:revision>118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