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425480" y="2334600"/>
            <a:ext cx="7496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c55a11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694760" y="3150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4694760" y="3651480"/>
            <a:ext cx="5647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" name="Group 4"/>
          <p:cNvGrpSpPr/>
          <p:nvPr/>
        </p:nvGrpSpPr>
        <p:grpSpPr>
          <a:xfrm>
            <a:off x="314640" y="5490720"/>
            <a:ext cx="1065960" cy="1076040"/>
            <a:chOff x="314640" y="5490720"/>
            <a:chExt cx="1065960" cy="1076040"/>
          </a:xfrm>
        </p:grpSpPr>
        <p:sp>
          <p:nvSpPr>
            <p:cNvPr id="42" name="CustomShape 5"/>
            <p:cNvSpPr/>
            <p:nvPr/>
          </p:nvSpPr>
          <p:spPr>
            <a:xfrm rot="5400000">
              <a:off x="825120" y="6011280"/>
              <a:ext cx="44640" cy="1065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6"/>
            <p:cNvSpPr/>
            <p:nvPr/>
          </p:nvSpPr>
          <p:spPr>
            <a:xfrm rot="10800000">
              <a:off x="315000" y="5490720"/>
              <a:ext cx="44640" cy="1065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Line 7"/>
          <p:cNvSpPr/>
          <p:nvPr/>
        </p:nvSpPr>
        <p:spPr>
          <a:xfrm>
            <a:off x="4674960" y="2980800"/>
            <a:ext cx="458136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Picture 11" descr=""/>
          <p:cNvPicPr/>
          <p:nvPr/>
        </p:nvPicPr>
        <p:blipFill>
          <a:blip r:embed="rId1"/>
          <a:stretch/>
        </p:blipFill>
        <p:spPr>
          <a:xfrm>
            <a:off x="1745640" y="1606320"/>
            <a:ext cx="2368080" cy="3549240"/>
          </a:xfrm>
          <a:prstGeom prst="rect">
            <a:avLst/>
          </a:prstGeom>
          <a:ln>
            <a:noFill/>
          </a:ln>
        </p:spPr>
      </p:pic>
      <p:grpSp>
        <p:nvGrpSpPr>
          <p:cNvPr id="46" name="Group 8"/>
          <p:cNvGrpSpPr/>
          <p:nvPr/>
        </p:nvGrpSpPr>
        <p:grpSpPr>
          <a:xfrm>
            <a:off x="10855800" y="267840"/>
            <a:ext cx="1065960" cy="1075320"/>
            <a:chOff x="10855800" y="267840"/>
            <a:chExt cx="1065960" cy="1075320"/>
          </a:xfrm>
        </p:grpSpPr>
        <p:sp>
          <p:nvSpPr>
            <p:cNvPr id="47" name="CustomShape 9"/>
            <p:cNvSpPr/>
            <p:nvPr/>
          </p:nvSpPr>
          <p:spPr>
            <a:xfrm rot="16200000">
              <a:off x="11366280" y="-242640"/>
              <a:ext cx="44640" cy="1065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10"/>
            <p:cNvSpPr/>
            <p:nvPr/>
          </p:nvSpPr>
          <p:spPr>
            <a:xfrm>
              <a:off x="11876760" y="277200"/>
              <a:ext cx="44640" cy="1065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157320" y="1408320"/>
            <a:ext cx="879552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04480" y="1953000"/>
            <a:ext cx="86295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  m = n/2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T(n/2)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 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≤ (cn/2)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= 2 T(n/2) + 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2 c (n/2)  +  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  + 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  + 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not ≤ cn for any value of c&gt;0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implies that T(n) ∈ O(n) is not true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Hence our initial assumption is incorrect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07" dur="indefinite" restart="never" nodeType="tmRoot">
          <p:childTnLst>
            <p:seq>
              <p:cTn id="208" dur="indefinite" nodeType="mainSeq">
                <p:childTnLst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500"/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99040" y="1849680"/>
            <a:ext cx="7496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 cap="all">
                <a:solidFill>
                  <a:srgbClr val="000000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99040" y="2888640"/>
            <a:ext cx="7496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2f5597"/>
                </a:solidFill>
                <a:latin typeface="Calibri"/>
                <a:cs typeface="DejaVu Sans"/>
              </a:rPr>
              <a:t>BASICS OF COMPLEXITY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599040" y="548964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599040" y="5887440"/>
            <a:ext cx="7496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" name="Group 5"/>
          <p:cNvGrpSpPr/>
          <p:nvPr/>
        </p:nvGrpSpPr>
        <p:grpSpPr>
          <a:xfrm>
            <a:off x="314640" y="5490720"/>
            <a:ext cx="1065960" cy="1076040"/>
            <a:chOff x="314640" y="5490720"/>
            <a:chExt cx="1065960" cy="1076040"/>
          </a:xfrm>
        </p:grpSpPr>
        <p:sp>
          <p:nvSpPr>
            <p:cNvPr id="54" name="CustomShape 6"/>
            <p:cNvSpPr/>
            <p:nvPr/>
          </p:nvSpPr>
          <p:spPr>
            <a:xfrm rot="5400000">
              <a:off x="825120" y="6011280"/>
              <a:ext cx="44640" cy="10659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CustomShape 7"/>
            <p:cNvSpPr/>
            <p:nvPr/>
          </p:nvSpPr>
          <p:spPr>
            <a:xfrm rot="10800000">
              <a:off x="315000" y="5490720"/>
              <a:ext cx="44640" cy="10659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6" name="Line 8"/>
          <p:cNvSpPr/>
          <p:nvPr/>
        </p:nvSpPr>
        <p:spPr>
          <a:xfrm flipV="1">
            <a:off x="0" y="2596680"/>
            <a:ext cx="7903800" cy="68400"/>
          </a:xfrm>
          <a:prstGeom prst="line">
            <a:avLst/>
          </a:prstGeom>
          <a:ln w="38160">
            <a:solidFill>
              <a:srgbClr val="dfa2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Picture 3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71880" y="67572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9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61" name="CustomShape 3"/>
          <p:cNvSpPr/>
          <p:nvPr/>
        </p:nvSpPr>
        <p:spPr>
          <a:xfrm>
            <a:off x="157320" y="1891080"/>
            <a:ext cx="714492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Basics of Complexity - Road Map</a:t>
            </a:r>
            <a:endParaRPr b="0" lang="en-IN" sz="20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0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Asymptotic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Notations</a:t>
            </a:r>
            <a:endParaRPr b="0" lang="en-IN" sz="20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Standard notations and common functions</a:t>
            </a:r>
            <a:endParaRPr b="0" lang="en-IN" sz="20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Recurrences and Solution of Recurrence equations- Substitution method, Recurrence Tree method, Master method</a:t>
            </a:r>
            <a:endParaRPr b="0" lang="en-IN" sz="20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Amortized Complexity Analysis: Aggregate, Accounting and Potential Methods. </a:t>
            </a:r>
            <a:endParaRPr b="0" lang="en-IN" sz="20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NP-Completeness, NP Reduction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4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66" name="CustomShape 3"/>
          <p:cNvSpPr/>
          <p:nvPr/>
        </p:nvSpPr>
        <p:spPr>
          <a:xfrm>
            <a:off x="157320" y="1075320"/>
            <a:ext cx="8795520" cy="47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Recursive Algorithms and Recurrence Relations</a:t>
            </a:r>
            <a:endParaRPr b="0" lang="en-IN" sz="24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Time Complexity Analysis of Recursive Algorithms are typically through Recurrence Relations.</a:t>
            </a:r>
            <a:endParaRPr b="0" lang="en-IN" sz="24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Run time on an input of size n is represented as a function of n and the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running time on inputs of smaller sizes.</a:t>
            </a:r>
            <a:endParaRPr b="0" lang="en-IN" sz="24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Recurrence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is an equation or inequality that describes  a function in terms its value on smaller inputs.</a:t>
            </a:r>
            <a:endParaRPr b="0" lang="en-IN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Subproblems are not necessarily constrained to being a constant fraction of the original problem size.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9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0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71" name="CustomShape 3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371880" y="1757520"/>
            <a:ext cx="808596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Three ways for solving recurrences: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2f5597"/>
              </a:buClr>
              <a:buFont typeface="Calibri Light"/>
              <a:buAutoNum type="arabicPeriod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Substitution Method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: guess the bound and then use mathematical induction to prove the guess as correct.</a:t>
            </a:r>
            <a:endParaRPr b="0" lang="en-IN" sz="24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2f5597"/>
              </a:buClr>
              <a:buFont typeface="Calibri Light"/>
              <a:buAutoNum type="arabicPeriod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Recurrence Tree Method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: converts recurrence into a tree whose nodes represent the costs incurred at various levels of the recursion. </a:t>
            </a:r>
            <a:endParaRPr b="0" lang="en-IN" sz="24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2f5597"/>
              </a:buClr>
              <a:buFont typeface="Calibri Light"/>
              <a:buAutoNum type="arabicPeriod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Master Method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: provides bounds for recurrences of the form</a:t>
            </a:r>
            <a:endParaRPr b="0" lang="en-IN" sz="2400" spc="-1" strike="noStrike">
              <a:latin typeface="Arial"/>
            </a:endParaRPr>
          </a:p>
          <a:p>
            <a:pPr marL="403200" indent="-176760"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= aT(n/b) + f(n) where a&gt;=1 and b&gt;1 and f(n) is some          function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1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4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5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203760" y="1853640"/>
            <a:ext cx="8795520" cy="19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Substitution method solves recurrences in two steps: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2f5597"/>
              </a:buClr>
              <a:buFont typeface="Calibri Light"/>
              <a:buAutoNum type="arabicPeriod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Guess the form of the solution.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2f5597"/>
              </a:buClr>
              <a:buFont typeface="Calibri Light"/>
              <a:buAutoNum type="arabicPeriod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Use induction to show that the guess is valid.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8" name="CustomShape 5"/>
          <p:cNvSpPr/>
          <p:nvPr/>
        </p:nvSpPr>
        <p:spPr>
          <a:xfrm>
            <a:off x="204480" y="3627360"/>
            <a:ext cx="8085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9" name="CustomShape 6"/>
          <p:cNvSpPr/>
          <p:nvPr/>
        </p:nvSpPr>
        <p:spPr>
          <a:xfrm>
            <a:off x="190800" y="4860360"/>
            <a:ext cx="8085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0" name="CustomShape 7"/>
          <p:cNvSpPr/>
          <p:nvPr/>
        </p:nvSpPr>
        <p:spPr>
          <a:xfrm>
            <a:off x="265320" y="4362840"/>
            <a:ext cx="808596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Only applicable to instances where solutions can be guessed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157320" y="974520"/>
            <a:ext cx="8795520" cy="11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04480" y="2071800"/>
            <a:ext cx="8629560" cy="433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1. Solve the recurrence relation using substitution method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T(n)= 2T(n/2) +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Step 1: Guess the solution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Guess that T(n) ∈ O(nlog n)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O(nlog n) implies that T(n) &lt;= c n log n for some c &gt; 0, n&gt;=n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Step 2: Mathematical Induction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Assume that the above equation is true for all m &lt;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To Prove T(n)&lt;= c n log n assuming T(m) &lt; = c m log m ∀ m &lt;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8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157320" y="974520"/>
            <a:ext cx="8795520" cy="11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204480" y="1953000"/>
            <a:ext cx="8629560" cy="48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  m = n/2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T(n/2)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 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≤ (cn/2) log (n/2)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= 2 T(n/2) + 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2 c (n/2)log (n/2)  +  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 log (n/2) + 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 (log n – log 2) + 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 (log n – 1) + 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 log n – cn + 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 log n – n(c-1)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 log n  as long as c &gt;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implies that T(n) ∈ O(nlog n)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4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157320" y="1187280"/>
            <a:ext cx="8795520" cy="7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04480" y="2059920"/>
            <a:ext cx="8629560" cy="40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2. Solve the recurrence relation using substitution method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T(n)= 2T(n/2) +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Step 1: Guess the solution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Guess that T(n) ∈ O(n)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O(n) implies that T(n) &lt;= c n  for some c &gt; 0, n&gt;=n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Step 2: Mathematical Induction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Assume that the above equation is true for all m &lt;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To Prove T(n)&lt;= c n assuming T(m) &lt; = c m  ∀ m &lt;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2250</TotalTime>
  <Application>LibreOffice/6.0.7.3$Linux_X86_64 LibreOffice_project/00m0$Build-3</Application>
  <Words>2534</Words>
  <Paragraphs>560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  <dc:description/>
  <dc:language>kn-IN</dc:language>
  <cp:lastModifiedBy/>
  <dcterms:modified xsi:type="dcterms:W3CDTF">2020-08-12T13:11:10Z</dcterms:modified>
  <cp:revision>209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47</vt:i4>
  </property>
</Properties>
</file>