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425480" y="2334600"/>
            <a:ext cx="7496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c55a11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694760" y="3150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4694760" y="3651480"/>
            <a:ext cx="5647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284" name="Group 4"/>
          <p:cNvGrpSpPr/>
          <p:nvPr/>
        </p:nvGrpSpPr>
        <p:grpSpPr>
          <a:xfrm>
            <a:off x="314640" y="5490720"/>
            <a:ext cx="1065960" cy="1076040"/>
            <a:chOff x="314640" y="5490720"/>
            <a:chExt cx="1065960" cy="1076040"/>
          </a:xfrm>
        </p:grpSpPr>
        <p:sp>
          <p:nvSpPr>
            <p:cNvPr id="285" name="CustomShape 5"/>
            <p:cNvSpPr/>
            <p:nvPr/>
          </p:nvSpPr>
          <p:spPr>
            <a:xfrm rot="5400000">
              <a:off x="825120" y="6011280"/>
              <a:ext cx="44640" cy="1065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CustomShape 6"/>
            <p:cNvSpPr/>
            <p:nvPr/>
          </p:nvSpPr>
          <p:spPr>
            <a:xfrm rot="10800000">
              <a:off x="315000" y="5490720"/>
              <a:ext cx="44640" cy="1065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7" name="Line 7"/>
          <p:cNvSpPr/>
          <p:nvPr/>
        </p:nvSpPr>
        <p:spPr>
          <a:xfrm>
            <a:off x="4674960" y="2980800"/>
            <a:ext cx="458136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8" name="Picture 11" descr=""/>
          <p:cNvPicPr/>
          <p:nvPr/>
        </p:nvPicPr>
        <p:blipFill>
          <a:blip r:embed="rId1"/>
          <a:stretch/>
        </p:blipFill>
        <p:spPr>
          <a:xfrm>
            <a:off x="1745640" y="1606320"/>
            <a:ext cx="2368080" cy="3549240"/>
          </a:xfrm>
          <a:prstGeom prst="rect">
            <a:avLst/>
          </a:prstGeom>
          <a:ln>
            <a:noFill/>
          </a:ln>
        </p:spPr>
      </p:pic>
      <p:grpSp>
        <p:nvGrpSpPr>
          <p:cNvPr id="289" name="Group 8"/>
          <p:cNvGrpSpPr/>
          <p:nvPr/>
        </p:nvGrpSpPr>
        <p:grpSpPr>
          <a:xfrm>
            <a:off x="10855800" y="267840"/>
            <a:ext cx="1065960" cy="1075320"/>
            <a:chOff x="10855800" y="267840"/>
            <a:chExt cx="1065960" cy="1075320"/>
          </a:xfrm>
        </p:grpSpPr>
        <p:sp>
          <p:nvSpPr>
            <p:cNvPr id="290" name="CustomShape 9"/>
            <p:cNvSpPr/>
            <p:nvPr/>
          </p:nvSpPr>
          <p:spPr>
            <a:xfrm rot="16200000">
              <a:off x="11366280" y="-242640"/>
              <a:ext cx="44640" cy="1065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10"/>
            <p:cNvSpPr/>
            <p:nvPr/>
          </p:nvSpPr>
          <p:spPr>
            <a:xfrm>
              <a:off x="11876760" y="277200"/>
              <a:ext cx="44640" cy="1065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1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414" name="CustomShape 3"/>
          <p:cNvSpPr/>
          <p:nvPr/>
        </p:nvSpPr>
        <p:spPr>
          <a:xfrm>
            <a:off x="157320" y="1287720"/>
            <a:ext cx="829692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4. 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T(n/4) + T(n/2) + c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15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416" name="Group 5"/>
          <p:cNvGrpSpPr/>
          <p:nvPr/>
        </p:nvGrpSpPr>
        <p:grpSpPr>
          <a:xfrm>
            <a:off x="264960" y="3052080"/>
            <a:ext cx="2902320" cy="1389960"/>
            <a:chOff x="264960" y="3052080"/>
            <a:chExt cx="2902320" cy="1389960"/>
          </a:xfrm>
        </p:grpSpPr>
        <p:sp>
          <p:nvSpPr>
            <p:cNvPr id="417" name="CustomShape 6"/>
            <p:cNvSpPr/>
            <p:nvPr/>
          </p:nvSpPr>
          <p:spPr>
            <a:xfrm>
              <a:off x="1484280" y="3052080"/>
              <a:ext cx="6163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cn</a:t>
              </a:r>
              <a:r>
                <a:rPr b="0" lang="en-IN" sz="20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18" name="CustomShape 7"/>
            <p:cNvSpPr/>
            <p:nvPr/>
          </p:nvSpPr>
          <p:spPr>
            <a:xfrm>
              <a:off x="264960" y="4047480"/>
              <a:ext cx="1051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T(n/4)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19" name="CustomShape 8"/>
            <p:cNvSpPr/>
            <p:nvPr/>
          </p:nvSpPr>
          <p:spPr>
            <a:xfrm>
              <a:off x="2115360" y="4045680"/>
              <a:ext cx="1051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T(n/2)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20" name="Line 9"/>
            <p:cNvSpPr/>
            <p:nvPr/>
          </p:nvSpPr>
          <p:spPr>
            <a:xfrm flipH="1">
              <a:off x="791280" y="3513600"/>
              <a:ext cx="693000" cy="53388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" name="Line 10"/>
            <p:cNvSpPr/>
            <p:nvPr/>
          </p:nvSpPr>
          <p:spPr>
            <a:xfrm>
              <a:off x="1793160" y="3452040"/>
              <a:ext cx="676800" cy="59328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2" name="Group 11"/>
          <p:cNvGrpSpPr/>
          <p:nvPr/>
        </p:nvGrpSpPr>
        <p:grpSpPr>
          <a:xfrm>
            <a:off x="3863160" y="3038040"/>
            <a:ext cx="4822200" cy="2091960"/>
            <a:chOff x="3863160" y="3038040"/>
            <a:chExt cx="4822200" cy="2091960"/>
          </a:xfrm>
        </p:grpSpPr>
        <p:sp>
          <p:nvSpPr>
            <p:cNvPr id="423" name="CustomShape 12"/>
            <p:cNvSpPr/>
            <p:nvPr/>
          </p:nvSpPr>
          <p:spPr>
            <a:xfrm>
              <a:off x="6101640" y="3038040"/>
              <a:ext cx="616320" cy="82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cn</a:t>
              </a:r>
              <a:r>
                <a:rPr b="0" lang="en-IN" sz="24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424" name="CustomShape 13"/>
            <p:cNvSpPr/>
            <p:nvPr/>
          </p:nvSpPr>
          <p:spPr>
            <a:xfrm>
              <a:off x="4953600" y="3831840"/>
              <a:ext cx="1051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cn</a:t>
              </a:r>
              <a:r>
                <a:rPr b="0" lang="en-IN" sz="20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/16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25" name="CustomShape 14"/>
            <p:cNvSpPr/>
            <p:nvPr/>
          </p:nvSpPr>
          <p:spPr>
            <a:xfrm>
              <a:off x="7192080" y="3889080"/>
              <a:ext cx="1051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cn</a:t>
              </a:r>
              <a:r>
                <a:rPr b="0" lang="en-IN" sz="20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/4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26" name="Line 15"/>
            <p:cNvSpPr/>
            <p:nvPr/>
          </p:nvSpPr>
          <p:spPr>
            <a:xfrm flipH="1">
              <a:off x="5565240" y="3501720"/>
              <a:ext cx="762120" cy="38736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" name="Line 16"/>
            <p:cNvSpPr/>
            <p:nvPr/>
          </p:nvSpPr>
          <p:spPr>
            <a:xfrm>
              <a:off x="6410520" y="3499560"/>
              <a:ext cx="955800" cy="4309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" name="CustomShape 17"/>
            <p:cNvSpPr/>
            <p:nvPr/>
          </p:nvSpPr>
          <p:spPr>
            <a:xfrm>
              <a:off x="7633440" y="4766040"/>
              <a:ext cx="1051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T(n/4)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29" name="CustomShape 18"/>
            <p:cNvSpPr/>
            <p:nvPr/>
          </p:nvSpPr>
          <p:spPr>
            <a:xfrm>
              <a:off x="6301440" y="4763880"/>
              <a:ext cx="1051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T(n/8)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30" name="CustomShape 19"/>
            <p:cNvSpPr/>
            <p:nvPr/>
          </p:nvSpPr>
          <p:spPr>
            <a:xfrm>
              <a:off x="5266440" y="4762080"/>
              <a:ext cx="1051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T(n/8)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31" name="CustomShape 20"/>
            <p:cNvSpPr/>
            <p:nvPr/>
          </p:nvSpPr>
          <p:spPr>
            <a:xfrm>
              <a:off x="3863160" y="4748040"/>
              <a:ext cx="1051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T(n/16)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32" name="Line 21"/>
            <p:cNvSpPr/>
            <p:nvPr/>
          </p:nvSpPr>
          <p:spPr>
            <a:xfrm flipH="1">
              <a:off x="4548240" y="4350600"/>
              <a:ext cx="405360" cy="3974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" name="Line 22"/>
            <p:cNvSpPr/>
            <p:nvPr/>
          </p:nvSpPr>
          <p:spPr>
            <a:xfrm>
              <a:off x="5355720" y="4350600"/>
              <a:ext cx="437040" cy="4111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" name="Line 23"/>
            <p:cNvSpPr/>
            <p:nvPr/>
          </p:nvSpPr>
          <p:spPr>
            <a:xfrm flipH="1">
              <a:off x="6827760" y="4293360"/>
              <a:ext cx="641520" cy="4705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" name="Line 24"/>
            <p:cNvSpPr/>
            <p:nvPr/>
          </p:nvSpPr>
          <p:spPr>
            <a:xfrm>
              <a:off x="7718400" y="4289040"/>
              <a:ext cx="441360" cy="4766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36" name="CustomShape 25"/>
          <p:cNvSpPr/>
          <p:nvPr/>
        </p:nvSpPr>
        <p:spPr>
          <a:xfrm>
            <a:off x="3277440" y="3695400"/>
            <a:ext cx="862920" cy="423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8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9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440" name="CustomShape 3"/>
          <p:cNvSpPr/>
          <p:nvPr/>
        </p:nvSpPr>
        <p:spPr>
          <a:xfrm>
            <a:off x="157320" y="1307160"/>
            <a:ext cx="8296920" cy="11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T(n/4) + T(n/2) + c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2" name="CustomShape 5"/>
          <p:cNvSpPr/>
          <p:nvPr/>
        </p:nvSpPr>
        <p:spPr>
          <a:xfrm>
            <a:off x="3734640" y="2103840"/>
            <a:ext cx="6163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6"/>
          <p:cNvSpPr/>
          <p:nvPr/>
        </p:nvSpPr>
        <p:spPr>
          <a:xfrm>
            <a:off x="1933560" y="3004560"/>
            <a:ext cx="12340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/16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4" name="CustomShape 7"/>
          <p:cNvSpPr/>
          <p:nvPr/>
        </p:nvSpPr>
        <p:spPr>
          <a:xfrm>
            <a:off x="5739120" y="2954880"/>
            <a:ext cx="1051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5" name="Line 8"/>
          <p:cNvSpPr/>
          <p:nvPr/>
        </p:nvSpPr>
        <p:spPr>
          <a:xfrm flipH="1">
            <a:off x="2459880" y="2567520"/>
            <a:ext cx="1500120" cy="436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Line 9"/>
          <p:cNvSpPr/>
          <p:nvPr/>
        </p:nvSpPr>
        <p:spPr>
          <a:xfrm>
            <a:off x="4043160" y="2565360"/>
            <a:ext cx="1749600" cy="389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10"/>
          <p:cNvSpPr/>
          <p:nvPr/>
        </p:nvSpPr>
        <p:spPr>
          <a:xfrm>
            <a:off x="6741000" y="3833640"/>
            <a:ext cx="12506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/16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8" name="CustomShape 11"/>
          <p:cNvSpPr/>
          <p:nvPr/>
        </p:nvSpPr>
        <p:spPr>
          <a:xfrm>
            <a:off x="4503960" y="3873960"/>
            <a:ext cx="12556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/64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9" name="CustomShape 12"/>
          <p:cNvSpPr/>
          <p:nvPr/>
        </p:nvSpPr>
        <p:spPr>
          <a:xfrm>
            <a:off x="2519640" y="3906360"/>
            <a:ext cx="12240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/64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50" name="CustomShape 13"/>
          <p:cNvSpPr/>
          <p:nvPr/>
        </p:nvSpPr>
        <p:spPr>
          <a:xfrm>
            <a:off x="880200" y="3906360"/>
            <a:ext cx="120744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/256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51" name="Line 14"/>
          <p:cNvSpPr/>
          <p:nvPr/>
        </p:nvSpPr>
        <p:spPr>
          <a:xfrm flipH="1">
            <a:off x="1519920" y="3439800"/>
            <a:ext cx="615960" cy="391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Line 15"/>
          <p:cNvSpPr/>
          <p:nvPr/>
        </p:nvSpPr>
        <p:spPr>
          <a:xfrm>
            <a:off x="2459880" y="3466080"/>
            <a:ext cx="496800" cy="407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Line 16"/>
          <p:cNvSpPr/>
          <p:nvPr/>
        </p:nvSpPr>
        <p:spPr>
          <a:xfrm flipH="1">
            <a:off x="5171040" y="3403080"/>
            <a:ext cx="641520" cy="470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Line 17"/>
          <p:cNvSpPr/>
          <p:nvPr/>
        </p:nvSpPr>
        <p:spPr>
          <a:xfrm>
            <a:off x="6265800" y="3416400"/>
            <a:ext cx="752400" cy="415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Line 18"/>
          <p:cNvSpPr/>
          <p:nvPr/>
        </p:nvSpPr>
        <p:spPr>
          <a:xfrm>
            <a:off x="7267680" y="4295160"/>
            <a:ext cx="656280" cy="499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Line 19"/>
          <p:cNvSpPr/>
          <p:nvPr/>
        </p:nvSpPr>
        <p:spPr>
          <a:xfrm flipH="1">
            <a:off x="6265800" y="4295160"/>
            <a:ext cx="690480" cy="499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Line 20"/>
          <p:cNvSpPr/>
          <p:nvPr/>
        </p:nvSpPr>
        <p:spPr>
          <a:xfrm>
            <a:off x="5030280" y="4335480"/>
            <a:ext cx="439560" cy="487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Line 21"/>
          <p:cNvSpPr/>
          <p:nvPr/>
        </p:nvSpPr>
        <p:spPr>
          <a:xfrm flipH="1">
            <a:off x="4305960" y="4335480"/>
            <a:ext cx="396360" cy="4593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Line 22"/>
          <p:cNvSpPr/>
          <p:nvPr/>
        </p:nvSpPr>
        <p:spPr>
          <a:xfrm>
            <a:off x="2914560" y="4335480"/>
            <a:ext cx="410400" cy="5029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Line 23"/>
          <p:cNvSpPr/>
          <p:nvPr/>
        </p:nvSpPr>
        <p:spPr>
          <a:xfrm flipH="1">
            <a:off x="2268000" y="4335480"/>
            <a:ext cx="344520" cy="4611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Line 24"/>
          <p:cNvSpPr/>
          <p:nvPr/>
        </p:nvSpPr>
        <p:spPr>
          <a:xfrm>
            <a:off x="1282320" y="4367880"/>
            <a:ext cx="357840" cy="496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Line 25"/>
          <p:cNvSpPr/>
          <p:nvPr/>
        </p:nvSpPr>
        <p:spPr>
          <a:xfrm flipH="1">
            <a:off x="621000" y="4367880"/>
            <a:ext cx="492840" cy="4269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26"/>
          <p:cNvSpPr/>
          <p:nvPr/>
        </p:nvSpPr>
        <p:spPr>
          <a:xfrm>
            <a:off x="486720" y="5035320"/>
            <a:ext cx="7436160" cy="22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0 cost=cn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1 cost = cn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/16 + cn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/4 = 5n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/16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2 cost =cn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/256 + cn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/64 + cn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/64 +  cn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/16 =25n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/256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The above series is a geometric progression with ratio 5/16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T(n)=n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/(1-5/16)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O(n</a:t>
            </a:r>
            <a:r>
              <a:rPr b="1" lang="en-IN" sz="1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5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5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5" dur="5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65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6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467" name="CustomShape 3"/>
          <p:cNvSpPr/>
          <p:nvPr/>
        </p:nvSpPr>
        <p:spPr>
          <a:xfrm>
            <a:off x="157320" y="1287720"/>
            <a:ext cx="829692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5. 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2T(n/2) +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469" name="Group 5"/>
          <p:cNvGrpSpPr/>
          <p:nvPr/>
        </p:nvGrpSpPr>
        <p:grpSpPr>
          <a:xfrm>
            <a:off x="264960" y="3040200"/>
            <a:ext cx="2902320" cy="1389960"/>
            <a:chOff x="264960" y="3040200"/>
            <a:chExt cx="2902320" cy="1389960"/>
          </a:xfrm>
        </p:grpSpPr>
        <p:sp>
          <p:nvSpPr>
            <p:cNvPr id="470" name="CustomShape 6"/>
            <p:cNvSpPr/>
            <p:nvPr/>
          </p:nvSpPr>
          <p:spPr>
            <a:xfrm>
              <a:off x="1484280" y="3040200"/>
              <a:ext cx="6163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r>
                <a:rPr b="0" lang="en-IN" sz="20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71" name="CustomShape 7"/>
            <p:cNvSpPr/>
            <p:nvPr/>
          </p:nvSpPr>
          <p:spPr>
            <a:xfrm>
              <a:off x="264960" y="4035600"/>
              <a:ext cx="1051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T(n/2)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72" name="CustomShape 8"/>
            <p:cNvSpPr/>
            <p:nvPr/>
          </p:nvSpPr>
          <p:spPr>
            <a:xfrm>
              <a:off x="2115360" y="4033800"/>
              <a:ext cx="1051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T(n/2)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73" name="Line 9"/>
            <p:cNvSpPr/>
            <p:nvPr/>
          </p:nvSpPr>
          <p:spPr>
            <a:xfrm flipH="1">
              <a:off x="791280" y="3501720"/>
              <a:ext cx="693000" cy="53388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" name="Line 10"/>
            <p:cNvSpPr/>
            <p:nvPr/>
          </p:nvSpPr>
          <p:spPr>
            <a:xfrm>
              <a:off x="1793160" y="3440160"/>
              <a:ext cx="676800" cy="59328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75" name="Group 11"/>
          <p:cNvGrpSpPr/>
          <p:nvPr/>
        </p:nvGrpSpPr>
        <p:grpSpPr>
          <a:xfrm>
            <a:off x="3863160" y="3038040"/>
            <a:ext cx="4822200" cy="2091960"/>
            <a:chOff x="3863160" y="3038040"/>
            <a:chExt cx="4822200" cy="2091960"/>
          </a:xfrm>
        </p:grpSpPr>
        <p:sp>
          <p:nvSpPr>
            <p:cNvPr id="476" name="CustomShape 12"/>
            <p:cNvSpPr/>
            <p:nvPr/>
          </p:nvSpPr>
          <p:spPr>
            <a:xfrm>
              <a:off x="6101640" y="3038040"/>
              <a:ext cx="616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r>
                <a:rPr b="0" lang="en-IN" sz="24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477" name="CustomShape 13"/>
            <p:cNvSpPr/>
            <p:nvPr/>
          </p:nvSpPr>
          <p:spPr>
            <a:xfrm>
              <a:off x="4953600" y="3831840"/>
              <a:ext cx="1051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r>
                <a:rPr b="0" lang="en-IN" sz="20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/4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78" name="CustomShape 14"/>
            <p:cNvSpPr/>
            <p:nvPr/>
          </p:nvSpPr>
          <p:spPr>
            <a:xfrm>
              <a:off x="7192080" y="3889080"/>
              <a:ext cx="1051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r>
                <a:rPr b="0" lang="en-IN" sz="20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/4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79" name="Line 15"/>
            <p:cNvSpPr/>
            <p:nvPr/>
          </p:nvSpPr>
          <p:spPr>
            <a:xfrm flipH="1">
              <a:off x="5565240" y="3501720"/>
              <a:ext cx="762120" cy="38736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" name="Line 16"/>
            <p:cNvSpPr/>
            <p:nvPr/>
          </p:nvSpPr>
          <p:spPr>
            <a:xfrm>
              <a:off x="6410520" y="3499560"/>
              <a:ext cx="955800" cy="4309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" name="CustomShape 17"/>
            <p:cNvSpPr/>
            <p:nvPr/>
          </p:nvSpPr>
          <p:spPr>
            <a:xfrm>
              <a:off x="7633440" y="4766040"/>
              <a:ext cx="1051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T(n/8)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82" name="CustomShape 18"/>
            <p:cNvSpPr/>
            <p:nvPr/>
          </p:nvSpPr>
          <p:spPr>
            <a:xfrm>
              <a:off x="6301440" y="4763880"/>
              <a:ext cx="1051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T(n/8)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83" name="CustomShape 19"/>
            <p:cNvSpPr/>
            <p:nvPr/>
          </p:nvSpPr>
          <p:spPr>
            <a:xfrm>
              <a:off x="5266440" y="4762080"/>
              <a:ext cx="1051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T(n/8)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84" name="CustomShape 20"/>
            <p:cNvSpPr/>
            <p:nvPr/>
          </p:nvSpPr>
          <p:spPr>
            <a:xfrm>
              <a:off x="3863160" y="4748040"/>
              <a:ext cx="1051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T(n/8)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85" name="Line 21"/>
            <p:cNvSpPr/>
            <p:nvPr/>
          </p:nvSpPr>
          <p:spPr>
            <a:xfrm flipH="1">
              <a:off x="4548240" y="4350600"/>
              <a:ext cx="405360" cy="3974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" name="Line 22"/>
            <p:cNvSpPr/>
            <p:nvPr/>
          </p:nvSpPr>
          <p:spPr>
            <a:xfrm>
              <a:off x="5355720" y="4350600"/>
              <a:ext cx="437040" cy="4111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" name="Line 23"/>
            <p:cNvSpPr/>
            <p:nvPr/>
          </p:nvSpPr>
          <p:spPr>
            <a:xfrm flipH="1">
              <a:off x="6827760" y="4293360"/>
              <a:ext cx="641520" cy="4705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" name="Line 24"/>
            <p:cNvSpPr/>
            <p:nvPr/>
          </p:nvSpPr>
          <p:spPr>
            <a:xfrm>
              <a:off x="7718400" y="4289040"/>
              <a:ext cx="441360" cy="4766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89" name="CustomShape 25"/>
          <p:cNvSpPr/>
          <p:nvPr/>
        </p:nvSpPr>
        <p:spPr>
          <a:xfrm>
            <a:off x="3277440" y="3695400"/>
            <a:ext cx="862920" cy="423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1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493" name="CustomShape 3"/>
          <p:cNvSpPr/>
          <p:nvPr/>
        </p:nvSpPr>
        <p:spPr>
          <a:xfrm>
            <a:off x="157320" y="1307160"/>
            <a:ext cx="8296920" cy="11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2T(n/2) + 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5" name="CustomShape 5"/>
          <p:cNvSpPr/>
          <p:nvPr/>
        </p:nvSpPr>
        <p:spPr>
          <a:xfrm>
            <a:off x="3734640" y="2103840"/>
            <a:ext cx="616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6" name="CustomShape 6"/>
          <p:cNvSpPr/>
          <p:nvPr/>
        </p:nvSpPr>
        <p:spPr>
          <a:xfrm>
            <a:off x="1933560" y="3004560"/>
            <a:ext cx="1051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7" name="CustomShape 7"/>
          <p:cNvSpPr/>
          <p:nvPr/>
        </p:nvSpPr>
        <p:spPr>
          <a:xfrm>
            <a:off x="5739120" y="2954880"/>
            <a:ext cx="1051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8" name="Line 8"/>
          <p:cNvSpPr/>
          <p:nvPr/>
        </p:nvSpPr>
        <p:spPr>
          <a:xfrm flipH="1">
            <a:off x="2459880" y="2567520"/>
            <a:ext cx="1500120" cy="436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Line 9"/>
          <p:cNvSpPr/>
          <p:nvPr/>
        </p:nvSpPr>
        <p:spPr>
          <a:xfrm>
            <a:off x="4043160" y="2565360"/>
            <a:ext cx="1749600" cy="389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CustomShape 10"/>
          <p:cNvSpPr/>
          <p:nvPr/>
        </p:nvSpPr>
        <p:spPr>
          <a:xfrm>
            <a:off x="6741000" y="3833640"/>
            <a:ext cx="1051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/16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1" name="CustomShape 11"/>
          <p:cNvSpPr/>
          <p:nvPr/>
        </p:nvSpPr>
        <p:spPr>
          <a:xfrm>
            <a:off x="4503960" y="3873960"/>
            <a:ext cx="1051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/16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2" name="CustomShape 12"/>
          <p:cNvSpPr/>
          <p:nvPr/>
        </p:nvSpPr>
        <p:spPr>
          <a:xfrm>
            <a:off x="2519640" y="3906360"/>
            <a:ext cx="1051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/16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3" name="CustomShape 13"/>
          <p:cNvSpPr/>
          <p:nvPr/>
        </p:nvSpPr>
        <p:spPr>
          <a:xfrm>
            <a:off x="880200" y="3906360"/>
            <a:ext cx="1051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/16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4" name="Line 14"/>
          <p:cNvSpPr/>
          <p:nvPr/>
        </p:nvSpPr>
        <p:spPr>
          <a:xfrm flipH="1">
            <a:off x="1519920" y="3439800"/>
            <a:ext cx="615960" cy="391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Line 15"/>
          <p:cNvSpPr/>
          <p:nvPr/>
        </p:nvSpPr>
        <p:spPr>
          <a:xfrm>
            <a:off x="2459880" y="3466080"/>
            <a:ext cx="496800" cy="407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Line 16"/>
          <p:cNvSpPr/>
          <p:nvPr/>
        </p:nvSpPr>
        <p:spPr>
          <a:xfrm flipH="1">
            <a:off x="5171040" y="3403080"/>
            <a:ext cx="641520" cy="470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Line 17"/>
          <p:cNvSpPr/>
          <p:nvPr/>
        </p:nvSpPr>
        <p:spPr>
          <a:xfrm>
            <a:off x="6265800" y="3416400"/>
            <a:ext cx="752400" cy="415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Line 18"/>
          <p:cNvSpPr/>
          <p:nvPr/>
        </p:nvSpPr>
        <p:spPr>
          <a:xfrm>
            <a:off x="7267680" y="4295160"/>
            <a:ext cx="656280" cy="499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Line 19"/>
          <p:cNvSpPr/>
          <p:nvPr/>
        </p:nvSpPr>
        <p:spPr>
          <a:xfrm flipH="1">
            <a:off x="6265800" y="4295160"/>
            <a:ext cx="690480" cy="499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Line 20"/>
          <p:cNvSpPr/>
          <p:nvPr/>
        </p:nvSpPr>
        <p:spPr>
          <a:xfrm>
            <a:off x="5030280" y="4335480"/>
            <a:ext cx="439560" cy="487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Line 21"/>
          <p:cNvSpPr/>
          <p:nvPr/>
        </p:nvSpPr>
        <p:spPr>
          <a:xfrm flipH="1">
            <a:off x="4305960" y="4335480"/>
            <a:ext cx="396360" cy="4593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Line 22"/>
          <p:cNvSpPr/>
          <p:nvPr/>
        </p:nvSpPr>
        <p:spPr>
          <a:xfrm>
            <a:off x="2914560" y="4335480"/>
            <a:ext cx="410400" cy="5029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Line 23"/>
          <p:cNvSpPr/>
          <p:nvPr/>
        </p:nvSpPr>
        <p:spPr>
          <a:xfrm flipH="1">
            <a:off x="2268000" y="4335480"/>
            <a:ext cx="344520" cy="4611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Line 24"/>
          <p:cNvSpPr/>
          <p:nvPr/>
        </p:nvSpPr>
        <p:spPr>
          <a:xfrm>
            <a:off x="1282320" y="4367880"/>
            <a:ext cx="357840" cy="496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Line 25"/>
          <p:cNvSpPr/>
          <p:nvPr/>
        </p:nvSpPr>
        <p:spPr>
          <a:xfrm flipH="1">
            <a:off x="621000" y="4367880"/>
            <a:ext cx="492840" cy="4269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CustomShape 26"/>
          <p:cNvSpPr/>
          <p:nvPr/>
        </p:nvSpPr>
        <p:spPr>
          <a:xfrm>
            <a:off x="486720" y="5130000"/>
            <a:ext cx="74361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0 cost=n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1 cost = 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/4 + cn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/4 = 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2 cost =n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/16 + 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/16 + 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/16 +  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/16 =n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T(n)=n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/(1-1/2)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O(n</a:t>
            </a:r>
            <a:r>
              <a:rPr b="1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5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" dur="500"/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500"/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500"/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8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9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520" name="CustomShape 3"/>
          <p:cNvSpPr/>
          <p:nvPr/>
        </p:nvSpPr>
        <p:spPr>
          <a:xfrm>
            <a:off x="157320" y="1287720"/>
            <a:ext cx="829692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6. 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T(n/3) + T(2n/3) +  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21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522" name="Group 5"/>
          <p:cNvGrpSpPr/>
          <p:nvPr/>
        </p:nvGrpSpPr>
        <p:grpSpPr>
          <a:xfrm>
            <a:off x="264960" y="3040200"/>
            <a:ext cx="2902320" cy="1692360"/>
            <a:chOff x="264960" y="3040200"/>
            <a:chExt cx="2902320" cy="1692360"/>
          </a:xfrm>
        </p:grpSpPr>
        <p:sp>
          <p:nvSpPr>
            <p:cNvPr id="523" name="CustomShape 6"/>
            <p:cNvSpPr/>
            <p:nvPr/>
          </p:nvSpPr>
          <p:spPr>
            <a:xfrm>
              <a:off x="1484280" y="3040200"/>
              <a:ext cx="616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524" name="CustomShape 7"/>
            <p:cNvSpPr/>
            <p:nvPr/>
          </p:nvSpPr>
          <p:spPr>
            <a:xfrm>
              <a:off x="264960" y="4035600"/>
              <a:ext cx="1051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T(n/3)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525" name="CustomShape 8"/>
            <p:cNvSpPr/>
            <p:nvPr/>
          </p:nvSpPr>
          <p:spPr>
            <a:xfrm>
              <a:off x="2115360" y="4033800"/>
              <a:ext cx="1051920" cy="69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T(2n/3)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526" name="Line 9"/>
            <p:cNvSpPr/>
            <p:nvPr/>
          </p:nvSpPr>
          <p:spPr>
            <a:xfrm flipH="1">
              <a:off x="791280" y="3501720"/>
              <a:ext cx="693000" cy="53388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" name="Line 10"/>
            <p:cNvSpPr/>
            <p:nvPr/>
          </p:nvSpPr>
          <p:spPr>
            <a:xfrm>
              <a:off x="1793160" y="3501720"/>
              <a:ext cx="676800" cy="5317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28" name="Group 11"/>
          <p:cNvGrpSpPr/>
          <p:nvPr/>
        </p:nvGrpSpPr>
        <p:grpSpPr>
          <a:xfrm>
            <a:off x="3863160" y="3038040"/>
            <a:ext cx="4822200" cy="2091960"/>
            <a:chOff x="3863160" y="3038040"/>
            <a:chExt cx="4822200" cy="2091960"/>
          </a:xfrm>
        </p:grpSpPr>
        <p:sp>
          <p:nvSpPr>
            <p:cNvPr id="529" name="CustomShape 12"/>
            <p:cNvSpPr/>
            <p:nvPr/>
          </p:nvSpPr>
          <p:spPr>
            <a:xfrm>
              <a:off x="6101640" y="3038040"/>
              <a:ext cx="616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530" name="CustomShape 13"/>
            <p:cNvSpPr/>
            <p:nvPr/>
          </p:nvSpPr>
          <p:spPr>
            <a:xfrm>
              <a:off x="4953600" y="3831840"/>
              <a:ext cx="1051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n/3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531" name="CustomShape 14"/>
            <p:cNvSpPr/>
            <p:nvPr/>
          </p:nvSpPr>
          <p:spPr>
            <a:xfrm>
              <a:off x="7192080" y="3889080"/>
              <a:ext cx="1051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2n/3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532" name="Line 15"/>
            <p:cNvSpPr/>
            <p:nvPr/>
          </p:nvSpPr>
          <p:spPr>
            <a:xfrm flipH="1">
              <a:off x="5565240" y="3501720"/>
              <a:ext cx="762120" cy="38736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3" name="Line 16"/>
            <p:cNvSpPr/>
            <p:nvPr/>
          </p:nvSpPr>
          <p:spPr>
            <a:xfrm>
              <a:off x="6410520" y="3499560"/>
              <a:ext cx="955800" cy="4309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4" name="CustomShape 17"/>
            <p:cNvSpPr/>
            <p:nvPr/>
          </p:nvSpPr>
          <p:spPr>
            <a:xfrm>
              <a:off x="7633440" y="4766040"/>
              <a:ext cx="1051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(2n/9)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35" name="CustomShape 18"/>
            <p:cNvSpPr/>
            <p:nvPr/>
          </p:nvSpPr>
          <p:spPr>
            <a:xfrm>
              <a:off x="6301440" y="4763880"/>
              <a:ext cx="1051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(n/9)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36" name="CustomShape 19"/>
            <p:cNvSpPr/>
            <p:nvPr/>
          </p:nvSpPr>
          <p:spPr>
            <a:xfrm>
              <a:off x="5266440" y="4762080"/>
              <a:ext cx="1051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(2n/9)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37" name="CustomShape 20"/>
            <p:cNvSpPr/>
            <p:nvPr/>
          </p:nvSpPr>
          <p:spPr>
            <a:xfrm>
              <a:off x="3863160" y="4748040"/>
              <a:ext cx="1051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(n/9)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38" name="Line 21"/>
            <p:cNvSpPr/>
            <p:nvPr/>
          </p:nvSpPr>
          <p:spPr>
            <a:xfrm flipH="1">
              <a:off x="4548240" y="4350600"/>
              <a:ext cx="405360" cy="3974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9" name="Line 22"/>
            <p:cNvSpPr/>
            <p:nvPr/>
          </p:nvSpPr>
          <p:spPr>
            <a:xfrm>
              <a:off x="5355720" y="4350600"/>
              <a:ext cx="437040" cy="4111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0" name="Line 23"/>
            <p:cNvSpPr/>
            <p:nvPr/>
          </p:nvSpPr>
          <p:spPr>
            <a:xfrm flipH="1">
              <a:off x="6827760" y="4293360"/>
              <a:ext cx="641520" cy="4705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" name="Line 24"/>
            <p:cNvSpPr/>
            <p:nvPr/>
          </p:nvSpPr>
          <p:spPr>
            <a:xfrm>
              <a:off x="7718400" y="4289040"/>
              <a:ext cx="441360" cy="4766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2" name="CustomShape 25"/>
          <p:cNvSpPr/>
          <p:nvPr/>
        </p:nvSpPr>
        <p:spPr>
          <a:xfrm>
            <a:off x="3277440" y="3695400"/>
            <a:ext cx="862920" cy="423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CustomShape 26"/>
          <p:cNvSpPr/>
          <p:nvPr/>
        </p:nvSpPr>
        <p:spPr>
          <a:xfrm>
            <a:off x="486720" y="5308200"/>
            <a:ext cx="7436160" cy="12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Cost at each level is 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= n + n + n + n…..      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3/2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n times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O(n 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3/2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n)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44" dur="indefinite" restart="never" nodeType="tmRoot">
          <p:childTnLst>
            <p:seq>
              <p:cTn id="245" dur="indefinite" nodeType="mainSeq">
                <p:childTnLst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0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6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6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45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6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547" name="CustomShape 3"/>
          <p:cNvSpPr/>
          <p:nvPr/>
        </p:nvSpPr>
        <p:spPr>
          <a:xfrm>
            <a:off x="157320" y="1105560"/>
            <a:ext cx="9270720" cy="47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Master Method</a:t>
            </a:r>
            <a:endParaRPr b="0" lang="en-IN" sz="24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Master method provides bounds for recurrences of the form</a:t>
            </a:r>
            <a:endParaRPr b="0" lang="en-IN" sz="24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aT(n/b) + f(n)</a:t>
            </a:r>
            <a:endParaRPr b="0" lang="en-IN" sz="24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where a≥1, b&gt;1 and f(n) is some function outside recursion.</a:t>
            </a:r>
            <a:endParaRPr b="0" lang="en-IN" sz="24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Recurrence of this form is common when algorithm is designed using Divide and Conquer Strategy.</a:t>
            </a:r>
            <a:endParaRPr b="0" lang="en-IN" sz="24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The above relation is the characteristic of a divide and conquer algorithm that creates ‘a’ sub-problems each of which is of size ‘b’ and f(n) is the time to combine the solutions of sub-problems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48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8" dur="500"/>
                                        <p:tgtEl>
                                          <p:spTgt spid="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5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552" name="CustomShape 3"/>
          <p:cNvSpPr/>
          <p:nvPr/>
        </p:nvSpPr>
        <p:spPr>
          <a:xfrm>
            <a:off x="157320" y="956880"/>
            <a:ext cx="8296920" cy="47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Master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Master method provides bounds for recurrences of the form</a:t>
            </a:r>
            <a:endParaRPr b="0" lang="en-IN" sz="24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aT(n/b) + f(n)</a:t>
            </a:r>
            <a:endParaRPr b="0" lang="en-IN" sz="24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where a≥1, b&gt;1 and f(n) is some function.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1.  If 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where c &lt; 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 then 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a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2. If 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k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n) where c = 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 then T(n)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log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k+1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n)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3. If f(n) = Θ(n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c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 where c &gt; 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b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 then T(n) = Θ(f(n))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53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79" dur="indefinite" restart="never" nodeType="tmRoot">
          <p:childTnLst>
            <p:seq>
              <p:cTn id="280" dur="indefinite" nodeType="mainSeq">
                <p:childTnLst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99040" y="1849680"/>
            <a:ext cx="7496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 cap="all">
                <a:solidFill>
                  <a:srgbClr val="000000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599040" y="2888640"/>
            <a:ext cx="7496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2f5597"/>
                </a:solidFill>
                <a:latin typeface="Calibri"/>
                <a:cs typeface="DejaVu Sans"/>
              </a:rPr>
              <a:t>BASICS OF COMPLEXITY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599040" y="548964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599040" y="5887440"/>
            <a:ext cx="7496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296" name="Group 5"/>
          <p:cNvGrpSpPr/>
          <p:nvPr/>
        </p:nvGrpSpPr>
        <p:grpSpPr>
          <a:xfrm>
            <a:off x="314640" y="5490720"/>
            <a:ext cx="1065960" cy="1076040"/>
            <a:chOff x="314640" y="5490720"/>
            <a:chExt cx="1065960" cy="1076040"/>
          </a:xfrm>
        </p:grpSpPr>
        <p:sp>
          <p:nvSpPr>
            <p:cNvPr id="297" name="CustomShape 6"/>
            <p:cNvSpPr/>
            <p:nvPr/>
          </p:nvSpPr>
          <p:spPr>
            <a:xfrm rot="5400000">
              <a:off x="825120" y="6011280"/>
              <a:ext cx="44640" cy="10659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CustomShape 7"/>
            <p:cNvSpPr/>
            <p:nvPr/>
          </p:nvSpPr>
          <p:spPr>
            <a:xfrm rot="10800000">
              <a:off x="315000" y="5490720"/>
              <a:ext cx="44640" cy="10659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9" name="Line 8"/>
          <p:cNvSpPr/>
          <p:nvPr/>
        </p:nvSpPr>
        <p:spPr>
          <a:xfrm flipV="1">
            <a:off x="0" y="2596680"/>
            <a:ext cx="7903800" cy="68400"/>
          </a:xfrm>
          <a:prstGeom prst="line">
            <a:avLst/>
          </a:prstGeom>
          <a:ln w="38160">
            <a:solidFill>
              <a:srgbClr val="dfa2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0" name="Picture 3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304" name="CustomShape 3"/>
          <p:cNvSpPr/>
          <p:nvPr/>
        </p:nvSpPr>
        <p:spPr>
          <a:xfrm>
            <a:off x="144000" y="1315800"/>
            <a:ext cx="8296920" cy="43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Recurrence Tree Method</a:t>
            </a:r>
            <a:endParaRPr b="0" lang="en-IN" sz="24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In this method, we draw a recurrence tree and calculate the time taken by every level of the tree. </a:t>
            </a:r>
            <a:endParaRPr b="0" lang="en-IN" sz="24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Finally compute the sum of the work done at all levels. </a:t>
            </a:r>
            <a:endParaRPr b="0" lang="en-IN" sz="24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Tree is drawn until a pattern among all levels is found.</a:t>
            </a:r>
            <a:endParaRPr b="0" lang="en-IN" sz="2400" spc="-1" strike="noStrike">
              <a:latin typeface="Arial"/>
            </a:endParaRPr>
          </a:p>
          <a:p>
            <a:pPr marL="431640" indent="-342000" algn="just">
              <a:lnSpc>
                <a:spcPct val="100000"/>
              </a:lnSpc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The pattern is typically an arithmetic or geometric series.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157320" y="1287720"/>
            <a:ext cx="829692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1.Solve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2T(n/2) +  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311" name="Group 5"/>
          <p:cNvGrpSpPr/>
          <p:nvPr/>
        </p:nvGrpSpPr>
        <p:grpSpPr>
          <a:xfrm>
            <a:off x="264960" y="3040200"/>
            <a:ext cx="2902320" cy="1815840"/>
            <a:chOff x="264960" y="3040200"/>
            <a:chExt cx="2902320" cy="1815840"/>
          </a:xfrm>
        </p:grpSpPr>
        <p:sp>
          <p:nvSpPr>
            <p:cNvPr id="312" name="CustomShape 6"/>
            <p:cNvSpPr/>
            <p:nvPr/>
          </p:nvSpPr>
          <p:spPr>
            <a:xfrm>
              <a:off x="1484280" y="3040200"/>
              <a:ext cx="616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13" name="CustomShape 7"/>
            <p:cNvSpPr/>
            <p:nvPr/>
          </p:nvSpPr>
          <p:spPr>
            <a:xfrm>
              <a:off x="264960" y="4035600"/>
              <a:ext cx="1051920" cy="82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T(n/2)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14" name="CustomShape 8"/>
            <p:cNvSpPr/>
            <p:nvPr/>
          </p:nvSpPr>
          <p:spPr>
            <a:xfrm>
              <a:off x="2115360" y="4033800"/>
              <a:ext cx="1051920" cy="82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T(n/2)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15" name="Line 9"/>
            <p:cNvSpPr/>
            <p:nvPr/>
          </p:nvSpPr>
          <p:spPr>
            <a:xfrm flipH="1">
              <a:off x="791280" y="3501720"/>
              <a:ext cx="693000" cy="53388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Line 10"/>
            <p:cNvSpPr/>
            <p:nvPr/>
          </p:nvSpPr>
          <p:spPr>
            <a:xfrm>
              <a:off x="1793160" y="3501720"/>
              <a:ext cx="676800" cy="5317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17" name="Group 11"/>
          <p:cNvGrpSpPr/>
          <p:nvPr/>
        </p:nvGrpSpPr>
        <p:grpSpPr>
          <a:xfrm>
            <a:off x="3863160" y="3049920"/>
            <a:ext cx="4822200" cy="2548440"/>
            <a:chOff x="3863160" y="3049920"/>
            <a:chExt cx="4822200" cy="2548440"/>
          </a:xfrm>
        </p:grpSpPr>
        <p:sp>
          <p:nvSpPr>
            <p:cNvPr id="318" name="CustomShape 12"/>
            <p:cNvSpPr/>
            <p:nvPr/>
          </p:nvSpPr>
          <p:spPr>
            <a:xfrm>
              <a:off x="6101640" y="3049920"/>
              <a:ext cx="616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19" name="CustomShape 13"/>
            <p:cNvSpPr/>
            <p:nvPr/>
          </p:nvSpPr>
          <p:spPr>
            <a:xfrm>
              <a:off x="4953600" y="3843720"/>
              <a:ext cx="10519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n/2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20" name="CustomShape 14"/>
            <p:cNvSpPr/>
            <p:nvPr/>
          </p:nvSpPr>
          <p:spPr>
            <a:xfrm>
              <a:off x="7192080" y="3900960"/>
              <a:ext cx="10519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n/2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21" name="Line 15"/>
            <p:cNvSpPr/>
            <p:nvPr/>
          </p:nvSpPr>
          <p:spPr>
            <a:xfrm flipH="1">
              <a:off x="5565240" y="3513600"/>
              <a:ext cx="762120" cy="38736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Line 16"/>
            <p:cNvSpPr/>
            <p:nvPr/>
          </p:nvSpPr>
          <p:spPr>
            <a:xfrm>
              <a:off x="6410520" y="3511440"/>
              <a:ext cx="955800" cy="4309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CustomShape 17"/>
            <p:cNvSpPr/>
            <p:nvPr/>
          </p:nvSpPr>
          <p:spPr>
            <a:xfrm>
              <a:off x="7633440" y="4777920"/>
              <a:ext cx="1051920" cy="82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T(n/4)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24" name="CustomShape 18"/>
            <p:cNvSpPr/>
            <p:nvPr/>
          </p:nvSpPr>
          <p:spPr>
            <a:xfrm>
              <a:off x="6301440" y="4775760"/>
              <a:ext cx="1051920" cy="82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T(n/4)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25" name="CustomShape 19"/>
            <p:cNvSpPr/>
            <p:nvPr/>
          </p:nvSpPr>
          <p:spPr>
            <a:xfrm>
              <a:off x="5266440" y="4773960"/>
              <a:ext cx="1051920" cy="82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T(n/4)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26" name="CustomShape 20"/>
            <p:cNvSpPr/>
            <p:nvPr/>
          </p:nvSpPr>
          <p:spPr>
            <a:xfrm>
              <a:off x="3863160" y="4759920"/>
              <a:ext cx="1051920" cy="82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T(n/4)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27" name="Line 21"/>
            <p:cNvSpPr/>
            <p:nvPr/>
          </p:nvSpPr>
          <p:spPr>
            <a:xfrm flipH="1">
              <a:off x="4548240" y="4362480"/>
              <a:ext cx="405360" cy="3974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Line 22"/>
            <p:cNvSpPr/>
            <p:nvPr/>
          </p:nvSpPr>
          <p:spPr>
            <a:xfrm>
              <a:off x="5355720" y="4362480"/>
              <a:ext cx="437040" cy="4111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Line 23"/>
            <p:cNvSpPr/>
            <p:nvPr/>
          </p:nvSpPr>
          <p:spPr>
            <a:xfrm flipH="1">
              <a:off x="6827760" y="4305240"/>
              <a:ext cx="641520" cy="4705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Line 24"/>
            <p:cNvSpPr/>
            <p:nvPr/>
          </p:nvSpPr>
          <p:spPr>
            <a:xfrm>
              <a:off x="7718400" y="4362480"/>
              <a:ext cx="441360" cy="41508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1" name="CustomShape 25"/>
          <p:cNvSpPr/>
          <p:nvPr/>
        </p:nvSpPr>
        <p:spPr>
          <a:xfrm>
            <a:off x="3277440" y="3695400"/>
            <a:ext cx="862920" cy="423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3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4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335" name="CustomShape 3"/>
          <p:cNvSpPr/>
          <p:nvPr/>
        </p:nvSpPr>
        <p:spPr>
          <a:xfrm>
            <a:off x="157320" y="1307160"/>
            <a:ext cx="8296920" cy="11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2T(n/2) +  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7" name="CustomShape 5"/>
          <p:cNvSpPr/>
          <p:nvPr/>
        </p:nvSpPr>
        <p:spPr>
          <a:xfrm>
            <a:off x="3734640" y="2103840"/>
            <a:ext cx="616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8" name="CustomShape 6"/>
          <p:cNvSpPr/>
          <p:nvPr/>
        </p:nvSpPr>
        <p:spPr>
          <a:xfrm>
            <a:off x="1933560" y="3004560"/>
            <a:ext cx="1051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n/2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9" name="CustomShape 7"/>
          <p:cNvSpPr/>
          <p:nvPr/>
        </p:nvSpPr>
        <p:spPr>
          <a:xfrm>
            <a:off x="5739120" y="2954880"/>
            <a:ext cx="1051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n/2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0" name="Line 8"/>
          <p:cNvSpPr/>
          <p:nvPr/>
        </p:nvSpPr>
        <p:spPr>
          <a:xfrm flipH="1">
            <a:off x="2459880" y="2567520"/>
            <a:ext cx="1500120" cy="436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Line 9"/>
          <p:cNvSpPr/>
          <p:nvPr/>
        </p:nvSpPr>
        <p:spPr>
          <a:xfrm>
            <a:off x="4043160" y="2565360"/>
            <a:ext cx="1749600" cy="389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10"/>
          <p:cNvSpPr/>
          <p:nvPr/>
        </p:nvSpPr>
        <p:spPr>
          <a:xfrm>
            <a:off x="6741000" y="3833640"/>
            <a:ext cx="1051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n/4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3" name="CustomShape 11"/>
          <p:cNvSpPr/>
          <p:nvPr/>
        </p:nvSpPr>
        <p:spPr>
          <a:xfrm>
            <a:off x="4503960" y="3873960"/>
            <a:ext cx="1051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n/4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4" name="CustomShape 12"/>
          <p:cNvSpPr/>
          <p:nvPr/>
        </p:nvSpPr>
        <p:spPr>
          <a:xfrm>
            <a:off x="2519640" y="3906360"/>
            <a:ext cx="1051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n/4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5" name="CustomShape 13"/>
          <p:cNvSpPr/>
          <p:nvPr/>
        </p:nvSpPr>
        <p:spPr>
          <a:xfrm>
            <a:off x="880200" y="3906360"/>
            <a:ext cx="1051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n/4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6" name="Line 14"/>
          <p:cNvSpPr/>
          <p:nvPr/>
        </p:nvSpPr>
        <p:spPr>
          <a:xfrm flipH="1">
            <a:off x="1519920" y="3439800"/>
            <a:ext cx="615960" cy="391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Line 15"/>
          <p:cNvSpPr/>
          <p:nvPr/>
        </p:nvSpPr>
        <p:spPr>
          <a:xfrm>
            <a:off x="2459880" y="3466080"/>
            <a:ext cx="496800" cy="407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Line 16"/>
          <p:cNvSpPr/>
          <p:nvPr/>
        </p:nvSpPr>
        <p:spPr>
          <a:xfrm flipH="1">
            <a:off x="5171040" y="3403080"/>
            <a:ext cx="641520" cy="4705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Line 17"/>
          <p:cNvSpPr/>
          <p:nvPr/>
        </p:nvSpPr>
        <p:spPr>
          <a:xfrm>
            <a:off x="6265800" y="3416400"/>
            <a:ext cx="752400" cy="415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8"/>
          <p:cNvSpPr/>
          <p:nvPr/>
        </p:nvSpPr>
        <p:spPr>
          <a:xfrm>
            <a:off x="94680" y="4842360"/>
            <a:ext cx="105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T(n/8)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1" name="CustomShape 19"/>
          <p:cNvSpPr/>
          <p:nvPr/>
        </p:nvSpPr>
        <p:spPr>
          <a:xfrm>
            <a:off x="1113840" y="4864320"/>
            <a:ext cx="105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T(n/8)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2" name="CustomShape 20"/>
          <p:cNvSpPr/>
          <p:nvPr/>
        </p:nvSpPr>
        <p:spPr>
          <a:xfrm>
            <a:off x="1931400" y="4838400"/>
            <a:ext cx="105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T(n/8)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3" name="CustomShape 21"/>
          <p:cNvSpPr/>
          <p:nvPr/>
        </p:nvSpPr>
        <p:spPr>
          <a:xfrm>
            <a:off x="2914920" y="4848480"/>
            <a:ext cx="105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T(n/8)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4" name="CustomShape 22"/>
          <p:cNvSpPr/>
          <p:nvPr/>
        </p:nvSpPr>
        <p:spPr>
          <a:xfrm>
            <a:off x="3853080" y="4824720"/>
            <a:ext cx="105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T(n/8)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5" name="CustomShape 23"/>
          <p:cNvSpPr/>
          <p:nvPr/>
        </p:nvSpPr>
        <p:spPr>
          <a:xfrm>
            <a:off x="4943520" y="4822560"/>
            <a:ext cx="105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T(n/8)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6" name="CustomShape 24"/>
          <p:cNvSpPr/>
          <p:nvPr/>
        </p:nvSpPr>
        <p:spPr>
          <a:xfrm>
            <a:off x="5903280" y="4797000"/>
            <a:ext cx="105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T(n/8)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7" name="CustomShape 25"/>
          <p:cNvSpPr/>
          <p:nvPr/>
        </p:nvSpPr>
        <p:spPr>
          <a:xfrm>
            <a:off x="7397640" y="4794840"/>
            <a:ext cx="105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T(n/8)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8" name="Line 26"/>
          <p:cNvSpPr/>
          <p:nvPr/>
        </p:nvSpPr>
        <p:spPr>
          <a:xfrm>
            <a:off x="7267680" y="4295160"/>
            <a:ext cx="656280" cy="499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Line 27"/>
          <p:cNvSpPr/>
          <p:nvPr/>
        </p:nvSpPr>
        <p:spPr>
          <a:xfrm flipH="1">
            <a:off x="6265800" y="4295160"/>
            <a:ext cx="690480" cy="4996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Line 28"/>
          <p:cNvSpPr/>
          <p:nvPr/>
        </p:nvSpPr>
        <p:spPr>
          <a:xfrm>
            <a:off x="5030280" y="4335480"/>
            <a:ext cx="439560" cy="487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Line 29"/>
          <p:cNvSpPr/>
          <p:nvPr/>
        </p:nvSpPr>
        <p:spPr>
          <a:xfrm flipH="1">
            <a:off x="4305960" y="4335480"/>
            <a:ext cx="396360" cy="4593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Line 30"/>
          <p:cNvSpPr/>
          <p:nvPr/>
        </p:nvSpPr>
        <p:spPr>
          <a:xfrm>
            <a:off x="2914560" y="4335480"/>
            <a:ext cx="410400" cy="50292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Line 31"/>
          <p:cNvSpPr/>
          <p:nvPr/>
        </p:nvSpPr>
        <p:spPr>
          <a:xfrm flipH="1">
            <a:off x="2268000" y="4335480"/>
            <a:ext cx="344520" cy="4611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Line 32"/>
          <p:cNvSpPr/>
          <p:nvPr/>
        </p:nvSpPr>
        <p:spPr>
          <a:xfrm>
            <a:off x="1282320" y="4367880"/>
            <a:ext cx="357840" cy="49608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Line 33"/>
          <p:cNvSpPr/>
          <p:nvPr/>
        </p:nvSpPr>
        <p:spPr>
          <a:xfrm flipH="1">
            <a:off x="621000" y="4367880"/>
            <a:ext cx="492840" cy="426960"/>
          </a:xfrm>
          <a:prstGeom prst="line">
            <a:avLst/>
          </a:prstGeom>
          <a:ln w="1908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34"/>
          <p:cNvSpPr/>
          <p:nvPr/>
        </p:nvSpPr>
        <p:spPr>
          <a:xfrm>
            <a:off x="486720" y="5308200"/>
            <a:ext cx="7436160" cy="15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0 cost=n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1 cost = n/2 + n/2 = 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At level 2 cost = n/4 + n/4 + n/4 + n/4 =n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T(n) = n + n + n + n…..      log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n times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O(n log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n)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8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9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370" name="CustomShape 3"/>
          <p:cNvSpPr/>
          <p:nvPr/>
        </p:nvSpPr>
        <p:spPr>
          <a:xfrm>
            <a:off x="157320" y="1287720"/>
            <a:ext cx="829692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2. 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T(n/5) + T(4n/5) +  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71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372" name="Group 5"/>
          <p:cNvGrpSpPr/>
          <p:nvPr/>
        </p:nvGrpSpPr>
        <p:grpSpPr>
          <a:xfrm>
            <a:off x="264960" y="3040200"/>
            <a:ext cx="2902320" cy="1692360"/>
            <a:chOff x="264960" y="3040200"/>
            <a:chExt cx="2902320" cy="1692360"/>
          </a:xfrm>
        </p:grpSpPr>
        <p:sp>
          <p:nvSpPr>
            <p:cNvPr id="373" name="CustomShape 6"/>
            <p:cNvSpPr/>
            <p:nvPr/>
          </p:nvSpPr>
          <p:spPr>
            <a:xfrm>
              <a:off x="1484280" y="3040200"/>
              <a:ext cx="616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74" name="CustomShape 7"/>
            <p:cNvSpPr/>
            <p:nvPr/>
          </p:nvSpPr>
          <p:spPr>
            <a:xfrm>
              <a:off x="264960" y="4035600"/>
              <a:ext cx="1051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T(n/5)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375" name="CustomShape 8"/>
            <p:cNvSpPr/>
            <p:nvPr/>
          </p:nvSpPr>
          <p:spPr>
            <a:xfrm>
              <a:off x="2115360" y="4033800"/>
              <a:ext cx="1051920" cy="69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T(4n/5)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376" name="Line 9"/>
            <p:cNvSpPr/>
            <p:nvPr/>
          </p:nvSpPr>
          <p:spPr>
            <a:xfrm flipH="1">
              <a:off x="791280" y="3501720"/>
              <a:ext cx="693000" cy="53388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Line 10"/>
            <p:cNvSpPr/>
            <p:nvPr/>
          </p:nvSpPr>
          <p:spPr>
            <a:xfrm>
              <a:off x="1793160" y="3501720"/>
              <a:ext cx="676800" cy="5317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8" name="Group 11"/>
          <p:cNvGrpSpPr/>
          <p:nvPr/>
        </p:nvGrpSpPr>
        <p:grpSpPr>
          <a:xfrm>
            <a:off x="3863160" y="3038040"/>
            <a:ext cx="4822200" cy="2365560"/>
            <a:chOff x="3863160" y="3038040"/>
            <a:chExt cx="4822200" cy="2365560"/>
          </a:xfrm>
        </p:grpSpPr>
        <p:sp>
          <p:nvSpPr>
            <p:cNvPr id="379" name="CustomShape 12"/>
            <p:cNvSpPr/>
            <p:nvPr/>
          </p:nvSpPr>
          <p:spPr>
            <a:xfrm>
              <a:off x="6101640" y="3038040"/>
              <a:ext cx="616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80" name="CustomShape 13"/>
            <p:cNvSpPr/>
            <p:nvPr/>
          </p:nvSpPr>
          <p:spPr>
            <a:xfrm>
              <a:off x="4953600" y="3831840"/>
              <a:ext cx="1051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n/5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381" name="CustomShape 14"/>
            <p:cNvSpPr/>
            <p:nvPr/>
          </p:nvSpPr>
          <p:spPr>
            <a:xfrm>
              <a:off x="7192080" y="3889080"/>
              <a:ext cx="1051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4n/5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382" name="Line 15"/>
            <p:cNvSpPr/>
            <p:nvPr/>
          </p:nvSpPr>
          <p:spPr>
            <a:xfrm flipH="1">
              <a:off x="5565240" y="3501720"/>
              <a:ext cx="762120" cy="38736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Line 16"/>
            <p:cNvSpPr/>
            <p:nvPr/>
          </p:nvSpPr>
          <p:spPr>
            <a:xfrm>
              <a:off x="6410520" y="3499560"/>
              <a:ext cx="955800" cy="4309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" name="CustomShape 17"/>
            <p:cNvSpPr/>
            <p:nvPr/>
          </p:nvSpPr>
          <p:spPr>
            <a:xfrm>
              <a:off x="7633440" y="4766040"/>
              <a:ext cx="1051920" cy="63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T(4</a:t>
              </a:r>
              <a:r>
                <a:rPr b="0" lang="en-IN" sz="18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n/5</a:t>
              </a:r>
              <a:r>
                <a:rPr b="0" lang="en-IN" sz="18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85" name="CustomShape 18"/>
            <p:cNvSpPr/>
            <p:nvPr/>
          </p:nvSpPr>
          <p:spPr>
            <a:xfrm>
              <a:off x="6301440" y="4763880"/>
              <a:ext cx="1051920" cy="63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T(4n/5</a:t>
              </a:r>
              <a:r>
                <a:rPr b="0" lang="en-IN" sz="18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86" name="CustomShape 19"/>
            <p:cNvSpPr/>
            <p:nvPr/>
          </p:nvSpPr>
          <p:spPr>
            <a:xfrm>
              <a:off x="5266440" y="4762080"/>
              <a:ext cx="1051920" cy="63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T(4n/5</a:t>
              </a:r>
              <a:r>
                <a:rPr b="0" lang="en-IN" sz="18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87" name="CustomShape 20"/>
            <p:cNvSpPr/>
            <p:nvPr/>
          </p:nvSpPr>
          <p:spPr>
            <a:xfrm>
              <a:off x="3863160" y="4748040"/>
              <a:ext cx="1051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T(n/5</a:t>
              </a:r>
              <a:r>
                <a:rPr b="0" lang="en-IN" sz="1800" spc="-1" strike="noStrike" baseline="30000">
                  <a:solidFill>
                    <a:srgbClr val="2f5597"/>
                  </a:solidFill>
                  <a:latin typeface="Calibri"/>
                  <a:cs typeface="DejaVu Sans"/>
                </a:rPr>
                <a:t>2</a:t>
              </a:r>
              <a:r>
                <a:rPr b="0" lang="en-IN" sz="1800" spc="-1" strike="noStrike">
                  <a:solidFill>
                    <a:srgbClr val="2f5597"/>
                  </a:solidFill>
                  <a:latin typeface="Calibri"/>
                  <a:cs typeface="DejaVu Sans"/>
                </a:rPr>
                <a:t>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88" name="Line 21"/>
            <p:cNvSpPr/>
            <p:nvPr/>
          </p:nvSpPr>
          <p:spPr>
            <a:xfrm flipH="1">
              <a:off x="4548240" y="4350600"/>
              <a:ext cx="405360" cy="3974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Line 22"/>
            <p:cNvSpPr/>
            <p:nvPr/>
          </p:nvSpPr>
          <p:spPr>
            <a:xfrm>
              <a:off x="5355720" y="4350600"/>
              <a:ext cx="437040" cy="4111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" name="Line 23"/>
            <p:cNvSpPr/>
            <p:nvPr/>
          </p:nvSpPr>
          <p:spPr>
            <a:xfrm flipH="1">
              <a:off x="6827760" y="4293360"/>
              <a:ext cx="641520" cy="47052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Line 24"/>
            <p:cNvSpPr/>
            <p:nvPr/>
          </p:nvSpPr>
          <p:spPr>
            <a:xfrm>
              <a:off x="7718400" y="4289040"/>
              <a:ext cx="441360" cy="476640"/>
            </a:xfrm>
            <a:prstGeom prst="line">
              <a:avLst/>
            </a:prstGeom>
            <a:ln w="1908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2" name="CustomShape 25"/>
          <p:cNvSpPr/>
          <p:nvPr/>
        </p:nvSpPr>
        <p:spPr>
          <a:xfrm>
            <a:off x="3277440" y="3695400"/>
            <a:ext cx="862920" cy="423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26"/>
          <p:cNvSpPr/>
          <p:nvPr/>
        </p:nvSpPr>
        <p:spPr>
          <a:xfrm>
            <a:off x="486720" y="5308200"/>
            <a:ext cx="7436160" cy="12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Cost at each level is 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= n + n + n + n…..      Log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5/4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n times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O(n log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5/4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n)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68" dur="indefinite" restart="never" nodeType="tmRoot">
          <p:childTnLst>
            <p:seq>
              <p:cTn id="69" dur="indefinite" nodeType="mainSeq">
                <p:childTnLst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95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6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397" name="CustomShape 3"/>
          <p:cNvSpPr/>
          <p:nvPr/>
        </p:nvSpPr>
        <p:spPr>
          <a:xfrm>
            <a:off x="157320" y="1448640"/>
            <a:ext cx="8296920" cy="11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3. Solve the recurrence relation using Recurrence Tree Method</a:t>
            </a:r>
            <a:endParaRPr b="0" lang="en-IN" sz="2400" spc="-1" strike="noStrike">
              <a:latin typeface="Arial"/>
            </a:endParaRPr>
          </a:p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T(n) = 3T(n/4) + c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99" name="Picture 2" descr=""/>
          <p:cNvPicPr/>
          <p:nvPr/>
        </p:nvPicPr>
        <p:blipFill>
          <a:blip r:embed="rId2"/>
          <a:stretch/>
        </p:blipFill>
        <p:spPr>
          <a:xfrm>
            <a:off x="844200" y="2562480"/>
            <a:ext cx="8466480" cy="326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1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2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403" name="CustomShape 3"/>
          <p:cNvSpPr/>
          <p:nvPr/>
        </p:nvSpPr>
        <p:spPr>
          <a:xfrm>
            <a:off x="157320" y="1715040"/>
            <a:ext cx="8296920" cy="28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Determine cost of each level-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Cost at level-0 = cn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Cost at level-1 = c(n/4)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 + c(n/4)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2 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+ c(n/4)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 = (3/16)cn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Cost at level-2 = c(n/16)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 x 9 = (9/16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)cn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Determine total number of levels in the recursion tree-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Size of sub-problem at level-0 = n/4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Size of sub-problem at level-1 = n/4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Size of sub-problem at level-2 = n/4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405" name="Picture 2" descr=""/>
          <p:cNvPicPr/>
          <p:nvPr/>
        </p:nvPicPr>
        <p:blipFill>
          <a:blip r:embed="rId2"/>
          <a:stretch/>
        </p:blipFill>
        <p:spPr>
          <a:xfrm>
            <a:off x="1479600" y="4609080"/>
            <a:ext cx="5323320" cy="134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500"/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500"/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409" name="CustomShape 3"/>
          <p:cNvSpPr/>
          <p:nvPr/>
        </p:nvSpPr>
        <p:spPr>
          <a:xfrm>
            <a:off x="525600" y="1825920"/>
            <a:ext cx="8296920" cy="156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On solving, we get-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(16/13)cn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 { 1 – (3/16)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4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 }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(16/13)cn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 – (16/13)cn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 (3/16)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4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 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O(n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</TotalTime>
  <Application>LibreOffice/6.0.7.3$Linux_X86_64 LibreOffice_project/00m0$Build-3</Application>
  <Words>2534</Words>
  <Paragraphs>560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  <dc:description/>
  <dc:language>kn-IN</dc:language>
  <cp:lastModifiedBy/>
  <dcterms:modified xsi:type="dcterms:W3CDTF">2020-08-13T17:44:47Z</dcterms:modified>
  <cp:revision>208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47</vt:i4>
  </property>
</Properties>
</file>