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425480" y="2334600"/>
            <a:ext cx="74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694760" y="3150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4694760" y="3651480"/>
            <a:ext cx="56480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" name="Group 4"/>
          <p:cNvGrpSpPr/>
          <p:nvPr/>
        </p:nvGrpSpPr>
        <p:grpSpPr>
          <a:xfrm>
            <a:off x="314280" y="5490360"/>
            <a:ext cx="1066320" cy="1076760"/>
            <a:chOff x="314280" y="5490360"/>
            <a:chExt cx="1066320" cy="1076760"/>
          </a:xfrm>
        </p:grpSpPr>
        <p:sp>
          <p:nvSpPr>
            <p:cNvPr id="42" name="CustomShape 5"/>
            <p:cNvSpPr/>
            <p:nvPr/>
          </p:nvSpPr>
          <p:spPr>
            <a:xfrm rot="5400000">
              <a:off x="824760" y="601128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 rot="10800000">
              <a:off x="314640" y="549036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Line 7"/>
          <p:cNvSpPr/>
          <p:nvPr/>
        </p:nvSpPr>
        <p:spPr>
          <a:xfrm>
            <a:off x="4674960" y="2980800"/>
            <a:ext cx="458136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11" descr=""/>
          <p:cNvPicPr/>
          <p:nvPr/>
        </p:nvPicPr>
        <p:blipFill>
          <a:blip r:embed="rId1"/>
          <a:stretch/>
        </p:blipFill>
        <p:spPr>
          <a:xfrm>
            <a:off x="1745640" y="1606320"/>
            <a:ext cx="2368440" cy="3549600"/>
          </a:xfrm>
          <a:prstGeom prst="rect">
            <a:avLst/>
          </a:prstGeom>
          <a:ln>
            <a:noFill/>
          </a:ln>
        </p:spPr>
      </p:pic>
      <p:grpSp>
        <p:nvGrpSpPr>
          <p:cNvPr id="46" name="Group 8"/>
          <p:cNvGrpSpPr/>
          <p:nvPr/>
        </p:nvGrpSpPr>
        <p:grpSpPr>
          <a:xfrm>
            <a:off x="10855800" y="267120"/>
            <a:ext cx="1066320" cy="1076400"/>
            <a:chOff x="10855800" y="267120"/>
            <a:chExt cx="1066320" cy="1076400"/>
          </a:xfrm>
        </p:grpSpPr>
        <p:sp>
          <p:nvSpPr>
            <p:cNvPr id="47" name="CustomShape 9"/>
            <p:cNvSpPr/>
            <p:nvPr/>
          </p:nvSpPr>
          <p:spPr>
            <a:xfrm rot="16200000">
              <a:off x="11366280" y="-24336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11876760" y="27720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35160" y="1433880"/>
            <a:ext cx="932940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What are </a:t>
            </a:r>
            <a:r>
              <a:rPr b="1" lang="en-IN" sz="3200" spc="-1" strike="noStrike">
                <a:solidFill>
                  <a:srgbClr val="c55a11"/>
                </a:solidFill>
                <a:latin typeface="Calibri"/>
                <a:cs typeface="DejaVu Sans"/>
              </a:rPr>
              <a:t>NP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3200" spc="-1" strike="noStrike">
                <a:solidFill>
                  <a:srgbClr val="00b050"/>
                </a:solidFill>
                <a:latin typeface="Calibri"/>
                <a:cs typeface="DejaVu Sans"/>
              </a:rPr>
              <a:t>P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3200" spc="-1" strike="noStrike">
                <a:solidFill>
                  <a:srgbClr val="c00000"/>
                </a:solidFill>
                <a:latin typeface="Calibri"/>
                <a:cs typeface="DejaVu Sans"/>
              </a:rPr>
              <a:t>NP-complete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 and </a:t>
            </a:r>
            <a:r>
              <a:rPr b="1" lang="en-IN" sz="3200" spc="-1" strike="noStrike">
                <a:solidFill>
                  <a:srgbClr val="ff0000"/>
                </a:solidFill>
                <a:latin typeface="Calibri"/>
                <a:cs typeface="DejaVu Sans"/>
              </a:rPr>
              <a:t>NP-Hard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 problems?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393120" y="2428920"/>
            <a:ext cx="8857080" cy="44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 is subset of NP (any problem that can be solved by deterministic machine in polynomial time can also be solved by non-deterministic machine in polynomial time).</a:t>
            </a:r>
            <a:endParaRPr b="0" lang="en-IN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Informally, NP is set of decision problems which can be solved by a polynomial time via a “Lucky Algorithm”, a magical algorithm that always makes a right guess among the given set of choices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35160" y="1433880"/>
            <a:ext cx="932940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What are </a:t>
            </a:r>
            <a:r>
              <a:rPr b="1" lang="en-IN" sz="3200" spc="-1" strike="noStrike">
                <a:solidFill>
                  <a:srgbClr val="c55a11"/>
                </a:solidFill>
                <a:latin typeface="Calibri"/>
                <a:cs typeface="DejaVu Sans"/>
              </a:rPr>
              <a:t>NP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3200" spc="-1" strike="noStrike">
                <a:solidFill>
                  <a:srgbClr val="00b050"/>
                </a:solidFill>
                <a:latin typeface="Calibri"/>
                <a:cs typeface="DejaVu Sans"/>
              </a:rPr>
              <a:t>P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3200" spc="-1" strike="noStrike">
                <a:solidFill>
                  <a:srgbClr val="c00000"/>
                </a:solidFill>
                <a:latin typeface="Calibri"/>
                <a:cs typeface="DejaVu Sans"/>
              </a:rPr>
              <a:t>NP-complete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 and </a:t>
            </a:r>
            <a:r>
              <a:rPr b="1" lang="en-IN" sz="3200" spc="-1" strike="noStrike">
                <a:solidFill>
                  <a:srgbClr val="ff0000"/>
                </a:solidFill>
                <a:latin typeface="Calibri"/>
                <a:cs typeface="DejaVu Sans"/>
              </a:rPr>
              <a:t>NP-Hard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 problems?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19" name="Group 5"/>
          <p:cNvGrpSpPr/>
          <p:nvPr/>
        </p:nvGrpSpPr>
        <p:grpSpPr>
          <a:xfrm>
            <a:off x="1436760" y="2541240"/>
            <a:ext cx="6629760" cy="2920680"/>
            <a:chOff x="1436760" y="2541240"/>
            <a:chExt cx="6629760" cy="2920680"/>
          </a:xfrm>
        </p:grpSpPr>
        <p:sp>
          <p:nvSpPr>
            <p:cNvPr id="120" name="CustomShape 6"/>
            <p:cNvSpPr/>
            <p:nvPr/>
          </p:nvSpPr>
          <p:spPr>
            <a:xfrm>
              <a:off x="1436760" y="2541240"/>
              <a:ext cx="6625800" cy="2920680"/>
            </a:xfrm>
            <a:prstGeom prst="ellipse">
              <a:avLst/>
            </a:prstGeom>
            <a:noFill/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3562560" y="3206520"/>
              <a:ext cx="2421720" cy="1281960"/>
            </a:xfrm>
            <a:prstGeom prst="ellipse">
              <a:avLst/>
            </a:prstGeom>
            <a:noFill/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4488840" y="3467520"/>
              <a:ext cx="6760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3600" spc="-1" strike="noStrike">
                  <a:solidFill>
                    <a:srgbClr val="00b050"/>
                  </a:solidFill>
                  <a:latin typeface="Calibri"/>
                  <a:cs typeface="DejaVu Sans"/>
                </a:rPr>
                <a:t>P</a:t>
              </a:r>
              <a:endParaRPr b="0" lang="en-IN" sz="3600" spc="-1" strike="noStrike">
                <a:latin typeface="Arial"/>
              </a:endParaRPr>
            </a:p>
          </p:txBody>
        </p:sp>
        <p:sp>
          <p:nvSpPr>
            <p:cNvPr id="123" name="CustomShape 9"/>
            <p:cNvSpPr/>
            <p:nvPr/>
          </p:nvSpPr>
          <p:spPr>
            <a:xfrm>
              <a:off x="1793160" y="3467520"/>
              <a:ext cx="14479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TSP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" name="CustomShape 10"/>
            <p:cNvSpPr/>
            <p:nvPr/>
          </p:nvSpPr>
          <p:spPr>
            <a:xfrm>
              <a:off x="1945440" y="4304160"/>
              <a:ext cx="14479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Sudoku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5" name="CustomShape 11"/>
            <p:cNvSpPr/>
            <p:nvPr/>
          </p:nvSpPr>
          <p:spPr>
            <a:xfrm>
              <a:off x="3427920" y="4717800"/>
              <a:ext cx="231912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Hamiltonian Circuit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6" name="CustomShape 12"/>
            <p:cNvSpPr/>
            <p:nvPr/>
          </p:nvSpPr>
          <p:spPr>
            <a:xfrm>
              <a:off x="5985000" y="4304160"/>
              <a:ext cx="15786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K-Clique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7" name="CustomShape 13"/>
            <p:cNvSpPr/>
            <p:nvPr/>
          </p:nvSpPr>
          <p:spPr>
            <a:xfrm>
              <a:off x="6412680" y="3744720"/>
              <a:ext cx="16538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3-SAT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8" name="CustomShape 14"/>
            <p:cNvSpPr/>
            <p:nvPr/>
          </p:nvSpPr>
          <p:spPr>
            <a:xfrm>
              <a:off x="6270120" y="3021840"/>
              <a:ext cx="138672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3600" spc="-1" strike="noStrike">
                  <a:solidFill>
                    <a:srgbClr val="c55a11"/>
                  </a:solidFill>
                  <a:latin typeface="Calibri"/>
                  <a:cs typeface="DejaVu Sans"/>
                </a:rPr>
                <a:t>NP</a:t>
              </a:r>
              <a:endParaRPr b="0" lang="en-IN" sz="3600" spc="-1" strike="noStrike">
                <a:latin typeface="Arial"/>
              </a:endParaRPr>
            </a:p>
          </p:txBody>
        </p:sp>
        <p:sp>
          <p:nvSpPr>
            <p:cNvPr id="129" name="CustomShape 15"/>
            <p:cNvSpPr/>
            <p:nvPr/>
          </p:nvSpPr>
          <p:spPr>
            <a:xfrm>
              <a:off x="2670120" y="2837160"/>
              <a:ext cx="2319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Set Cover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0" name="CustomShape 16"/>
            <p:cNvSpPr/>
            <p:nvPr/>
          </p:nvSpPr>
          <p:spPr>
            <a:xfrm>
              <a:off x="4282920" y="2798280"/>
              <a:ext cx="2319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Vertex Cover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35160" y="1433880"/>
            <a:ext cx="932940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What are </a:t>
            </a:r>
            <a:r>
              <a:rPr b="1" lang="en-IN" sz="3200" spc="-1" strike="noStrike">
                <a:solidFill>
                  <a:srgbClr val="c55a11"/>
                </a:solidFill>
                <a:latin typeface="Calibri"/>
                <a:cs typeface="DejaVu Sans"/>
              </a:rPr>
              <a:t>NP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3200" spc="-1" strike="noStrike">
                <a:solidFill>
                  <a:srgbClr val="00b050"/>
                </a:solidFill>
                <a:latin typeface="Calibri"/>
                <a:cs typeface="DejaVu Sans"/>
              </a:rPr>
              <a:t>P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3200" spc="-1" strike="noStrike">
                <a:solidFill>
                  <a:srgbClr val="c00000"/>
                </a:solidFill>
                <a:latin typeface="Calibri"/>
                <a:cs typeface="DejaVu Sans"/>
              </a:rPr>
              <a:t>NP-complete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 and </a:t>
            </a:r>
            <a:r>
              <a:rPr b="1" lang="en-IN" sz="3200" spc="-1" strike="noStrike">
                <a:solidFill>
                  <a:srgbClr val="ff0000"/>
                </a:solidFill>
                <a:latin typeface="Calibri"/>
                <a:cs typeface="DejaVu Sans"/>
              </a:rPr>
              <a:t>NP-Hard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 problems?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98600" y="2363040"/>
            <a:ext cx="8466480" cy="41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NP-complete problems are the hardest problems in NP set.  A decision problem L is NP-complete if: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1. L is in NP (Any given solution for NP-complete problems can be verified quickly, but there is no efficient known solution).</a:t>
            </a:r>
            <a:br/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2.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Every problem in NP is reducible to L in polynomial time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Example: Traveling salesman Problem, Hamiltonian Circuit, Graph Isomorphism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NP-complete problems have no known p-time solution, considered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intractable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35160" y="1433880"/>
            <a:ext cx="932940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What are </a:t>
            </a:r>
            <a:r>
              <a:rPr b="1" lang="en-IN" sz="3200" spc="-1" strike="noStrike">
                <a:solidFill>
                  <a:srgbClr val="c55a11"/>
                </a:solidFill>
                <a:latin typeface="Calibri"/>
                <a:cs typeface="DejaVu Sans"/>
              </a:rPr>
              <a:t>NP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3200" spc="-1" strike="noStrike">
                <a:solidFill>
                  <a:srgbClr val="00b050"/>
                </a:solidFill>
                <a:latin typeface="Calibri"/>
                <a:cs typeface="DejaVu Sans"/>
              </a:rPr>
              <a:t>P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3200" spc="-1" strike="noStrike">
                <a:solidFill>
                  <a:srgbClr val="c00000"/>
                </a:solidFill>
                <a:latin typeface="Calibri"/>
                <a:cs typeface="DejaVu Sans"/>
              </a:rPr>
              <a:t>NP-complete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 and </a:t>
            </a:r>
            <a:r>
              <a:rPr b="1" lang="en-IN" sz="3200" spc="-1" strike="noStrike">
                <a:solidFill>
                  <a:srgbClr val="ff0000"/>
                </a:solidFill>
                <a:latin typeface="Calibri"/>
                <a:cs typeface="DejaVu Sans"/>
              </a:rPr>
              <a:t>NP-Hard</a:t>
            </a: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 problems?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76280" y="2289240"/>
            <a:ext cx="871452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NP complete problems are problems whose status is unknown.</a:t>
            </a:r>
            <a:endParaRPr b="0" lang="en-IN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No polynomial time algorithm has yet been discovered for any NP complete problem, nor has anybody yet been able to prove that no polynomial-time algorithm exist for any of them.</a:t>
            </a:r>
            <a:endParaRPr b="0" lang="en-IN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The interesting part is, if any one of the NP complete problems can be solved in polynomial time, then all of them can be solved.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141800" y="3313080"/>
            <a:ext cx="1533960" cy="10562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4655160" y="3574440"/>
            <a:ext cx="533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b050"/>
                </a:solidFill>
                <a:latin typeface="Calibri"/>
                <a:cs typeface="DejaVu Sans"/>
              </a:rPr>
              <a:t>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3087720" y="2636280"/>
            <a:ext cx="3276720" cy="22910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3324960" y="3443760"/>
            <a:ext cx="71172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c55a11"/>
                </a:solidFill>
                <a:latin typeface="Calibri"/>
                <a:cs typeface="DejaVu Sans"/>
              </a:rPr>
              <a:t>NP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2446200" y="1959480"/>
            <a:ext cx="5271840" cy="3668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6614640" y="2885760"/>
            <a:ext cx="8542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0"/>
          <p:cNvSpPr/>
          <p:nvPr/>
        </p:nvSpPr>
        <p:spPr>
          <a:xfrm>
            <a:off x="261360" y="2173320"/>
            <a:ext cx="282564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0000"/>
                </a:solidFill>
                <a:latin typeface="Calibri"/>
                <a:cs typeface="DejaVu Sans"/>
              </a:rPr>
              <a:t>undecidable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3087720" y="5712120"/>
            <a:ext cx="4274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Problem Space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6507720" y="3736080"/>
            <a:ext cx="104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chess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5985000" y="4559040"/>
            <a:ext cx="104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tetris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629280" y="3075840"/>
            <a:ext cx="1483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Halting Problem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8" dur="indefinite" restart="never" nodeType="tmRoot">
          <p:childTnLst>
            <p:seq>
              <p:cTn id="1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35160" y="1433880"/>
            <a:ext cx="93294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Solving NP Complete problems?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35160" y="2030760"/>
            <a:ext cx="881064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Approximation: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Instead of searching for an optimal solution, search for a solution that is at most a factor from an optimal one.</a:t>
            </a:r>
            <a:endParaRPr b="0" lang="en-IN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Randomization: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Use randomness to get a faster average running time</a:t>
            </a:r>
            <a:endParaRPr b="0" lang="en-IN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Restriction: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By restricting the structure of the input (e.g., to planar graphs), faster algorithms are usually possible.</a:t>
            </a:r>
            <a:endParaRPr b="0" lang="en-IN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Parameterization: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Often there are fast algorithms if certain parameters of the input are fixed.</a:t>
            </a:r>
            <a:endParaRPr b="0" lang="en-IN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Heuristic: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An algorithm that works "reasonably well" in many cases, but for which there is no proof that it is both always fast and always produces a good result. Metaheuristic</a:t>
            </a:r>
            <a:r>
              <a:rPr b="0" lang="en-IN" sz="2000" spc="-1" strike="noStrike" u="sng">
                <a:solidFill>
                  <a:srgbClr val="2f5597"/>
                </a:solidFill>
                <a:uFillTx/>
                <a:latin typeface="Calibri"/>
                <a:cs typeface="DejaVu Sans"/>
              </a:rPr>
              <a:t>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 approaches are often used.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35160" y="1433880"/>
            <a:ext cx="93294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NP Reduction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335160" y="2208960"/>
            <a:ext cx="8810640" cy="30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Cook-Levin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proved that 3-CNF SAT is an NP complete problem.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If a problem X has to be proved NP complete, then reduce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3-CNF SAT problem into X.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This would imply that X is atleast harder than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3-CNF SAT and hence the problem is NP Complete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35160" y="1433880"/>
            <a:ext cx="93294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DejaVu Sans"/>
              </a:rPr>
              <a:t>3 CNF SAT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335160" y="2208960"/>
            <a:ext cx="8810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3 CNF SAT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is a special case of satisfiability problem.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333000" y="2824200"/>
            <a:ext cx="8810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(a v b v c) ^ (a’ v b v d) ^ (b’ v c’ v e)….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331200" y="3511080"/>
            <a:ext cx="881064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Find some combination that satisfies the circuit.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This is a NP complete problem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56" dur="indefinite" restart="never" nodeType="tmRoot">
          <p:childTnLst>
            <p:seq>
              <p:cTn id="1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35160" y="1635840"/>
            <a:ext cx="93294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Prove that the problem of finding an independent set of size k is an NP complete problem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83" name="Group 5"/>
          <p:cNvGrpSpPr/>
          <p:nvPr/>
        </p:nvGrpSpPr>
        <p:grpSpPr>
          <a:xfrm>
            <a:off x="4746960" y="2855880"/>
            <a:ext cx="2495160" cy="2360880"/>
            <a:chOff x="4746960" y="2855880"/>
            <a:chExt cx="2495160" cy="2360880"/>
          </a:xfrm>
        </p:grpSpPr>
        <p:sp>
          <p:nvSpPr>
            <p:cNvPr id="184" name="CustomShape 6"/>
            <p:cNvSpPr/>
            <p:nvPr/>
          </p:nvSpPr>
          <p:spPr>
            <a:xfrm>
              <a:off x="5737320" y="2855880"/>
              <a:ext cx="248760" cy="3200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CustomShape 7"/>
            <p:cNvSpPr/>
            <p:nvPr/>
          </p:nvSpPr>
          <p:spPr>
            <a:xfrm>
              <a:off x="4755960" y="4813560"/>
              <a:ext cx="248760" cy="3200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6993360" y="4896720"/>
              <a:ext cx="248760" cy="3200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6993360" y="3507120"/>
              <a:ext cx="248760" cy="320040"/>
            </a:xfrm>
            <a:prstGeom prst="ellipse">
              <a:avLst/>
            </a:prstGeom>
            <a:noFill/>
            <a:ln w="1908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4746960" y="3507120"/>
              <a:ext cx="248760" cy="320040"/>
            </a:xfrm>
            <a:prstGeom prst="ellipse">
              <a:avLst/>
            </a:prstGeom>
            <a:noFill/>
            <a:ln w="1908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11"/>
            <p:cNvSpPr/>
            <p:nvPr/>
          </p:nvSpPr>
          <p:spPr>
            <a:xfrm>
              <a:off x="5747040" y="4896720"/>
              <a:ext cx="248760" cy="320040"/>
            </a:xfrm>
            <a:prstGeom prst="ellipse">
              <a:avLst/>
            </a:prstGeom>
            <a:noFill/>
            <a:ln w="1908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Line 12"/>
            <p:cNvSpPr/>
            <p:nvPr/>
          </p:nvSpPr>
          <p:spPr>
            <a:xfrm>
              <a:off x="5861880" y="3176640"/>
              <a:ext cx="9720" cy="1719720"/>
            </a:xfrm>
            <a:prstGeom prst="line">
              <a:avLst/>
            </a:prstGeom>
            <a:ln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Line 13"/>
            <p:cNvSpPr/>
            <p:nvPr/>
          </p:nvSpPr>
          <p:spPr>
            <a:xfrm>
              <a:off x="5996520" y="5056560"/>
              <a:ext cx="996840" cy="360"/>
            </a:xfrm>
            <a:prstGeom prst="line">
              <a:avLst/>
            </a:prstGeom>
            <a:ln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Line 14"/>
            <p:cNvSpPr/>
            <p:nvPr/>
          </p:nvSpPr>
          <p:spPr>
            <a:xfrm flipV="1">
              <a:off x="7117920" y="3827520"/>
              <a:ext cx="360" cy="1068840"/>
            </a:xfrm>
            <a:prstGeom prst="line">
              <a:avLst/>
            </a:prstGeom>
            <a:ln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Line 15"/>
            <p:cNvSpPr/>
            <p:nvPr/>
          </p:nvSpPr>
          <p:spPr>
            <a:xfrm flipH="1" flipV="1">
              <a:off x="5986440" y="3016080"/>
              <a:ext cx="1131480" cy="491040"/>
            </a:xfrm>
            <a:prstGeom prst="line">
              <a:avLst/>
            </a:prstGeom>
            <a:ln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Line 16"/>
            <p:cNvSpPr/>
            <p:nvPr/>
          </p:nvSpPr>
          <p:spPr>
            <a:xfrm flipV="1">
              <a:off x="4871520" y="3016080"/>
              <a:ext cx="865440" cy="491040"/>
            </a:xfrm>
            <a:prstGeom prst="line">
              <a:avLst/>
            </a:prstGeom>
            <a:ln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Line 17"/>
            <p:cNvSpPr/>
            <p:nvPr/>
          </p:nvSpPr>
          <p:spPr>
            <a:xfrm>
              <a:off x="4871520" y="3827520"/>
              <a:ext cx="9000" cy="985680"/>
            </a:xfrm>
            <a:prstGeom prst="line">
              <a:avLst/>
            </a:prstGeom>
            <a:ln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Line 18"/>
            <p:cNvSpPr/>
            <p:nvPr/>
          </p:nvSpPr>
          <p:spPr>
            <a:xfrm flipV="1">
              <a:off x="4968720" y="5056560"/>
              <a:ext cx="778320" cy="30240"/>
            </a:xfrm>
            <a:prstGeom prst="line">
              <a:avLst/>
            </a:prstGeom>
            <a:ln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Line 19"/>
            <p:cNvSpPr/>
            <p:nvPr/>
          </p:nvSpPr>
          <p:spPr>
            <a:xfrm flipV="1">
              <a:off x="5959800" y="3780720"/>
              <a:ext cx="1069920" cy="1162800"/>
            </a:xfrm>
            <a:prstGeom prst="line">
              <a:avLst/>
            </a:prstGeom>
            <a:ln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Line 20"/>
            <p:cNvSpPr/>
            <p:nvPr/>
          </p:nvSpPr>
          <p:spPr>
            <a:xfrm flipH="1" flipV="1">
              <a:off x="4959720" y="3780720"/>
              <a:ext cx="823680" cy="1162800"/>
            </a:xfrm>
            <a:prstGeom prst="line">
              <a:avLst/>
            </a:prstGeom>
            <a:ln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9" name="CustomShape 21"/>
          <p:cNvSpPr/>
          <p:nvPr/>
        </p:nvSpPr>
        <p:spPr>
          <a:xfrm>
            <a:off x="1911600" y="300852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2"/>
          <p:cNvSpPr/>
          <p:nvPr/>
        </p:nvSpPr>
        <p:spPr>
          <a:xfrm>
            <a:off x="930240" y="496584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3"/>
          <p:cNvSpPr/>
          <p:nvPr/>
        </p:nvSpPr>
        <p:spPr>
          <a:xfrm>
            <a:off x="3167640" y="50490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4"/>
          <p:cNvSpPr/>
          <p:nvPr/>
        </p:nvSpPr>
        <p:spPr>
          <a:xfrm>
            <a:off x="3167640" y="36594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5"/>
          <p:cNvSpPr/>
          <p:nvPr/>
        </p:nvSpPr>
        <p:spPr>
          <a:xfrm>
            <a:off x="921240" y="36594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6"/>
          <p:cNvSpPr/>
          <p:nvPr/>
        </p:nvSpPr>
        <p:spPr>
          <a:xfrm>
            <a:off x="1921320" y="50490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27"/>
          <p:cNvSpPr/>
          <p:nvPr/>
        </p:nvSpPr>
        <p:spPr>
          <a:xfrm>
            <a:off x="2036160" y="3328920"/>
            <a:ext cx="9720" cy="171972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28"/>
          <p:cNvSpPr/>
          <p:nvPr/>
        </p:nvSpPr>
        <p:spPr>
          <a:xfrm>
            <a:off x="2170800" y="5209200"/>
            <a:ext cx="996840" cy="36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29"/>
          <p:cNvSpPr/>
          <p:nvPr/>
        </p:nvSpPr>
        <p:spPr>
          <a:xfrm flipV="1">
            <a:off x="3292200" y="3980160"/>
            <a:ext cx="360" cy="10684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30"/>
          <p:cNvSpPr/>
          <p:nvPr/>
        </p:nvSpPr>
        <p:spPr>
          <a:xfrm flipH="1" flipV="1">
            <a:off x="2160720" y="3168720"/>
            <a:ext cx="1131480" cy="490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31"/>
          <p:cNvSpPr/>
          <p:nvPr/>
        </p:nvSpPr>
        <p:spPr>
          <a:xfrm flipV="1">
            <a:off x="1045800" y="3168720"/>
            <a:ext cx="865440" cy="490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32"/>
          <p:cNvSpPr/>
          <p:nvPr/>
        </p:nvSpPr>
        <p:spPr>
          <a:xfrm>
            <a:off x="1045800" y="3980160"/>
            <a:ext cx="9000" cy="985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33"/>
          <p:cNvSpPr/>
          <p:nvPr/>
        </p:nvSpPr>
        <p:spPr>
          <a:xfrm flipV="1">
            <a:off x="1143000" y="5209200"/>
            <a:ext cx="778320" cy="302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34"/>
          <p:cNvSpPr/>
          <p:nvPr/>
        </p:nvSpPr>
        <p:spPr>
          <a:xfrm flipV="1">
            <a:off x="2134080" y="3933000"/>
            <a:ext cx="106992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35"/>
          <p:cNvSpPr/>
          <p:nvPr/>
        </p:nvSpPr>
        <p:spPr>
          <a:xfrm flipH="1" flipV="1">
            <a:off x="1134000" y="3933000"/>
            <a:ext cx="82368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6"/>
          <p:cNvSpPr/>
          <p:nvPr/>
        </p:nvSpPr>
        <p:spPr>
          <a:xfrm>
            <a:off x="3823920" y="4188960"/>
            <a:ext cx="547200" cy="283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7"/>
          <p:cNvSpPr/>
          <p:nvPr/>
        </p:nvSpPr>
        <p:spPr>
          <a:xfrm>
            <a:off x="4871880" y="5369760"/>
            <a:ext cx="196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Size of k is 3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8" dur="indefinite" restart="never" nodeType="tmRoot">
          <p:childTnLst>
            <p:seq>
              <p:cTn id="1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35160" y="1635840"/>
            <a:ext cx="9329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Max Clique Problem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911600" y="300852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>
            <a:off x="930240" y="496584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3167640" y="50490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3167640" y="36594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>
            <a:off x="921240" y="36594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0"/>
          <p:cNvSpPr/>
          <p:nvPr/>
        </p:nvSpPr>
        <p:spPr>
          <a:xfrm>
            <a:off x="1921320" y="50490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11"/>
          <p:cNvSpPr/>
          <p:nvPr/>
        </p:nvSpPr>
        <p:spPr>
          <a:xfrm>
            <a:off x="2036160" y="3328920"/>
            <a:ext cx="9720" cy="171972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12"/>
          <p:cNvSpPr/>
          <p:nvPr/>
        </p:nvSpPr>
        <p:spPr>
          <a:xfrm>
            <a:off x="2170800" y="5209200"/>
            <a:ext cx="996840" cy="36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3"/>
          <p:cNvSpPr/>
          <p:nvPr/>
        </p:nvSpPr>
        <p:spPr>
          <a:xfrm flipV="1">
            <a:off x="3292200" y="3980160"/>
            <a:ext cx="360" cy="10684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14"/>
          <p:cNvSpPr/>
          <p:nvPr/>
        </p:nvSpPr>
        <p:spPr>
          <a:xfrm flipH="1" flipV="1">
            <a:off x="2160720" y="3168720"/>
            <a:ext cx="1131480" cy="490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Line 15"/>
          <p:cNvSpPr/>
          <p:nvPr/>
        </p:nvSpPr>
        <p:spPr>
          <a:xfrm flipV="1">
            <a:off x="1045800" y="3168720"/>
            <a:ext cx="865440" cy="490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16"/>
          <p:cNvSpPr/>
          <p:nvPr/>
        </p:nvSpPr>
        <p:spPr>
          <a:xfrm>
            <a:off x="1045800" y="3980160"/>
            <a:ext cx="9000" cy="985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17"/>
          <p:cNvSpPr/>
          <p:nvPr/>
        </p:nvSpPr>
        <p:spPr>
          <a:xfrm flipV="1">
            <a:off x="1143000" y="5209200"/>
            <a:ext cx="778320" cy="302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18"/>
          <p:cNvSpPr/>
          <p:nvPr/>
        </p:nvSpPr>
        <p:spPr>
          <a:xfrm flipV="1">
            <a:off x="2134080" y="3933000"/>
            <a:ext cx="106992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19"/>
          <p:cNvSpPr/>
          <p:nvPr/>
        </p:nvSpPr>
        <p:spPr>
          <a:xfrm flipH="1" flipV="1">
            <a:off x="1134000" y="3933000"/>
            <a:ext cx="82368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0"/>
          <p:cNvSpPr/>
          <p:nvPr/>
        </p:nvSpPr>
        <p:spPr>
          <a:xfrm>
            <a:off x="4871880" y="5369760"/>
            <a:ext cx="196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3 clique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21"/>
          <p:cNvSpPr/>
          <p:nvPr/>
        </p:nvSpPr>
        <p:spPr>
          <a:xfrm>
            <a:off x="5388840" y="2863800"/>
            <a:ext cx="248760" cy="320040"/>
          </a:xfrm>
          <a:prstGeom prst="ellipse">
            <a:avLst/>
          </a:prstGeom>
          <a:solidFill>
            <a:schemeClr val="accent1"/>
          </a:solidFill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2"/>
          <p:cNvSpPr/>
          <p:nvPr/>
        </p:nvSpPr>
        <p:spPr>
          <a:xfrm>
            <a:off x="4407840" y="482148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3"/>
          <p:cNvSpPr/>
          <p:nvPr/>
        </p:nvSpPr>
        <p:spPr>
          <a:xfrm>
            <a:off x="6645240" y="490464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4"/>
          <p:cNvSpPr/>
          <p:nvPr/>
        </p:nvSpPr>
        <p:spPr>
          <a:xfrm>
            <a:off x="6645240" y="351504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5"/>
          <p:cNvSpPr/>
          <p:nvPr/>
        </p:nvSpPr>
        <p:spPr>
          <a:xfrm>
            <a:off x="4398840" y="3515040"/>
            <a:ext cx="248760" cy="320040"/>
          </a:xfrm>
          <a:prstGeom prst="ellipse">
            <a:avLst/>
          </a:prstGeom>
          <a:solidFill>
            <a:schemeClr val="accent1"/>
          </a:solidFill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6"/>
          <p:cNvSpPr/>
          <p:nvPr/>
        </p:nvSpPr>
        <p:spPr>
          <a:xfrm>
            <a:off x="5398920" y="4904640"/>
            <a:ext cx="248760" cy="320040"/>
          </a:xfrm>
          <a:prstGeom prst="ellipse">
            <a:avLst/>
          </a:prstGeom>
          <a:solidFill>
            <a:schemeClr val="accent1"/>
          </a:solidFill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27"/>
          <p:cNvSpPr/>
          <p:nvPr/>
        </p:nvSpPr>
        <p:spPr>
          <a:xfrm>
            <a:off x="5513400" y="3184560"/>
            <a:ext cx="10080" cy="171972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28"/>
          <p:cNvSpPr/>
          <p:nvPr/>
        </p:nvSpPr>
        <p:spPr>
          <a:xfrm>
            <a:off x="5648040" y="5064480"/>
            <a:ext cx="996840" cy="36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29"/>
          <p:cNvSpPr/>
          <p:nvPr/>
        </p:nvSpPr>
        <p:spPr>
          <a:xfrm flipV="1">
            <a:off x="6769800" y="3835440"/>
            <a:ext cx="360" cy="10688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30"/>
          <p:cNvSpPr/>
          <p:nvPr/>
        </p:nvSpPr>
        <p:spPr>
          <a:xfrm flipH="1" flipV="1">
            <a:off x="5638320" y="3024000"/>
            <a:ext cx="1131480" cy="4910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31"/>
          <p:cNvSpPr/>
          <p:nvPr/>
        </p:nvSpPr>
        <p:spPr>
          <a:xfrm flipV="1">
            <a:off x="4523400" y="3024000"/>
            <a:ext cx="865440" cy="4910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Line 32"/>
          <p:cNvSpPr/>
          <p:nvPr/>
        </p:nvSpPr>
        <p:spPr>
          <a:xfrm>
            <a:off x="4523400" y="3835440"/>
            <a:ext cx="8640" cy="985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Line 33"/>
          <p:cNvSpPr/>
          <p:nvPr/>
        </p:nvSpPr>
        <p:spPr>
          <a:xfrm flipV="1">
            <a:off x="4620240" y="5064480"/>
            <a:ext cx="778320" cy="302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34"/>
          <p:cNvSpPr/>
          <p:nvPr/>
        </p:nvSpPr>
        <p:spPr>
          <a:xfrm flipV="1">
            <a:off x="5611680" y="3788640"/>
            <a:ext cx="106992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35"/>
          <p:cNvSpPr/>
          <p:nvPr/>
        </p:nvSpPr>
        <p:spPr>
          <a:xfrm flipH="1" flipV="1">
            <a:off x="4611600" y="3788640"/>
            <a:ext cx="82368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60" dur="indefinite" restart="never" nodeType="tmRoot">
          <p:childTnLst>
            <p:seq>
              <p:cTn id="1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99040" y="1849680"/>
            <a:ext cx="74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cap="all">
                <a:solidFill>
                  <a:srgbClr val="000000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99040" y="2888640"/>
            <a:ext cx="74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BASICS OF COMPLEXITY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99040" y="548964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4"/>
          <p:cNvSpPr/>
          <p:nvPr/>
        </p:nvSpPr>
        <p:spPr>
          <a:xfrm>
            <a:off x="599040" y="5887440"/>
            <a:ext cx="7496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" name="Group 5"/>
          <p:cNvGrpSpPr/>
          <p:nvPr/>
        </p:nvGrpSpPr>
        <p:grpSpPr>
          <a:xfrm>
            <a:off x="314280" y="5490360"/>
            <a:ext cx="1066320" cy="1076760"/>
            <a:chOff x="314280" y="5490360"/>
            <a:chExt cx="1066320" cy="1076760"/>
          </a:xfrm>
        </p:grpSpPr>
        <p:sp>
          <p:nvSpPr>
            <p:cNvPr id="54" name="CustomShape 6"/>
            <p:cNvSpPr/>
            <p:nvPr/>
          </p:nvSpPr>
          <p:spPr>
            <a:xfrm rot="5400000">
              <a:off x="824760" y="6011280"/>
              <a:ext cx="45000" cy="1066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 rot="10800000">
              <a:off x="314640" y="5490360"/>
              <a:ext cx="45000" cy="1066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6" name="Line 8"/>
          <p:cNvSpPr/>
          <p:nvPr/>
        </p:nvSpPr>
        <p:spPr>
          <a:xfrm flipV="1">
            <a:off x="0" y="2596680"/>
            <a:ext cx="790380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3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55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35160" y="1635840"/>
            <a:ext cx="9329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Min Vertex Cover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1968480" y="36720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6"/>
          <p:cNvSpPr/>
          <p:nvPr/>
        </p:nvSpPr>
        <p:spPr>
          <a:xfrm>
            <a:off x="930240" y="496584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7"/>
          <p:cNvSpPr/>
          <p:nvPr/>
        </p:nvSpPr>
        <p:spPr>
          <a:xfrm>
            <a:off x="3167640" y="50490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8"/>
          <p:cNvSpPr/>
          <p:nvPr/>
        </p:nvSpPr>
        <p:spPr>
          <a:xfrm>
            <a:off x="3167640" y="36594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9"/>
          <p:cNvSpPr/>
          <p:nvPr/>
        </p:nvSpPr>
        <p:spPr>
          <a:xfrm>
            <a:off x="921240" y="36594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0"/>
          <p:cNvSpPr/>
          <p:nvPr/>
        </p:nvSpPr>
        <p:spPr>
          <a:xfrm>
            <a:off x="1921320" y="50490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11"/>
          <p:cNvSpPr/>
          <p:nvPr/>
        </p:nvSpPr>
        <p:spPr>
          <a:xfrm flipH="1">
            <a:off x="2045880" y="3992400"/>
            <a:ext cx="47160" cy="10562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12"/>
          <p:cNvSpPr/>
          <p:nvPr/>
        </p:nvSpPr>
        <p:spPr>
          <a:xfrm>
            <a:off x="2170800" y="5209200"/>
            <a:ext cx="996840" cy="36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13"/>
          <p:cNvSpPr/>
          <p:nvPr/>
        </p:nvSpPr>
        <p:spPr>
          <a:xfrm flipV="1">
            <a:off x="3292200" y="3980160"/>
            <a:ext cx="360" cy="10684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14"/>
          <p:cNvSpPr/>
          <p:nvPr/>
        </p:nvSpPr>
        <p:spPr>
          <a:xfrm flipH="1">
            <a:off x="2217600" y="3819600"/>
            <a:ext cx="950040" cy="126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15"/>
          <p:cNvSpPr/>
          <p:nvPr/>
        </p:nvSpPr>
        <p:spPr>
          <a:xfrm>
            <a:off x="1170720" y="3819600"/>
            <a:ext cx="797400" cy="126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16"/>
          <p:cNvSpPr/>
          <p:nvPr/>
        </p:nvSpPr>
        <p:spPr>
          <a:xfrm>
            <a:off x="1045800" y="3980160"/>
            <a:ext cx="9000" cy="985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17"/>
          <p:cNvSpPr/>
          <p:nvPr/>
        </p:nvSpPr>
        <p:spPr>
          <a:xfrm flipV="1">
            <a:off x="1143000" y="5209200"/>
            <a:ext cx="778320" cy="302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Line 18"/>
          <p:cNvSpPr/>
          <p:nvPr/>
        </p:nvSpPr>
        <p:spPr>
          <a:xfrm flipV="1">
            <a:off x="2134080" y="3933000"/>
            <a:ext cx="106992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19"/>
          <p:cNvSpPr/>
          <p:nvPr/>
        </p:nvSpPr>
        <p:spPr>
          <a:xfrm flipH="1" flipV="1">
            <a:off x="1134000" y="3933000"/>
            <a:ext cx="82368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0"/>
          <p:cNvSpPr/>
          <p:nvPr/>
        </p:nvSpPr>
        <p:spPr>
          <a:xfrm>
            <a:off x="4871880" y="5369760"/>
            <a:ext cx="196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3 vertex cover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3" name="CustomShape 21"/>
          <p:cNvSpPr/>
          <p:nvPr/>
        </p:nvSpPr>
        <p:spPr>
          <a:xfrm>
            <a:off x="5455800" y="349920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2"/>
          <p:cNvSpPr/>
          <p:nvPr/>
        </p:nvSpPr>
        <p:spPr>
          <a:xfrm>
            <a:off x="4407840" y="482148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3"/>
          <p:cNvSpPr/>
          <p:nvPr/>
        </p:nvSpPr>
        <p:spPr>
          <a:xfrm>
            <a:off x="6645240" y="4904640"/>
            <a:ext cx="248760" cy="320040"/>
          </a:xfrm>
          <a:prstGeom prst="ellipse">
            <a:avLst/>
          </a:prstGeom>
          <a:noFill/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4"/>
          <p:cNvSpPr/>
          <p:nvPr/>
        </p:nvSpPr>
        <p:spPr>
          <a:xfrm>
            <a:off x="6645240" y="3515040"/>
            <a:ext cx="248760" cy="320040"/>
          </a:xfrm>
          <a:prstGeom prst="ellipse">
            <a:avLst/>
          </a:prstGeom>
          <a:solidFill>
            <a:schemeClr val="accent1"/>
          </a:solidFill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5"/>
          <p:cNvSpPr/>
          <p:nvPr/>
        </p:nvSpPr>
        <p:spPr>
          <a:xfrm>
            <a:off x="4398840" y="3515040"/>
            <a:ext cx="248760" cy="320040"/>
          </a:xfrm>
          <a:prstGeom prst="ellipse">
            <a:avLst/>
          </a:prstGeom>
          <a:solidFill>
            <a:schemeClr val="accent1"/>
          </a:solidFill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6"/>
          <p:cNvSpPr/>
          <p:nvPr/>
        </p:nvSpPr>
        <p:spPr>
          <a:xfrm>
            <a:off x="5398920" y="4904640"/>
            <a:ext cx="248760" cy="320040"/>
          </a:xfrm>
          <a:prstGeom prst="ellipse">
            <a:avLst/>
          </a:prstGeom>
          <a:solidFill>
            <a:schemeClr val="accent1"/>
          </a:solidFill>
          <a:ln w="22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Line 27"/>
          <p:cNvSpPr/>
          <p:nvPr/>
        </p:nvSpPr>
        <p:spPr>
          <a:xfrm flipH="1">
            <a:off x="5523480" y="3819600"/>
            <a:ext cx="56880" cy="1084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Line 28"/>
          <p:cNvSpPr/>
          <p:nvPr/>
        </p:nvSpPr>
        <p:spPr>
          <a:xfrm>
            <a:off x="5648040" y="5064480"/>
            <a:ext cx="996840" cy="36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Line 29"/>
          <p:cNvSpPr/>
          <p:nvPr/>
        </p:nvSpPr>
        <p:spPr>
          <a:xfrm flipV="1">
            <a:off x="6769800" y="3835440"/>
            <a:ext cx="360" cy="10688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Line 30"/>
          <p:cNvSpPr/>
          <p:nvPr/>
        </p:nvSpPr>
        <p:spPr>
          <a:xfrm flipH="1" flipV="1">
            <a:off x="5704920" y="3659400"/>
            <a:ext cx="939960" cy="158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Line 31"/>
          <p:cNvSpPr/>
          <p:nvPr/>
        </p:nvSpPr>
        <p:spPr>
          <a:xfrm>
            <a:off x="4606560" y="3659400"/>
            <a:ext cx="911880" cy="36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Line 32"/>
          <p:cNvSpPr/>
          <p:nvPr/>
        </p:nvSpPr>
        <p:spPr>
          <a:xfrm>
            <a:off x="4523400" y="3835440"/>
            <a:ext cx="8640" cy="98568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33"/>
          <p:cNvSpPr/>
          <p:nvPr/>
        </p:nvSpPr>
        <p:spPr>
          <a:xfrm flipV="1">
            <a:off x="4620240" y="5064480"/>
            <a:ext cx="778320" cy="3024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Line 34"/>
          <p:cNvSpPr/>
          <p:nvPr/>
        </p:nvSpPr>
        <p:spPr>
          <a:xfrm flipV="1">
            <a:off x="5611680" y="3788640"/>
            <a:ext cx="106992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35"/>
          <p:cNvSpPr/>
          <p:nvPr/>
        </p:nvSpPr>
        <p:spPr>
          <a:xfrm flipH="1" flipV="1">
            <a:off x="4611600" y="3788640"/>
            <a:ext cx="823680" cy="1162800"/>
          </a:xfrm>
          <a:prstGeom prst="line">
            <a:avLst/>
          </a:prstGeom>
          <a:ln w="2232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62" dur="indefinite" restart="never" nodeType="tmRoot">
          <p:childTnLst>
            <p:seq>
              <p:cTn id="1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91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35160" y="1635840"/>
            <a:ext cx="93294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Prove that sum of subset or set cover problem is an NP complete problem using NP reduction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64" dur="indefinite" restart="never" nodeType="tmRoot">
          <p:childTnLst>
            <p:seq>
              <p:cTn id="1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71880" y="67572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157320" y="847080"/>
            <a:ext cx="7145280" cy="56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3200" spc="-1" strike="noStrike">
                <a:solidFill>
                  <a:srgbClr val="2f5597"/>
                </a:solidFill>
                <a:latin typeface="Calibri"/>
                <a:cs typeface="Arial"/>
              </a:rPr>
              <a:t>Basics of Complexity - Road Map</a:t>
            </a:r>
            <a:endParaRPr b="0" lang="en-IN" sz="32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3200" spc="-1" strike="noStrike">
              <a:latin typeface="Arial"/>
            </a:endParaRPr>
          </a:p>
          <a:p>
            <a:pPr marL="431640" indent="-34236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Asymptotic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Notations</a:t>
            </a:r>
            <a:endParaRPr b="0" lang="en-IN" sz="2400" spc="-1" strike="noStrike">
              <a:latin typeface="Arial"/>
            </a:endParaRPr>
          </a:p>
          <a:p>
            <a:pPr marL="431640" indent="-34236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Standard notations and common functions</a:t>
            </a:r>
            <a:endParaRPr b="0" lang="en-IN" sz="2400" spc="-1" strike="noStrike">
              <a:latin typeface="Arial"/>
            </a:endParaRPr>
          </a:p>
          <a:p>
            <a:pPr marL="431640" indent="-34236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Recurrences and Solution of Recurrence equations- Substitution method, Recurrence Tree method, Master method</a:t>
            </a:r>
            <a:endParaRPr b="0" lang="en-IN" sz="2400" spc="-1" strike="noStrike">
              <a:latin typeface="Arial"/>
            </a:endParaRPr>
          </a:p>
          <a:p>
            <a:pPr marL="431640" indent="-34236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Amortized Complexity Analysis: Aggregate, Accounting and Potential Methods. </a:t>
            </a:r>
            <a:endParaRPr b="0" lang="en-IN" sz="2400" spc="-1" strike="noStrike">
              <a:latin typeface="Arial"/>
            </a:endParaRPr>
          </a:p>
          <a:p>
            <a:pPr marL="431640" indent="-34236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NP-Completeness, NP Reduction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66" name="CustomShape 3"/>
          <p:cNvSpPr/>
          <p:nvPr/>
        </p:nvSpPr>
        <p:spPr>
          <a:xfrm>
            <a:off x="371880" y="1503360"/>
            <a:ext cx="91753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Can all computational problems be solved by a computer?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92240" y="2327400"/>
            <a:ext cx="8582760" cy="41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There are computational problems that can not be solved by algorithms even with unlimited time.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example Turing Halting problem (Given a program and an input, whether the program will eventually halt when run with that input, or will run forever).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Alan Turing proved that general algorithm to solve the halting problem for all possible program-input pairs cannot exist.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371880" y="1503360"/>
            <a:ext cx="91753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Can all computational problems be solved by a computer?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1189080" y="2238120"/>
            <a:ext cx="7295400" cy="44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371880" y="1503360"/>
            <a:ext cx="91753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Can all computational problems be solved by a computer?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851760" y="2190600"/>
            <a:ext cx="7305120" cy="43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371880" y="1984320"/>
            <a:ext cx="9175320" cy="19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Unfortunately it is very hard to prove that efficient algorithms are impossible.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Second Best alternative is to show that the problem is as hard as many other problems that have been worked  on by a host of brilliant scientists over a long time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1082160" y="2426400"/>
            <a:ext cx="7485840" cy="395208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1781280" y="1542240"/>
            <a:ext cx="4214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Thanks to cook’s theorem, we can say….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35160" y="1505160"/>
            <a:ext cx="93294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What are </a:t>
            </a: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NP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2400" spc="-1" strike="noStrike">
                <a:solidFill>
                  <a:srgbClr val="00b050"/>
                </a:solidFill>
                <a:latin typeface="Calibri"/>
                <a:cs typeface="DejaVu Sans"/>
              </a:rPr>
              <a:t>P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, </a:t>
            </a:r>
            <a:r>
              <a:rPr b="1" lang="en-IN" sz="2400" spc="-1" strike="noStrike">
                <a:solidFill>
                  <a:srgbClr val="c00000"/>
                </a:solidFill>
                <a:latin typeface="Calibri"/>
                <a:cs typeface="DejaVu Sans"/>
              </a:rPr>
              <a:t>NP-complete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and </a:t>
            </a:r>
            <a:r>
              <a:rPr b="1" lang="en-IN" sz="2400" spc="-1" strike="noStrike">
                <a:solidFill>
                  <a:srgbClr val="ff0000"/>
                </a:solidFill>
                <a:latin typeface="Calibri"/>
                <a:cs typeface="DejaVu Sans"/>
              </a:rPr>
              <a:t>NP-Hard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problems?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68280" y="2324520"/>
            <a:ext cx="109933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 is set of problems that can be solved by a deterministic Turing machine in 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olynomial time.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Problems solvable in p-time are considered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tractable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98" name="Group 6"/>
          <p:cNvGrpSpPr/>
          <p:nvPr/>
        </p:nvGrpSpPr>
        <p:grpSpPr>
          <a:xfrm>
            <a:off x="1436760" y="3443760"/>
            <a:ext cx="6708960" cy="3015720"/>
            <a:chOff x="1436760" y="3443760"/>
            <a:chExt cx="6708960" cy="3015720"/>
          </a:xfrm>
        </p:grpSpPr>
        <p:sp>
          <p:nvSpPr>
            <p:cNvPr id="99" name="CustomShape 7"/>
            <p:cNvSpPr/>
            <p:nvPr/>
          </p:nvSpPr>
          <p:spPr>
            <a:xfrm>
              <a:off x="1436760" y="3443760"/>
              <a:ext cx="6708960" cy="3015720"/>
            </a:xfrm>
            <a:prstGeom prst="ellipse">
              <a:avLst/>
            </a:prstGeom>
            <a:noFill/>
            <a:ln w="22320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8"/>
            <p:cNvSpPr/>
            <p:nvPr/>
          </p:nvSpPr>
          <p:spPr>
            <a:xfrm>
              <a:off x="3812040" y="3764520"/>
              <a:ext cx="13294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Sorting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1" name="CustomShape 9"/>
            <p:cNvSpPr/>
            <p:nvPr/>
          </p:nvSpPr>
          <p:spPr>
            <a:xfrm>
              <a:off x="6149520" y="4354200"/>
              <a:ext cx="132948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Searching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2" name="CustomShape 10"/>
            <p:cNvSpPr/>
            <p:nvPr/>
          </p:nvSpPr>
          <p:spPr>
            <a:xfrm>
              <a:off x="1686240" y="4952160"/>
              <a:ext cx="356184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Multiplication of large numbers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3" name="CustomShape 11"/>
            <p:cNvSpPr/>
            <p:nvPr/>
          </p:nvSpPr>
          <p:spPr>
            <a:xfrm>
              <a:off x="3041640" y="4538880"/>
              <a:ext cx="13294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MST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4" name="CustomShape 12"/>
            <p:cNvSpPr/>
            <p:nvPr/>
          </p:nvSpPr>
          <p:spPr>
            <a:xfrm>
              <a:off x="5000040" y="4538880"/>
              <a:ext cx="13294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GCD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5" name="CustomShape 13"/>
            <p:cNvSpPr/>
            <p:nvPr/>
          </p:nvSpPr>
          <p:spPr>
            <a:xfrm>
              <a:off x="5057640" y="5321520"/>
              <a:ext cx="199584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Graph connectivity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6" name="CustomShape 14"/>
            <p:cNvSpPr/>
            <p:nvPr/>
          </p:nvSpPr>
          <p:spPr>
            <a:xfrm>
              <a:off x="3004920" y="5690520"/>
              <a:ext cx="19944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Shortest path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7" name="CustomShape 15"/>
            <p:cNvSpPr/>
            <p:nvPr/>
          </p:nvSpPr>
          <p:spPr>
            <a:xfrm>
              <a:off x="5057640" y="3764520"/>
              <a:ext cx="99756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3600" spc="-1" strike="noStrike">
                  <a:solidFill>
                    <a:srgbClr val="00b050"/>
                  </a:solidFill>
                  <a:latin typeface="Calibri"/>
                  <a:cs typeface="DejaVu Sans"/>
                </a:rPr>
                <a:t>P</a:t>
              </a:r>
              <a:endParaRPr b="0" lang="en-IN" sz="3600" spc="-1" strike="noStrike">
                <a:latin typeface="Arial"/>
              </a:endParaRPr>
            </a:p>
          </p:txBody>
        </p:sp>
      </p:grpSp>
    </p:spTree>
  </p:cSld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5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2856</TotalTime>
  <Application>LibreOffice/6.0.7.3$Linux_X86_64 LibreOffice_project/00m0$Build-3</Application>
  <Words>651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2020-08-26T12:47:59Z</dcterms:modified>
  <cp:revision>128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