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405" r:id="rId14"/>
    <p:sldId id="631" r:id="rId15"/>
    <p:sldId id="589" r:id="rId16"/>
    <p:sldId id="633" r:id="rId17"/>
    <p:sldId id="634" r:id="rId18"/>
    <p:sldId id="635" r:id="rId19"/>
    <p:sldId id="636" r:id="rId20"/>
    <p:sldId id="648" r:id="rId21"/>
    <p:sldId id="637" r:id="rId22"/>
    <p:sldId id="448" r:id="rId23"/>
    <p:sldId id="3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tutorial-ridge-lasso-elastic-n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15/08/comprehensive-guide-regression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569577" y="3234225"/>
            <a:ext cx="5203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Unit 2:Ridge Regression</a:t>
            </a: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Mamatha.H.R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</a:t>
            </a:r>
          </a:p>
          <a:p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678661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Bias-Variance Trade-Off in Multiple Regression</a:t>
            </a:r>
            <a:endParaRPr lang="en-IN" sz="2400" b="1" dirty="0">
              <a:solidFill>
                <a:srgbClr val="33339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9218-2315-4E46-87A2-E0FB09672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3" y="1519410"/>
            <a:ext cx="80962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678661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Bias-Variance Trade-Off in Multiple Regression</a:t>
            </a: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B5B29F-97AE-48A6-AD99-41F437B19713}"/>
              </a:ext>
            </a:extLst>
          </p:cNvPr>
          <p:cNvSpPr/>
          <p:nvPr/>
        </p:nvSpPr>
        <p:spPr>
          <a:xfrm>
            <a:off x="393110" y="1566747"/>
            <a:ext cx="78986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As the model complexity, which in the case of linear regression can be thought of as the number of predictors, increases, estimates' variance also increases, but the bias decreases.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unbiased OLS would place us on the right-hand side of the picture, which is far from optimal.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That's why we regularize: to lower the variance at the cost of some bias, thus moving left on the plot, towards the optimum.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17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678661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What Ridge Regression does?</a:t>
            </a: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3D4497-59EE-4117-AB98-7583BEBCA8EB}"/>
              </a:ext>
            </a:extLst>
          </p:cNvPr>
          <p:cNvSpPr/>
          <p:nvPr/>
        </p:nvSpPr>
        <p:spPr>
          <a:xfrm>
            <a:off x="201845" y="1140326"/>
            <a:ext cx="86754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To decrease the model complexity, that is the number of predictors.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We could use the forward or backward selection for this, but that way we would not be able to tell anything about the removed variables' effect on the response.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 Removing predictors from the model can be seen as settings their coefficients to zero.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Instead of forcing them to be exactly zero, let's penalize them if they are too far from zero, thus enforcing them to be small in a continuous way.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 This way, we decrease model complexity while keeping all variables in the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057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RIDGE REGRESSION</a:t>
            </a: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498" y="1244740"/>
            <a:ext cx="8216427" cy="341296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Ridge Regression is a technique used when the data suffers from multicollinearity (independent variables are highly correlated). </a:t>
            </a:r>
          </a:p>
          <a:p>
            <a:pPr algn="just"/>
            <a:r>
              <a:rPr lang="en-US" sz="2400" dirty="0"/>
              <a:t>In this phenomenon, one predicted value in multiple regression models is linearly predicted with others to attain a certain level of accuracy.</a:t>
            </a:r>
          </a:p>
          <a:p>
            <a:pPr algn="just"/>
            <a:r>
              <a:rPr lang="en-US" sz="2400" dirty="0"/>
              <a:t>The concept multicollinearity occurs when there are high correlations between more than two predicted variables.</a:t>
            </a:r>
          </a:p>
          <a:p>
            <a:pPr algn="just"/>
            <a:r>
              <a:rPr lang="en-US" sz="2400" dirty="0"/>
              <a:t>In multicollinearity, even though the least squares estimates (OLS) are unbiased, their variances are large which deviates the observed value far from the true value. </a:t>
            </a:r>
          </a:p>
          <a:p>
            <a:pPr algn="just"/>
            <a:r>
              <a:rPr lang="en-US" sz="2400" dirty="0"/>
              <a:t>By adding a degree of bias to the regression estimates, ridge regression reduces the standard errors.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49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3811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Important Points:</a:t>
            </a:r>
          </a:p>
          <a:p>
            <a:pPr algn="just"/>
            <a:r>
              <a:rPr lang="en-US" sz="2400" dirty="0"/>
              <a:t>The assumptions of this regression is same as least squared regression except normality is not to be assumed</a:t>
            </a:r>
          </a:p>
          <a:p>
            <a:pPr algn="just"/>
            <a:r>
              <a:rPr lang="en-US" sz="2400" dirty="0"/>
              <a:t>Ridge regression shrinks the value of coefficients but doesn’t reaches zero, which suggests no feature selection feature</a:t>
            </a:r>
          </a:p>
          <a:p>
            <a:pPr algn="just"/>
            <a:r>
              <a:rPr lang="en-US" sz="2400" dirty="0"/>
              <a:t>This is a regularization method and uses </a:t>
            </a:r>
            <a:r>
              <a:rPr lang="en-US" sz="2400" u="sng" dirty="0"/>
              <a:t>l2 regularization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7" name="Rectangle 6"/>
          <p:cNvSpPr/>
          <p:nvPr/>
        </p:nvSpPr>
        <p:spPr>
          <a:xfrm>
            <a:off x="384775" y="713905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RIDGE REGRESSION</a:t>
            </a:r>
            <a:endParaRPr lang="en-IN" sz="24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8" y="713440"/>
            <a:ext cx="347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 MODEL SPECIFICATION</a:t>
            </a:r>
          </a:p>
          <a:p>
            <a:pPr>
              <a:spcBef>
                <a:spcPct val="0"/>
              </a:spcBef>
            </a:pPr>
            <a:endParaRPr lang="en-US" sz="2400" b="1" dirty="0">
              <a:solidFill>
                <a:srgbClr val="333399"/>
              </a:solidFill>
            </a:endParaRPr>
          </a:p>
          <a:p>
            <a:pPr algn="ctr">
              <a:spcBef>
                <a:spcPct val="0"/>
              </a:spcBef>
            </a:pP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175B47-DDDA-4AC1-B99A-774F0C9C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4450"/>
            <a:ext cx="7910744" cy="50387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In Ridge Regression, the OLS loss function is augmented in such a way that we not only minimize the sum of squared residuals but also penalize the size of parameter estimates, in order to shrink them towards zero.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190960"/>
            <a:ext cx="6610350" cy="201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4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7" y="713440"/>
            <a:ext cx="4858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 MODEL SPECIFICATION (Contd..)</a:t>
            </a:r>
          </a:p>
          <a:p>
            <a:pPr>
              <a:spcBef>
                <a:spcPct val="0"/>
              </a:spcBef>
            </a:pPr>
            <a:endParaRPr lang="en-US" sz="2400" b="1" dirty="0">
              <a:solidFill>
                <a:srgbClr val="333399"/>
              </a:solidFill>
            </a:endParaRPr>
          </a:p>
          <a:p>
            <a:pPr algn="ctr">
              <a:spcBef>
                <a:spcPct val="0"/>
              </a:spcBef>
            </a:pP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175B47-DDDA-4AC1-B99A-774F0C9C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4450"/>
            <a:ext cx="7910744" cy="50387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The </a:t>
            </a:r>
            <a:r>
              <a:rPr lang="en-US" sz="2400" i="1" dirty="0"/>
              <a:t>λ</a:t>
            </a:r>
            <a:r>
              <a:rPr lang="en-US" sz="2400" dirty="0"/>
              <a:t> parameter is the regularization penalty and β ridge is defined as below:</a:t>
            </a:r>
          </a:p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2241315"/>
            <a:ext cx="7898633" cy="121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9" y="3801754"/>
            <a:ext cx="2733675" cy="163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93911" y="3992938"/>
            <a:ext cx="4499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So, setting </a:t>
            </a:r>
            <a:r>
              <a:rPr lang="en-US" sz="2400" i="1" dirty="0"/>
              <a:t>λ</a:t>
            </a:r>
            <a:r>
              <a:rPr lang="en-US" sz="2400" dirty="0"/>
              <a:t> to 0 is the same as using the OLS, while the larger its value, the stronger is the coefficients' size penalized.</a:t>
            </a:r>
          </a:p>
        </p:txBody>
      </p:sp>
    </p:spTree>
    <p:extLst>
      <p:ext uri="{BB962C8B-B14F-4D97-AF65-F5344CB8AC3E}">
        <p14:creationId xmlns:p14="http://schemas.microsoft.com/office/powerpoint/2010/main" val="275615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7" y="713440"/>
            <a:ext cx="665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 Bias-Variance Trade-Off in Ridge Regression</a:t>
            </a:r>
          </a:p>
          <a:p>
            <a:pPr>
              <a:spcBef>
                <a:spcPct val="0"/>
              </a:spcBef>
            </a:pPr>
            <a:endParaRPr lang="en-US" sz="2400" b="1" dirty="0">
              <a:solidFill>
                <a:srgbClr val="333399"/>
              </a:solidFill>
            </a:endParaRPr>
          </a:p>
          <a:p>
            <a:pPr>
              <a:spcBef>
                <a:spcPct val="0"/>
              </a:spcBef>
            </a:pPr>
            <a:endParaRPr lang="en-US" sz="2400" b="1" dirty="0">
              <a:solidFill>
                <a:srgbClr val="333399"/>
              </a:solidFill>
            </a:endParaRPr>
          </a:p>
          <a:p>
            <a:pPr algn="ctr">
              <a:spcBef>
                <a:spcPct val="0"/>
              </a:spcBef>
            </a:pP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175B47-DDDA-4AC1-B99A-774F0C9C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4450"/>
            <a:ext cx="7910744" cy="50387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Incorporating the regularization coefficient in the formulas for bias and variance.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/>
              <a:t>From there you can see that </a:t>
            </a:r>
            <a:r>
              <a:rPr lang="en-US" sz="2400" b="1" dirty="0"/>
              <a:t>as </a:t>
            </a:r>
            <a:r>
              <a:rPr lang="en-US" sz="2400" b="1" i="1" dirty="0"/>
              <a:t>λ</a:t>
            </a:r>
            <a:r>
              <a:rPr lang="en-US" sz="2400" b="1" dirty="0"/>
              <a:t> becomes larger, the variance decreases, and the bias increases</a:t>
            </a:r>
            <a:r>
              <a:rPr lang="en-US" sz="2400" dirty="0"/>
              <a:t>.</a:t>
            </a:r>
            <a:endParaRPr lang="en-US" sz="2400" dirty="0">
              <a:cs typeface="Calibri" panose="020F0502020204030204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29" y="2419349"/>
            <a:ext cx="5078459" cy="153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7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7" y="713440"/>
            <a:ext cx="665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 Choice of Regularization Parameter</a:t>
            </a:r>
          </a:p>
          <a:p>
            <a:pPr>
              <a:spcBef>
                <a:spcPct val="0"/>
              </a:spcBef>
            </a:pPr>
            <a:endParaRPr lang="en-US" sz="2400" b="1" dirty="0">
              <a:solidFill>
                <a:srgbClr val="333399"/>
              </a:solidFill>
            </a:endParaRPr>
          </a:p>
          <a:p>
            <a:pPr>
              <a:spcBef>
                <a:spcPct val="0"/>
              </a:spcBef>
            </a:pPr>
            <a:endParaRPr lang="en-US" sz="2400" b="1" dirty="0">
              <a:solidFill>
                <a:srgbClr val="333399"/>
              </a:solidFill>
            </a:endParaRPr>
          </a:p>
          <a:p>
            <a:pPr algn="ctr">
              <a:spcBef>
                <a:spcPct val="0"/>
              </a:spcBef>
            </a:pP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175B47-DDDA-4AC1-B99A-774F0C9C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4450"/>
            <a:ext cx="7910744" cy="50387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Question : how much bias are we willing to accept in order to decrease the variance? Or: what is the optimal value for </a:t>
            </a:r>
            <a:r>
              <a:rPr lang="en-US" sz="2400" i="1" dirty="0"/>
              <a:t>λ</a:t>
            </a:r>
            <a:r>
              <a:rPr lang="en-US" sz="2400" dirty="0"/>
              <a:t>?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Due to the raise of these questions ,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/>
              <a:t>A more traditional approach would be to choose </a:t>
            </a:r>
            <a:r>
              <a:rPr lang="en-US" sz="2400" i="1" dirty="0"/>
              <a:t>λ</a:t>
            </a:r>
            <a:r>
              <a:rPr lang="en-US" sz="2400" dirty="0"/>
              <a:t> such that some information criterion, e.g., AIC or BIC, is the smallest. approach emphasizes the model's fit to the data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/>
          </a:p>
          <a:p>
            <a:pPr algn="just">
              <a:buFont typeface="Wingdings" pitchFamily="2" charset="2"/>
              <a:buChar char="q"/>
            </a:pPr>
            <a:r>
              <a:rPr lang="en-US" sz="2400" dirty="0"/>
              <a:t>A more machine learning-like approach is to perform cross-validation and select the value of </a:t>
            </a:r>
            <a:r>
              <a:rPr lang="en-US" sz="2400" i="1" dirty="0"/>
              <a:t>λ</a:t>
            </a:r>
            <a:r>
              <a:rPr lang="en-US" sz="2400" dirty="0"/>
              <a:t> that minimizes the cross-validated sum of squared residuals . is more focused on its predictive performance</a:t>
            </a:r>
          </a:p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7" y="713440"/>
            <a:ext cx="6659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 Minimizing Information Criteria</a:t>
            </a:r>
          </a:p>
          <a:p>
            <a:pPr>
              <a:spcBef>
                <a:spcPct val="0"/>
              </a:spcBef>
            </a:pPr>
            <a:endParaRPr lang="en-US" sz="2400" b="1" dirty="0">
              <a:solidFill>
                <a:srgbClr val="333399"/>
              </a:solidFill>
            </a:endParaRPr>
          </a:p>
          <a:p>
            <a:pPr algn="ctr">
              <a:spcBef>
                <a:spcPct val="0"/>
              </a:spcBef>
            </a:pP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175B47-DDDA-4AC1-B99A-774F0C9C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4450"/>
            <a:ext cx="7910744" cy="50387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This approach boils down to estimating the model with many different values for </a:t>
            </a:r>
            <a:r>
              <a:rPr lang="en-US" sz="2400" i="1" dirty="0"/>
              <a:t>λ</a:t>
            </a:r>
            <a:r>
              <a:rPr lang="en-US" sz="2400" dirty="0"/>
              <a:t> and choosing the one that minimizes the Akaike or Bayesian Information Criterion: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 </a:t>
            </a:r>
          </a:p>
          <a:p>
            <a:pPr marL="0" indent="0" algn="just">
              <a:buNone/>
            </a:pPr>
            <a:r>
              <a:rPr lang="en-US" sz="2400" dirty="0"/>
              <a:t>where </a:t>
            </a:r>
            <a:r>
              <a:rPr lang="en-US" sz="2400" i="1" dirty="0" err="1"/>
              <a:t>df</a:t>
            </a:r>
            <a:r>
              <a:rPr lang="en-US" sz="2400" i="1" baseline="-25000" dirty="0" err="1"/>
              <a:t>r</a:t>
            </a:r>
            <a:r>
              <a:rPr lang="en-US" sz="2400" b="1" i="1" baseline="-25000" dirty="0" err="1"/>
              <a:t>i</a:t>
            </a:r>
            <a:r>
              <a:rPr lang="en-US" sz="2400" i="1" baseline="-25000" dirty="0" err="1"/>
              <a:t>d</a:t>
            </a:r>
            <a:r>
              <a:rPr lang="en-US" sz="2400" b="1" i="1" baseline="-25000" dirty="0" err="1"/>
              <a:t>g</a:t>
            </a:r>
            <a:r>
              <a:rPr lang="en-US" sz="2400" i="1" baseline="-25000" dirty="0" err="1"/>
              <a:t>e</a:t>
            </a:r>
            <a:r>
              <a:rPr lang="en-US" sz="2400" dirty="0"/>
              <a:t> is the number of degrees of freedom. </a:t>
            </a:r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The number of degrees of freedom in ridge regression is different than in the regular OLS!</a:t>
            </a:r>
            <a:r>
              <a:rPr lang="en-US" sz="2400" dirty="0"/>
              <a:t> </a:t>
            </a:r>
            <a:endParaRPr lang="en-US" sz="2400" dirty="0">
              <a:cs typeface="Calibri" panose="020F0502020204030204" pitchFamily="34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25" y="2374969"/>
            <a:ext cx="4143409" cy="123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99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730823"/>
            <a:ext cx="4830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Unit 2:Ridge Regression</a:t>
            </a:r>
          </a:p>
          <a:p>
            <a:pPr algn="ctr">
              <a:spcBef>
                <a:spcPct val="0"/>
              </a:spcBef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Mamatha</a:t>
            </a:r>
            <a:r>
              <a:rPr lang="en-US" sz="2400" b="1" dirty="0"/>
              <a:t> H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7" y="713440"/>
            <a:ext cx="665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 Choice of Regularization Parameter</a:t>
            </a:r>
          </a:p>
          <a:p>
            <a:pPr>
              <a:spcBef>
                <a:spcPct val="0"/>
              </a:spcBef>
            </a:pPr>
            <a:endParaRPr lang="en-US" sz="2400" b="1" dirty="0">
              <a:solidFill>
                <a:srgbClr val="333399"/>
              </a:solidFill>
            </a:endParaRPr>
          </a:p>
          <a:p>
            <a:pPr>
              <a:spcBef>
                <a:spcPct val="0"/>
              </a:spcBef>
            </a:pPr>
            <a:endParaRPr lang="en-US" sz="2400" b="1" dirty="0">
              <a:solidFill>
                <a:srgbClr val="333399"/>
              </a:solidFill>
            </a:endParaRPr>
          </a:p>
          <a:p>
            <a:pPr algn="ctr">
              <a:spcBef>
                <a:spcPct val="0"/>
              </a:spcBef>
            </a:pP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9F3C9E-1BCE-494F-B69D-19032EAA2953}"/>
              </a:ext>
            </a:extLst>
          </p:cNvPr>
          <p:cNvSpPr/>
          <p:nvPr/>
        </p:nvSpPr>
        <p:spPr>
          <a:xfrm>
            <a:off x="331632" y="1498270"/>
            <a:ext cx="80884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both OLS and ridge regression, degrees of freedom are equal to the trace of the so-called hat matrix, which is a matrix that maps the vector of response values to the vector of fitted values as follows: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B2F6E-5396-45D4-8C83-7E60FE6E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70" y="3067930"/>
            <a:ext cx="3128451" cy="903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5DDD04-61FE-42A2-BBF0-D6520E23FE6C}"/>
              </a:ext>
            </a:extLst>
          </p:cNvPr>
          <p:cNvSpPr/>
          <p:nvPr/>
        </p:nvSpPr>
        <p:spPr>
          <a:xfrm>
            <a:off x="393111" y="4297436"/>
            <a:ext cx="78986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OLS, we find that H</a:t>
            </a:r>
            <a:r>
              <a:rPr lang="en-US" sz="2400" baseline="-25000" dirty="0"/>
              <a:t>OLS</a:t>
            </a:r>
            <a:r>
              <a:rPr lang="en-US" sz="2400" dirty="0"/>
              <a:t> = X(X′X)−1X, which gives </a:t>
            </a:r>
            <a:r>
              <a:rPr lang="en-US" sz="2400" dirty="0" err="1"/>
              <a:t>df</a:t>
            </a:r>
            <a:r>
              <a:rPr lang="en-US" sz="2400" baseline="-25000" dirty="0" err="1"/>
              <a:t>OLS</a:t>
            </a:r>
            <a:r>
              <a:rPr lang="en-US" sz="2400" dirty="0"/>
              <a:t> = </a:t>
            </a:r>
            <a:r>
              <a:rPr lang="en-US" sz="2400" dirty="0" err="1"/>
              <a:t>trH</a:t>
            </a:r>
            <a:r>
              <a:rPr lang="en-US" sz="2400" baseline="-25000" dirty="0" err="1"/>
              <a:t>OLS</a:t>
            </a:r>
            <a:r>
              <a:rPr lang="en-US" sz="2400" dirty="0"/>
              <a:t> = m, where m is the number of predictor variables. In ridge regression, however, the formula for the hat matrix should include the regularization penalty: </a:t>
            </a:r>
            <a:r>
              <a:rPr lang="en-US" sz="2400" dirty="0" err="1"/>
              <a:t>H</a:t>
            </a:r>
            <a:r>
              <a:rPr lang="en-US" sz="2400" baseline="-25000" dirty="0" err="1"/>
              <a:t>ridge</a:t>
            </a:r>
            <a:r>
              <a:rPr lang="en-US" sz="2400" dirty="0"/>
              <a:t> = X(X′X + </a:t>
            </a:r>
            <a:r>
              <a:rPr lang="en-US" sz="2400" dirty="0" err="1"/>
              <a:t>λI</a:t>
            </a:r>
            <a:r>
              <a:rPr lang="en-US" sz="2400" dirty="0"/>
              <a:t>)−1X, which gives </a:t>
            </a:r>
            <a:r>
              <a:rPr lang="en-US" sz="2400" dirty="0" err="1"/>
              <a:t>df</a:t>
            </a:r>
            <a:r>
              <a:rPr lang="en-US" sz="2400" baseline="-25000" dirty="0" err="1"/>
              <a:t>ridge</a:t>
            </a:r>
            <a:r>
              <a:rPr lang="en-US" sz="2400" dirty="0"/>
              <a:t> = </a:t>
            </a:r>
            <a:r>
              <a:rPr lang="en-US" sz="2400" dirty="0" err="1"/>
              <a:t>trH</a:t>
            </a:r>
            <a:r>
              <a:rPr lang="en-US" sz="2400" baseline="-25000" dirty="0" err="1"/>
              <a:t>ridge</a:t>
            </a:r>
            <a:r>
              <a:rPr lang="en-US" sz="2400" dirty="0"/>
              <a:t>, which is no longer equal to m.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7" y="713440"/>
            <a:ext cx="6659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 Minimizing cross-validated residuals</a:t>
            </a:r>
          </a:p>
          <a:p>
            <a:pPr>
              <a:spcBef>
                <a:spcPct val="0"/>
              </a:spcBef>
            </a:pPr>
            <a:endParaRPr lang="en-US" sz="2400" b="1" dirty="0">
              <a:solidFill>
                <a:srgbClr val="333399"/>
              </a:solidFill>
            </a:endParaRPr>
          </a:p>
          <a:p>
            <a:pPr algn="ctr">
              <a:spcBef>
                <a:spcPct val="0"/>
              </a:spcBef>
            </a:pP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175B47-DDDA-4AC1-B99A-774F0C9C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4450"/>
            <a:ext cx="7910744" cy="50387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To choose </a:t>
            </a:r>
            <a:r>
              <a:rPr lang="en-US" sz="2400" i="1" dirty="0"/>
              <a:t>λ</a:t>
            </a:r>
            <a:r>
              <a:rPr lang="en-US" sz="2400" dirty="0"/>
              <a:t> through cross-validation, you should choose a set of </a:t>
            </a:r>
            <a:r>
              <a:rPr lang="en-US" sz="2400" i="1" dirty="0"/>
              <a:t>P</a:t>
            </a:r>
            <a:r>
              <a:rPr lang="en-US" sz="2400" dirty="0"/>
              <a:t> values of </a:t>
            </a:r>
            <a:r>
              <a:rPr lang="en-US" sz="2400" i="1" dirty="0"/>
              <a:t>λ</a:t>
            </a:r>
            <a:r>
              <a:rPr lang="en-US" sz="2400" dirty="0"/>
              <a:t> to test, split the dataset into </a:t>
            </a:r>
            <a:r>
              <a:rPr lang="en-US" sz="2400" i="1" dirty="0"/>
              <a:t>K</a:t>
            </a:r>
            <a:r>
              <a:rPr lang="en-US" sz="2400" dirty="0"/>
              <a:t> folds</a:t>
            </a:r>
          </a:p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5FBB08-EF10-40C5-BE28-8143AFF61D52}"/>
              </a:ext>
            </a:extLst>
          </p:cNvPr>
          <p:cNvSpPr/>
          <p:nvPr/>
        </p:nvSpPr>
        <p:spPr>
          <a:xfrm>
            <a:off x="762000" y="2430788"/>
            <a:ext cx="62388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p in 1:P:</a:t>
            </a:r>
          </a:p>
          <a:p>
            <a:r>
              <a:rPr lang="en-IN" dirty="0"/>
              <a:t>  for k in 1:K:</a:t>
            </a:r>
          </a:p>
          <a:p>
            <a:r>
              <a:rPr lang="en-IN" dirty="0"/>
              <a:t>   keep fold k as hold-out data</a:t>
            </a:r>
          </a:p>
          <a:p>
            <a:r>
              <a:rPr lang="en-IN" dirty="0"/>
              <a:t>   use the remaining folds and </a:t>
            </a:r>
            <a:r>
              <a:rPr lang="el-GR" dirty="0"/>
              <a:t>λ = λ</a:t>
            </a:r>
            <a:r>
              <a:rPr lang="en-IN" dirty="0"/>
              <a:t>p to estimate </a:t>
            </a:r>
            <a:r>
              <a:rPr lang="el-GR" dirty="0"/>
              <a:t>β^</a:t>
            </a:r>
            <a:r>
              <a:rPr lang="en-IN" dirty="0"/>
              <a:t>ridge</a:t>
            </a:r>
          </a:p>
          <a:p>
            <a:r>
              <a:rPr lang="en-IN" dirty="0"/>
              <a:t>   predict hold-out data: </a:t>
            </a:r>
            <a:r>
              <a:rPr lang="en-IN" dirty="0" err="1"/>
              <a:t>ytest,k</a:t>
            </a:r>
            <a:r>
              <a:rPr lang="en-IN" dirty="0"/>
              <a:t>=</a:t>
            </a:r>
            <a:r>
              <a:rPr lang="en-IN" dirty="0" err="1"/>
              <a:t>Xtest,k</a:t>
            </a:r>
            <a:r>
              <a:rPr lang="el-GR" dirty="0"/>
              <a:t>β^</a:t>
            </a:r>
            <a:r>
              <a:rPr lang="en-IN" dirty="0"/>
              <a:t>ridge</a:t>
            </a:r>
          </a:p>
          <a:p>
            <a:r>
              <a:rPr lang="en-IN" dirty="0"/>
              <a:t>   compute a sum of squared residuals: </a:t>
            </a:r>
            <a:r>
              <a:rPr lang="en-IN" dirty="0" err="1"/>
              <a:t>SSRk</a:t>
            </a:r>
            <a:r>
              <a:rPr lang="en-IN" dirty="0"/>
              <a:t> = ||y − </a:t>
            </a:r>
            <a:r>
              <a:rPr lang="en-IN" dirty="0" err="1"/>
              <a:t>ytest</a:t>
            </a:r>
            <a:r>
              <a:rPr lang="en-IN" dirty="0"/>
              <a:t>, k||2</a:t>
            </a:r>
          </a:p>
          <a:p>
            <a:r>
              <a:rPr lang="en-IN" dirty="0"/>
              <a:t>  end for k</a:t>
            </a:r>
          </a:p>
          <a:p>
            <a:r>
              <a:rPr lang="en-IN" dirty="0"/>
              <a:t>  average SSR over the folds: </a:t>
            </a:r>
            <a:r>
              <a:rPr lang="en-IN" dirty="0" err="1"/>
              <a:t>SSRp</a:t>
            </a:r>
            <a:r>
              <a:rPr lang="en-IN" dirty="0"/>
              <a:t>=1K∑Kk=1SSRk</a:t>
            </a:r>
          </a:p>
          <a:p>
            <a:r>
              <a:rPr lang="en-IN" dirty="0"/>
              <a:t>end for p</a:t>
            </a:r>
          </a:p>
          <a:p>
            <a:r>
              <a:rPr lang="en-IN" dirty="0"/>
              <a:t>choose optimal value: </a:t>
            </a:r>
            <a:r>
              <a:rPr lang="el-GR" dirty="0"/>
              <a:t>λ</a:t>
            </a:r>
            <a:r>
              <a:rPr lang="en-IN" dirty="0"/>
              <a:t>opt = </a:t>
            </a:r>
            <a:r>
              <a:rPr lang="en-IN" dirty="0" err="1"/>
              <a:t>argminpSSRp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64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111" y="800039"/>
            <a:ext cx="283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D172F-5305-4B81-8418-1A79C8FD8EB8}"/>
              </a:ext>
            </a:extLst>
          </p:cNvPr>
          <p:cNvSpPr/>
          <p:nvPr/>
        </p:nvSpPr>
        <p:spPr>
          <a:xfrm>
            <a:off x="393111" y="1437888"/>
            <a:ext cx="811757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endParaRPr lang="en-IN" sz="2400" dirty="0">
              <a:solidFill>
                <a:srgbClr val="00000A"/>
              </a:solidFill>
              <a:effectLst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FEAE74-C725-4D5E-8CD0-928C73D973D9}"/>
              </a:ext>
            </a:extLst>
          </p:cNvPr>
          <p:cNvSpPr/>
          <p:nvPr/>
        </p:nvSpPr>
        <p:spPr>
          <a:xfrm>
            <a:off x="393111" y="1437888"/>
            <a:ext cx="8117575" cy="271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hlinkClick r:id="rId3"/>
              </a:rPr>
              <a:t>https://www.datacamp.com/community/tutorials/tutorial-ridge-lasso-elastic-net</a:t>
            </a:r>
            <a:endParaRPr lang="en-US" sz="2400" dirty="0"/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hlinkClick r:id="rId4"/>
              </a:rPr>
              <a:t>https://www.analyticsvidhya.com/blog/2015/08/comprehensive-guide-</a:t>
            </a:r>
            <a:endParaRPr lang="en-IN" sz="2400" dirty="0">
              <a:solidFill>
                <a:srgbClr val="00000A"/>
              </a:solidFill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endParaRPr lang="en-IN" sz="2400" dirty="0">
              <a:solidFill>
                <a:srgbClr val="00000A"/>
              </a:solidFill>
              <a:effectLst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52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Dr.Mamatha</a:t>
            </a:r>
            <a:r>
              <a:rPr lang="en-US" sz="2400" b="1" dirty="0"/>
              <a:t> H R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Professor,Department</a:t>
            </a:r>
            <a:r>
              <a:rPr lang="en-US" sz="2400" dirty="0"/>
              <a:t> of Computer Science</a:t>
            </a:r>
            <a:endParaRPr lang="en-IN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mamathahr@pes.edu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040864-BC64-4159-9807-E1A78B623F44}"/>
              </a:ext>
            </a:extLst>
          </p:cNvPr>
          <p:cNvSpPr/>
          <p:nvPr/>
        </p:nvSpPr>
        <p:spPr>
          <a:xfrm>
            <a:off x="4300315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1983 Extn 834</a:t>
            </a:r>
            <a:endParaRPr lang="en-IN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7869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678661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Bias-Variance Trade-Off in Multiple Regression</a:t>
            </a: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A1FB3-69E7-4217-BED2-6610AEFE0DD2}"/>
              </a:ext>
            </a:extLst>
          </p:cNvPr>
          <p:cNvSpPr/>
          <p:nvPr/>
        </p:nvSpPr>
        <p:spPr>
          <a:xfrm>
            <a:off x="405403" y="1279519"/>
            <a:ext cx="7769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simple linear regression model, in which you aim at predicting n observations of the response variable, Y, with a linear combination of m predictor variables, X, and a normally distributed error term with variance σ</a:t>
            </a:r>
            <a:r>
              <a:rPr lang="en-US" sz="2400" baseline="30000" dirty="0"/>
              <a:t>2</a:t>
            </a:r>
            <a:r>
              <a:rPr lang="en-US" sz="2400" dirty="0"/>
              <a:t>:</a:t>
            </a:r>
          </a:p>
          <a:p>
            <a:pPr algn="just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F0052-1109-4856-A1C9-AADE2D21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354" y="2857773"/>
            <a:ext cx="2592728" cy="1590497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2330D3-FA97-4EBE-8430-5C41734855AD}"/>
              </a:ext>
            </a:extLst>
          </p:cNvPr>
          <p:cNvSpPr/>
          <p:nvPr/>
        </p:nvSpPr>
        <p:spPr>
          <a:xfrm>
            <a:off x="521769" y="4448270"/>
            <a:ext cx="7769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true parameters, β, are not known we have to estimate them from the sample. In the Ordinary Least Squares (OLS) approach, we estimate them as β^ in such a way, that the sum of squares of residuals is as small as possible.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408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678661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Bias-Variance Trade-Off in Multiple Regression</a:t>
            </a:r>
            <a:endParaRPr lang="en-IN" sz="2400" b="1" dirty="0">
              <a:solidFill>
                <a:srgbClr val="33339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278263-5A7F-48FA-B9AB-37F003E3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2379297"/>
            <a:ext cx="5885835" cy="10497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18038C-5547-44B7-8C25-115B3ED6D778}"/>
              </a:ext>
            </a:extLst>
          </p:cNvPr>
          <p:cNvSpPr/>
          <p:nvPr/>
        </p:nvSpPr>
        <p:spPr>
          <a:xfrm>
            <a:off x="855611" y="3693256"/>
            <a:ext cx="7374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/>
              <a:t>In order to obtain the infamous OLS parameter estimates,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3A53FB-E1E6-43AE-8AF3-7742299BE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261" y="4657340"/>
            <a:ext cx="4858428" cy="9907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B994FE-C9B4-4C74-AD47-C863AEE2F539}"/>
              </a:ext>
            </a:extLst>
          </p:cNvPr>
          <p:cNvSpPr/>
          <p:nvPr/>
        </p:nvSpPr>
        <p:spPr>
          <a:xfrm>
            <a:off x="786211" y="1435343"/>
            <a:ext cx="7173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/>
              <a:t>In other words, we minimize the following loss function: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39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678661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Bias-Variance Trade-Off in Multiple Regression</a:t>
            </a: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F7C3D-4F60-4D3B-91B0-B7FB92FB7D31}"/>
              </a:ext>
            </a:extLst>
          </p:cNvPr>
          <p:cNvSpPr/>
          <p:nvPr/>
        </p:nvSpPr>
        <p:spPr>
          <a:xfrm>
            <a:off x="495300" y="1257166"/>
            <a:ext cx="7796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statistics, there are two critical characteristics of estimators to be considered: the bias and the variance.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bias is the difference between the true population parameter and the expected estimator:</a:t>
            </a:r>
          </a:p>
          <a:p>
            <a:pPr algn="just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34C7E-C667-46A9-971C-8D547128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0" y="3381375"/>
            <a:ext cx="5908147" cy="7910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189BA5-4ADF-4077-913F-5C6283D239BD}"/>
              </a:ext>
            </a:extLst>
          </p:cNvPr>
          <p:cNvSpPr/>
          <p:nvPr/>
        </p:nvSpPr>
        <p:spPr>
          <a:xfrm>
            <a:off x="393111" y="4447749"/>
            <a:ext cx="7553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It measures the accuracy of the estimates. Variance, on the other hand, measures the spread, or uncertainty, in these estimates. It is given by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026E4-D1F6-485D-BAB0-6B77856D3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749" y="5790831"/>
            <a:ext cx="4760901" cy="81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678661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Bias-Variance Trade-Off in Multiple Regression</a:t>
            </a: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9C731F-FD7C-4FB1-B7D0-6FDBED6BA8D5}"/>
              </a:ext>
            </a:extLst>
          </p:cNvPr>
          <p:cNvSpPr/>
          <p:nvPr/>
        </p:nvSpPr>
        <p:spPr>
          <a:xfrm>
            <a:off x="504380" y="1341186"/>
            <a:ext cx="7787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where the unknown error variance σ</a:t>
            </a:r>
            <a:r>
              <a:rPr lang="en-US" sz="2400" baseline="30000" dirty="0"/>
              <a:t>2</a:t>
            </a:r>
            <a:r>
              <a:rPr lang="en-US" sz="2400" dirty="0"/>
              <a:t> can be estimated from the residuals as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1B20F-A23E-4310-A72B-CAF5407AE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303447"/>
            <a:ext cx="2533650" cy="18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2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678661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Illustration of Bias and Variance</a:t>
            </a:r>
            <a:endParaRPr lang="en-IN" sz="2400" b="1" dirty="0">
              <a:solidFill>
                <a:srgbClr val="33339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6E592D-1012-42C1-95F0-A13F89B9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1300087"/>
            <a:ext cx="5455239" cy="53821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681309-C6F3-4164-8D9F-7AFEB65FE2FA}"/>
              </a:ext>
            </a:extLst>
          </p:cNvPr>
          <p:cNvSpPr/>
          <p:nvPr/>
        </p:nvSpPr>
        <p:spPr>
          <a:xfrm>
            <a:off x="5848349" y="1300087"/>
            <a:ext cx="30861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Imagine the bull's-eye is the true population parameter that we are estimating, </a:t>
            </a:r>
          </a:p>
          <a:p>
            <a:pPr algn="just"/>
            <a:r>
              <a:rPr lang="en-US" sz="2400" dirty="0"/>
              <a:t>β, and the shots at it are the values of our estimates resulting from four different estimators - low bias and variance, high bias and variance, and the combinations.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746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678661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Bias-Variance Trade-Off in Multiple Regression</a:t>
            </a: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2B6071-75CE-4FB3-94CD-FE714D2B6007}"/>
              </a:ext>
            </a:extLst>
          </p:cNvPr>
          <p:cNvSpPr/>
          <p:nvPr/>
        </p:nvSpPr>
        <p:spPr>
          <a:xfrm>
            <a:off x="393110" y="1394936"/>
            <a:ext cx="7898633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Both the bias and the variance are desired to be low, as large values result in poor predictions from the model.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fact, the model's error can be decomposed into three parts: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error resulting from a large variance,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error resulting from significant bias,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and the remainder - the unexplainable part.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5D443-2488-4271-8B9F-BBE1A6CF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1" y="5510393"/>
            <a:ext cx="7384894" cy="10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678661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333399"/>
                </a:solidFill>
              </a:rPr>
              <a:t>Bias-Variance Trade-Off in Multiple Regression</a:t>
            </a:r>
            <a:endParaRPr lang="en-IN" sz="2400" b="1" dirty="0">
              <a:solidFill>
                <a:srgbClr val="3333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AF58E-9F87-4A27-B42E-BA95DCD41E0D}"/>
              </a:ext>
            </a:extLst>
          </p:cNvPr>
          <p:cNvSpPr/>
          <p:nvPr/>
        </p:nvSpPr>
        <p:spPr>
          <a:xfrm>
            <a:off x="411999" y="1235313"/>
            <a:ext cx="80404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OLS estimator has the desired property of being unbiased. However, it can have a huge variance.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Specifically, this happens when: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predictor variables are highly correlated with each other;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There are many predictors.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is reflected in the formula for variance given above: if m approaches n, the variance approaches infinity.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general solution to this is: reduce variance at the cost of introducing some bias.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approach is called regularization and is almost always beneficial for the predictive performance of the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851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5710</TotalTime>
  <Words>1481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MHR</dc:creator>
  <cp:lastModifiedBy>mamatha bhr</cp:lastModifiedBy>
  <cp:revision>483</cp:revision>
  <dcterms:created xsi:type="dcterms:W3CDTF">2020-06-03T14:19:11Z</dcterms:created>
  <dcterms:modified xsi:type="dcterms:W3CDTF">2020-08-06T17:41:12Z</dcterms:modified>
</cp:coreProperties>
</file>