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06" r:id="rId4"/>
    <p:sldId id="425" r:id="rId5"/>
    <p:sldId id="426" r:id="rId6"/>
    <p:sldId id="424" r:id="rId7"/>
    <p:sldId id="408" r:id="rId8"/>
    <p:sldId id="410" r:id="rId9"/>
    <p:sldId id="411" r:id="rId10"/>
    <p:sldId id="405" r:id="rId11"/>
    <p:sldId id="407" r:id="rId12"/>
    <p:sldId id="409" r:id="rId13"/>
    <p:sldId id="413" r:id="rId14"/>
    <p:sldId id="427" r:id="rId15"/>
    <p:sldId id="428" r:id="rId16"/>
    <p:sldId id="429" r:id="rId17"/>
    <p:sldId id="430" r:id="rId18"/>
    <p:sldId id="431" r:id="rId19"/>
    <p:sldId id="432" r:id="rId20"/>
    <p:sldId id="433" r:id="rId21"/>
    <p:sldId id="434" r:id="rId22"/>
    <p:sldId id="435" r:id="rId23"/>
    <p:sldId id="436" r:id="rId24"/>
    <p:sldId id="437" r:id="rId25"/>
    <p:sldId id="438" r:id="rId26"/>
    <p:sldId id="439" r:id="rId27"/>
    <p:sldId id="440" r:id="rId28"/>
    <p:sldId id="441" r:id="rId29"/>
    <p:sldId id="442" r:id="rId30"/>
    <p:sldId id="35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569576" y="3234225"/>
            <a:ext cx="58767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Unit 2:Non linear Regression</a:t>
            </a:r>
          </a:p>
          <a:p>
            <a:pPr algn="ctr">
              <a:spcBef>
                <a:spcPct val="0"/>
              </a:spcBef>
            </a:pP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Mamatha.H.R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</a:t>
            </a:r>
          </a:p>
          <a:p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415503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NON LINEAR REGRESSION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76" y="1438417"/>
            <a:ext cx="5977919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9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NON LINEAR REGRESSION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393111" y="1460310"/>
            <a:ext cx="87508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1" y="1328739"/>
            <a:ext cx="2905124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87" y="1328740"/>
            <a:ext cx="3288632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05" y="3583968"/>
            <a:ext cx="3226535" cy="248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29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9809" y="713905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NON LINEAR REGRESSION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3" name="Rectangle 2"/>
          <p:cNvSpPr/>
          <p:nvPr/>
        </p:nvSpPr>
        <p:spPr>
          <a:xfrm>
            <a:off x="323851" y="1244741"/>
            <a:ext cx="8059367" cy="5464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Why use non-linear regression?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Transformation is necessary to obtain variance homogeneity, but transformation destroys linearity.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Linearity does not fit, and the transformation seems to destroy other parts of the model assumptions, e.g. the assumption of variance homogeneity.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Theoretical knowledge indicates that the proper relation is intrinsically non-linear.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Interest is in functions of the parameters that do not enter</a:t>
            </a:r>
          </a:p>
          <a:p>
            <a:pPr algn="just"/>
            <a:r>
              <a:rPr lang="en-US" sz="2400" dirty="0"/>
              <a:t>linearly in the model</a:t>
            </a:r>
          </a:p>
        </p:txBody>
      </p:sp>
    </p:spTree>
    <p:extLst>
      <p:ext uri="{BB962C8B-B14F-4D97-AF65-F5344CB8AC3E}">
        <p14:creationId xmlns:p14="http://schemas.microsoft.com/office/powerpoint/2010/main" val="177869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2624" y="76106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Polynomial Regression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/>
              <a:t> </a:t>
            </a:r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55931-00D0-4464-9AC0-E4B1B5B10504}"/>
              </a:ext>
            </a:extLst>
          </p:cNvPr>
          <p:cNvSpPr txBox="1"/>
          <p:nvPr/>
        </p:nvSpPr>
        <p:spPr>
          <a:xfrm>
            <a:off x="422624" y="1349410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dirty="0"/>
              <a:t>Polynomial Function: Definition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47D55-4F31-4F11-9705-4C6086FC0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24" y="1995190"/>
            <a:ext cx="8283396" cy="461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5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111" y="713440"/>
            <a:ext cx="7898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Polynomial Function: Simple Regression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/>
              <a:t> </a:t>
            </a:r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3BF48-B941-4562-8A1B-8056C1C99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23" y="1533524"/>
            <a:ext cx="8128400" cy="483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3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111" y="713905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Model Form (scalar)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/>
              <a:t> </a:t>
            </a:r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CA74A2-19CC-40C5-92E6-4A03DE032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56" y="1533526"/>
            <a:ext cx="8000056" cy="475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9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2624" y="713435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Model Form (matrix)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/>
              <a:t> </a:t>
            </a:r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B9D40F-554C-43C8-82E9-12D4E2474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11" y="1475513"/>
            <a:ext cx="8331960" cy="466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9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111" y="731081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 Model Assumptions (scalar)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/>
              <a:t> </a:t>
            </a:r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F01A16-C8AB-450C-BE38-7E68A6971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55" y="1382571"/>
            <a:ext cx="7930637" cy="415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5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111" y="713905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 Model: Assumptions (matrix)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/>
              <a:t> </a:t>
            </a:r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4B865B-F8B6-4497-A70F-58F0CF0B2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24" y="1739167"/>
            <a:ext cx="8148661" cy="337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111" y="753874"/>
            <a:ext cx="94557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Polynomial Regression: Properties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/>
              <a:t> </a:t>
            </a:r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E5E4C9-A0AD-45A3-AA91-DF2ACB5CA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14" y="1527909"/>
            <a:ext cx="7762825" cy="33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9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730823"/>
            <a:ext cx="56399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Unit 2:Non linear Regression</a:t>
            </a:r>
          </a:p>
          <a:p>
            <a:pPr algn="ctr">
              <a:spcBef>
                <a:spcPct val="0"/>
              </a:spcBef>
            </a:pP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spcBef>
                <a:spcPct val="0"/>
              </a:spcBef>
            </a:pP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Mamatha</a:t>
            </a:r>
            <a:r>
              <a:rPr lang="en-US" sz="2400" b="1" dirty="0"/>
              <a:t> H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111" y="707706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Polynomial Regression: OLS Estimation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/>
              <a:t> </a:t>
            </a:r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E3A3C9-6F56-4534-ACD1-38EC14AC9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24" y="1246232"/>
            <a:ext cx="7074902" cy="56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9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7500" y="713905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Fitted Values and Residuals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/>
              <a:t> </a:t>
            </a:r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C1F3B-F2CF-4837-A1FE-CF6D6221B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11" y="1735720"/>
            <a:ext cx="8000168" cy="337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5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7500" y="766837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Estimated Error Variance (Mean Squared Error)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/>
              <a:t> </a:t>
            </a:r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AE6F9-2379-47AB-9E6A-414A526CF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24" y="1637627"/>
            <a:ext cx="7834323" cy="445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111" y="679227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Distribution of Estimator, Fitted Values, and Residuals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/>
              <a:t> </a:t>
            </a:r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E32725-5724-46D6-9763-C982507CA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24" y="1464494"/>
            <a:ext cx="7942409" cy="432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Multicollinearity: Problem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/>
              <a:t> </a:t>
            </a:r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04431B-E071-4145-9D4E-ACC6494ED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58" y="1398727"/>
            <a:ext cx="8003074" cy="474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0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111" y="748257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Multicollinearity: Partial Solution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/>
              <a:t> </a:t>
            </a:r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2C9C93-DAD6-4C54-886C-24A1AB491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24" y="1319324"/>
            <a:ext cx="7811385" cy="553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4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111" y="731081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Orthogonal Polynomials: Definition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/>
              <a:t> </a:t>
            </a:r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10DCE5-5179-47AC-B6F5-1C2EFE38E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11" y="1516348"/>
            <a:ext cx="7930338" cy="426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4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111" y="707706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Orthogonal Polynomials: Orthogonal Projection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/>
              <a:t> </a:t>
            </a:r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0383F-C147-48F0-947B-39152677E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24" y="1331329"/>
            <a:ext cx="8475104" cy="422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3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7500" y="713905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Orthogonal Polynomials: Gram-Schmidt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/>
              <a:t> </a:t>
            </a:r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1E13FC-4286-4538-AFB7-EA712244F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11" y="1440857"/>
            <a:ext cx="7955330" cy="458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5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9485" y="707706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/>
              <a:t> </a:t>
            </a:r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D842B-63AD-4C0A-8ADE-3107DE972ACF}"/>
              </a:ext>
            </a:extLst>
          </p:cNvPr>
          <p:cNvSpPr txBox="1"/>
          <p:nvPr/>
        </p:nvSpPr>
        <p:spPr>
          <a:xfrm>
            <a:off x="378042" y="1624838"/>
            <a:ext cx="7913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http://users.stat.umn.edu/~helwig/notes/polyint-Notes.pdf</a:t>
            </a:r>
          </a:p>
        </p:txBody>
      </p:sp>
    </p:spTree>
    <p:extLst>
      <p:ext uri="{BB962C8B-B14F-4D97-AF65-F5344CB8AC3E}">
        <p14:creationId xmlns:p14="http://schemas.microsoft.com/office/powerpoint/2010/main" val="171488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NON LINEAR REGRESSION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6" y="1244740"/>
            <a:ext cx="872112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What is nonlinear model?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dirty="0"/>
              <a:t>In general nonlinearity in regression model can be seen as:</a:t>
            </a:r>
          </a:p>
          <a:p>
            <a:pPr algn="just"/>
            <a:r>
              <a:rPr lang="en-US" sz="2400" dirty="0"/>
              <a:t>1. Nonlinearity of dependent variable ( y ) – for example y is binary (</a:t>
            </a:r>
            <a:r>
              <a:rPr lang="en-US" sz="2400" dirty="0" err="1"/>
              <a:t>logit</a:t>
            </a:r>
            <a:r>
              <a:rPr lang="en-US" sz="2400" dirty="0"/>
              <a:t> model), nominal (multivariate nominal model), counts (Poisson model), interval-valued (symbolic data regression), etc.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2. Nonlinearity within independent variables (x’s) – until now we have considered a linear relations (dependence, connection) between  independent variables.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In this case we can have:</a:t>
            </a:r>
          </a:p>
          <a:p>
            <a:pPr algn="just"/>
            <a:r>
              <a:rPr lang="en-US" sz="2400" dirty="0"/>
              <a:t>a) functions (relations) that can be transformed to linear functions,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b) Functions (relations) that can not be transformed to linear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1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Dr.Mamatha</a:t>
            </a:r>
            <a:r>
              <a:rPr lang="en-US" sz="2400" b="1" dirty="0"/>
              <a:t> H R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Professor,Department</a:t>
            </a:r>
            <a:r>
              <a:rPr lang="en-US" sz="2400" dirty="0"/>
              <a:t> of Computer Science</a:t>
            </a:r>
            <a:endParaRPr lang="en-IN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DD599C-3DA0-4168-B5D7-CBDB66079CEF}"/>
              </a:ext>
            </a:extLst>
          </p:cNvPr>
          <p:cNvSpPr/>
          <p:nvPr/>
        </p:nvSpPr>
        <p:spPr>
          <a:xfrm>
            <a:off x="4300315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mamathahr@pes.edu</a:t>
            </a:r>
            <a:endParaRPr lang="en-IN" sz="2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040864-BC64-4159-9807-E1A78B623F44}"/>
              </a:ext>
            </a:extLst>
          </p:cNvPr>
          <p:cNvSpPr/>
          <p:nvPr/>
        </p:nvSpPr>
        <p:spPr>
          <a:xfrm>
            <a:off x="4300315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2672 1983 Extn 834</a:t>
            </a:r>
            <a:endParaRPr lang="en-IN" sz="2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2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427869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NON LINEAR REGRESSION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148613" y="1244740"/>
            <a:ext cx="91263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How to detect non linearity ?</a:t>
            </a:r>
          </a:p>
          <a:p>
            <a:pPr algn="just"/>
            <a:endParaRPr lang="en-US" sz="2400" dirty="0"/>
          </a:p>
          <a:p>
            <a:pPr marL="342900" indent="-342900" algn="just">
              <a:buAutoNum type="arabicPeriod"/>
            </a:pPr>
            <a:r>
              <a:rPr lang="en-US" sz="2400" dirty="0"/>
              <a:t>Theory – in many sciences we have theories about nonlinear relations within some phenomenon.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2.   Scatterplot – when looking at the plot you can see that data points are not linear or even not nearly linear.</a:t>
            </a:r>
          </a:p>
          <a:p>
            <a:pPr algn="just"/>
            <a:r>
              <a:rPr lang="en-US" sz="2400" dirty="0"/>
              <a:t> </a:t>
            </a:r>
          </a:p>
          <a:p>
            <a:pPr algn="just"/>
            <a:r>
              <a:rPr lang="en-US" sz="2400" dirty="0"/>
              <a:t>3.   Seasonality in data – i.e. in agriculture, building industry we often have seasonality within the data.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4.   Estimated model does not fit the data well or does not fit it at all; the estimated β’s are not significant – this might suggest nonlinearity.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5.   Can often do incremental F tests or Wald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8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NON LINEAR REGRESSION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6" y="1323832"/>
            <a:ext cx="851157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Assumptions and Limitations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en-US" sz="2400" dirty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/>
              <a:t>Usually, nonlinear regression is used to estimate the parameters in a nonlinear model without performing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en-US" sz="2400" dirty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/>
              <a:t>hypothesis tests. In this case, the usual assumption about the normality of the residuals is not needed.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en-US" sz="2400" dirty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/>
              <a:t>Instead, the main assumption needed is that the data may be well represented by the model.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150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NON LINEAR REGRESSION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430957" y="1460310"/>
            <a:ext cx="79888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Central idea of non-linear regression: same as linear regression, just with non-linear features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Two ways to construct non-linear features</a:t>
            </a:r>
          </a:p>
          <a:p>
            <a:pPr marL="342900" indent="-342900" algn="just">
              <a:buAutoNum type="arabicPeriod"/>
            </a:pPr>
            <a:r>
              <a:rPr lang="en-US" sz="2400" dirty="0"/>
              <a:t>Explicitly (construct actual feature vector)</a:t>
            </a:r>
          </a:p>
          <a:p>
            <a:pPr marL="342900" indent="-342900" algn="just">
              <a:buAutoNum type="arabicPeriod"/>
            </a:pPr>
            <a:r>
              <a:rPr lang="en-US" sz="2400" dirty="0"/>
              <a:t>Implicitly (using kernels)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7" y="4476182"/>
            <a:ext cx="32385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95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NON LINEAR REGRESSION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393111" y="1460309"/>
            <a:ext cx="7869121" cy="4035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Nonlinear regression Models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/>
              <a:t>Simple kinetic model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/>
              <a:t>Compartment models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/>
              <a:t>Michaelis</a:t>
            </a:r>
            <a:r>
              <a:rPr lang="en-US" sz="2400" dirty="0"/>
              <a:t> </a:t>
            </a:r>
            <a:r>
              <a:rPr lang="en-US" sz="2400" dirty="0" err="1"/>
              <a:t>Menten</a:t>
            </a:r>
            <a:r>
              <a:rPr lang="en-US" sz="2400" dirty="0"/>
              <a:t> reaction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/>
              <a:t>Dose-response relationships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7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NON LINEAR REGRESSION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1" y="1455549"/>
            <a:ext cx="77724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64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DATA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NON LINEAR REGRESSION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3379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76" y="1446735"/>
            <a:ext cx="7484104" cy="405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2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6212</TotalTime>
  <Words>666</Words>
  <Application>Microsoft Office PowerPoint</Application>
  <PresentationFormat>Widescreen</PresentationFormat>
  <Paragraphs>454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MHR</dc:creator>
  <cp:lastModifiedBy>mamatha bhr</cp:lastModifiedBy>
  <cp:revision>490</cp:revision>
  <dcterms:created xsi:type="dcterms:W3CDTF">2020-06-03T14:19:11Z</dcterms:created>
  <dcterms:modified xsi:type="dcterms:W3CDTF">2020-08-29T16:58:07Z</dcterms:modified>
</cp:coreProperties>
</file>