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7" r:id="rId2"/>
    <p:sldId id="358" r:id="rId3"/>
    <p:sldId id="377" r:id="rId4"/>
    <p:sldId id="37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8" r:id="rId13"/>
    <p:sldId id="369" r:id="rId14"/>
    <p:sldId id="370" r:id="rId15"/>
    <p:sldId id="371" r:id="rId16"/>
    <p:sldId id="372" r:id="rId17"/>
    <p:sldId id="376" r:id="rId18"/>
    <p:sldId id="373" r:id="rId19"/>
    <p:sldId id="374" r:id="rId20"/>
    <p:sldId id="375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3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eable.com/smartwatches" TargetMode="External"/><Relationship Id="rId2" Type="http://schemas.openxmlformats.org/officeDocument/2006/relationships/hyperlink" Target="https://www.fitbit.com/in/fl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instore.sensegiz.com/" TargetMode="External"/><Relationship Id="rId3" Type="http://schemas.openxmlformats.org/officeDocument/2006/relationships/hyperlink" Target="http://www.axelta.com/" TargetMode="External"/><Relationship Id="rId7" Type="http://schemas.openxmlformats.org/officeDocument/2006/relationships/hyperlink" Target="http://oakter.com/" TargetMode="External"/><Relationship Id="rId2" Type="http://schemas.openxmlformats.org/officeDocument/2006/relationships/hyperlink" Target="http://alti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feplot.in/index.html" TargetMode="External"/><Relationship Id="rId5" Type="http://schemas.openxmlformats.org/officeDocument/2006/relationships/hyperlink" Target="http://www.entrib.com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mycariq.com/" TargetMode="External"/><Relationship Id="rId9" Type="http://schemas.openxmlformats.org/officeDocument/2006/relationships/hyperlink" Target="http://www.vahanalytic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ayaspune.org/pe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ticles.economictimes.indiatimes.com/2015-03-31/news/60682465_1_devices-data-prayas-energy-grou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atchyourpower.org/faqs.php" TargetMode="External"/><Relationship Id="rId2" Type="http://schemas.openxmlformats.org/officeDocument/2006/relationships/hyperlink" Target="http://watchyourpow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martcities.gov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physical-web/" TargetMode="External"/><Relationship Id="rId2" Type="http://schemas.openxmlformats.org/officeDocument/2006/relationships/hyperlink" Target="http://www.iotenableddevic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UdAA2danoL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itormymeter.com/smart-metering.html" TargetMode="External"/><Relationship Id="rId2" Type="http://schemas.openxmlformats.org/officeDocument/2006/relationships/hyperlink" Target="http://tawn.tnau.ac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</a:t>
            </a:r>
          </a:p>
          <a:p>
            <a:r>
              <a:rPr lang="en-US" sz="2400" dirty="0" smtClean="0"/>
              <a:t>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5491"/>
          </a:xfrm>
        </p:spPr>
        <p:txBody>
          <a:bodyPr>
            <a:noAutofit/>
          </a:bodyPr>
          <a:lstStyle/>
          <a:p>
            <a:r>
              <a:rPr lang="en-US" sz="2400" dirty="0" smtClean="0"/>
              <a:t>Industry</a:t>
            </a:r>
          </a:p>
          <a:p>
            <a:pPr lvl="1"/>
            <a:r>
              <a:rPr lang="en-US" sz="2400" dirty="0" smtClean="0"/>
              <a:t>Machine Utilization/Diagnosis</a:t>
            </a:r>
          </a:p>
          <a:p>
            <a:pPr lvl="1"/>
            <a:r>
              <a:rPr lang="en-US" sz="2400" dirty="0" smtClean="0"/>
              <a:t>Indoor Air Quality Monitoring</a:t>
            </a:r>
          </a:p>
          <a:p>
            <a:pPr lvl="1"/>
            <a:r>
              <a:rPr lang="en-US" sz="2400" dirty="0" smtClean="0"/>
              <a:t>Edge Computing</a:t>
            </a:r>
          </a:p>
          <a:p>
            <a:r>
              <a:rPr lang="en-US" sz="2400" dirty="0" smtClean="0"/>
              <a:t>Health and Lifestyle</a:t>
            </a:r>
          </a:p>
          <a:p>
            <a:pPr lvl="1"/>
            <a:r>
              <a:rPr lang="en-US" sz="2000" dirty="0" smtClean="0"/>
              <a:t>Health and Fitness Monitoring</a:t>
            </a:r>
          </a:p>
          <a:p>
            <a:pPr lvl="2"/>
            <a:r>
              <a:rPr lang="en-US" sz="2000" dirty="0" smtClean="0"/>
              <a:t>Wearable </a:t>
            </a:r>
            <a:r>
              <a:rPr lang="en-US" sz="2000" dirty="0" err="1" smtClean="0"/>
              <a:t>IoT</a:t>
            </a:r>
            <a:r>
              <a:rPr lang="en-US" sz="2000" dirty="0" smtClean="0"/>
              <a:t> devices to monitor body temperature, </a:t>
            </a:r>
          </a:p>
          <a:p>
            <a:pPr lvl="2">
              <a:buNone/>
            </a:pPr>
            <a:r>
              <a:rPr lang="en-US" sz="2000" dirty="0" smtClean="0"/>
              <a:t>     heart rate, BP, oxygen level etc</a:t>
            </a:r>
          </a:p>
          <a:p>
            <a:pPr lvl="2"/>
            <a:r>
              <a:rPr lang="en-US" sz="2000" dirty="0" smtClean="0">
                <a:hlinkClick r:id="rId2"/>
              </a:rPr>
              <a:t>https://www.fitbit.com/in/flex</a:t>
            </a:r>
            <a:endParaRPr lang="en-US" sz="2000" dirty="0" smtClean="0"/>
          </a:p>
          <a:p>
            <a:pPr lvl="1"/>
            <a:r>
              <a:rPr lang="en-US" sz="2000" dirty="0" smtClean="0"/>
              <a:t>Wearable Electronics</a:t>
            </a:r>
          </a:p>
          <a:p>
            <a:pPr lvl="2"/>
            <a:r>
              <a:rPr lang="en-US" sz="2000" dirty="0" err="1" smtClean="0"/>
              <a:t>Smartwatch</a:t>
            </a:r>
            <a:r>
              <a:rPr lang="en-US" sz="2000" dirty="0" smtClean="0"/>
              <a:t> - </a:t>
            </a:r>
            <a:r>
              <a:rPr lang="en-US" sz="2000" dirty="0" smtClean="0">
                <a:hlinkClick r:id="rId3"/>
              </a:rPr>
              <a:t>https://www.wareable.com/smartwatches</a:t>
            </a:r>
            <a:endParaRPr lang="en-US" sz="2000" dirty="0" smtClean="0"/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Domain Specific </a:t>
            </a:r>
            <a:r>
              <a:rPr lang="en-US" sz="3200" dirty="0" err="1" smtClean="0">
                <a:solidFill>
                  <a:srgbClr val="C00000"/>
                </a:solidFill>
              </a:rPr>
              <a:t>IoTs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IoT</a:t>
            </a:r>
            <a:r>
              <a:rPr lang="en-US" sz="3200" dirty="0" smtClean="0">
                <a:solidFill>
                  <a:srgbClr val="C00000"/>
                </a:solidFill>
              </a:rPr>
              <a:t> Deployment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86" y="1633929"/>
            <a:ext cx="9907912" cy="412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0579"/>
          </a:xfrm>
        </p:spPr>
        <p:txBody>
          <a:bodyPr>
            <a:noAutofit/>
          </a:bodyPr>
          <a:lstStyle/>
          <a:p>
            <a:r>
              <a:rPr lang="en-US" sz="2400" dirty="0" smtClean="0"/>
              <a:t>Market Segmentation</a:t>
            </a:r>
          </a:p>
          <a:p>
            <a:pPr lvl="1"/>
            <a:r>
              <a:rPr lang="en-US" sz="2400" dirty="0" smtClean="0"/>
              <a:t>Horizontal</a:t>
            </a:r>
          </a:p>
          <a:p>
            <a:pPr lvl="1"/>
            <a:r>
              <a:rPr lang="en-US" sz="2400" dirty="0" smtClean="0"/>
              <a:t>Vertical</a:t>
            </a:r>
          </a:p>
          <a:p>
            <a:r>
              <a:rPr lang="en-US" sz="2400" dirty="0" smtClean="0"/>
              <a:t>Offerings</a:t>
            </a:r>
          </a:p>
          <a:p>
            <a:pPr lvl="1"/>
            <a:r>
              <a:rPr lang="en-US" sz="2400" dirty="0" smtClean="0"/>
              <a:t>Products</a:t>
            </a:r>
          </a:p>
          <a:p>
            <a:pPr lvl="1"/>
            <a:r>
              <a:rPr lang="en-US" sz="2400" dirty="0" smtClean="0"/>
              <a:t>Services</a:t>
            </a:r>
          </a:p>
          <a:p>
            <a:pPr lvl="1"/>
            <a:r>
              <a:rPr lang="en-US" sz="2400" dirty="0" smtClean="0"/>
              <a:t>Solutions</a:t>
            </a:r>
          </a:p>
          <a:p>
            <a:r>
              <a:rPr lang="en-US" sz="2400" dirty="0" smtClean="0"/>
              <a:t>Company Types</a:t>
            </a:r>
          </a:p>
          <a:p>
            <a:pPr lvl="1"/>
            <a:r>
              <a:rPr lang="en-US" sz="2400" dirty="0" smtClean="0"/>
              <a:t>Existing</a:t>
            </a:r>
          </a:p>
          <a:p>
            <a:pPr lvl="2"/>
            <a:r>
              <a:rPr lang="en-US" dirty="0" smtClean="0"/>
              <a:t>Large multinationals (IBM, GE, Honeywell, Samsung)</a:t>
            </a:r>
          </a:p>
          <a:p>
            <a:pPr lvl="1"/>
            <a:r>
              <a:rPr lang="en-US" sz="2400" dirty="0" smtClean="0"/>
              <a:t>Start-ups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IoT</a:t>
            </a:r>
            <a:r>
              <a:rPr lang="en-US" sz="3200" dirty="0" smtClean="0">
                <a:solidFill>
                  <a:srgbClr val="C00000"/>
                </a:solidFill>
              </a:rPr>
              <a:t> Business Opportunities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Infrastructure</a:t>
            </a:r>
          </a:p>
          <a:p>
            <a:pPr lvl="1"/>
            <a:r>
              <a:rPr lang="en-IN" sz="2400" dirty="0"/>
              <a:t>Sensors, Physical Devices &amp; </a:t>
            </a:r>
            <a:r>
              <a:rPr lang="en-IN" sz="2400" dirty="0" smtClean="0"/>
              <a:t>Controllers</a:t>
            </a:r>
          </a:p>
          <a:p>
            <a:pPr lvl="1"/>
            <a:r>
              <a:rPr lang="en-IN" sz="2400" dirty="0" smtClean="0"/>
              <a:t>High volume, many players, low margins</a:t>
            </a:r>
            <a:endParaRPr lang="en-IN" sz="2400" dirty="0"/>
          </a:p>
          <a:p>
            <a:pPr lvl="1"/>
            <a:r>
              <a:rPr lang="en-IN" sz="2400" dirty="0"/>
              <a:t>Gaps – security</a:t>
            </a:r>
          </a:p>
          <a:p>
            <a:r>
              <a:rPr lang="en-IN" sz="2400" dirty="0" smtClean="0"/>
              <a:t>Platform</a:t>
            </a:r>
          </a:p>
          <a:p>
            <a:pPr lvl="1"/>
            <a:r>
              <a:rPr lang="en-IN" sz="2400" dirty="0" smtClean="0"/>
              <a:t>Many cloud services available</a:t>
            </a:r>
            <a:endParaRPr lang="en-IN" sz="2400" dirty="0"/>
          </a:p>
          <a:p>
            <a:r>
              <a:rPr lang="en-IN" sz="2400" dirty="0" smtClean="0"/>
              <a:t>Applications</a:t>
            </a:r>
          </a:p>
          <a:p>
            <a:pPr lvl="1"/>
            <a:r>
              <a:rPr lang="en-IN" sz="2400" dirty="0" smtClean="0"/>
              <a:t>Most promising</a:t>
            </a:r>
          </a:p>
          <a:p>
            <a:pPr lvl="1"/>
            <a:r>
              <a:rPr lang="en-IN" sz="2400" dirty="0" smtClean="0"/>
              <a:t>Value from data is customer specific</a:t>
            </a:r>
          </a:p>
          <a:p>
            <a:pPr lvl="1"/>
            <a:r>
              <a:rPr lang="en-IN" sz="2400" dirty="0" smtClean="0"/>
              <a:t>High returns</a:t>
            </a:r>
            <a:endParaRPr lang="en-IN" sz="24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India Business Opportunities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/>
              <a:t>Altizon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2"/>
              </a:rPr>
              <a:t>http://altizon.com/</a:t>
            </a:r>
            <a:r>
              <a:rPr lang="en-IN" sz="2400" dirty="0" smtClean="0"/>
              <a:t> </a:t>
            </a:r>
          </a:p>
          <a:p>
            <a:r>
              <a:rPr lang="en-IN" sz="2400" dirty="0" err="1" smtClean="0"/>
              <a:t>Axelta</a:t>
            </a:r>
            <a:r>
              <a:rPr lang="en-IN" sz="2400" dirty="0" smtClean="0"/>
              <a:t>- </a:t>
            </a:r>
            <a:r>
              <a:rPr lang="en-IN" sz="2400" dirty="0">
                <a:hlinkClick r:id="rId3"/>
              </a:rPr>
              <a:t>http://www.axelta.com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CarIQ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4"/>
              </a:rPr>
              <a:t>https://mycariq.com/</a:t>
            </a:r>
            <a:endParaRPr lang="en-IN" sz="2400" dirty="0" smtClean="0"/>
          </a:p>
          <a:p>
            <a:r>
              <a:rPr lang="en-IN" sz="2400" dirty="0" err="1" smtClean="0"/>
              <a:t>Entrib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5"/>
              </a:rPr>
              <a:t>http://www.entrib.com/</a:t>
            </a:r>
            <a:endParaRPr lang="en-IN" sz="2400" dirty="0"/>
          </a:p>
          <a:p>
            <a:r>
              <a:rPr lang="en-IN" sz="2400" dirty="0" err="1" smtClean="0"/>
              <a:t>LifePlot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6"/>
              </a:rPr>
              <a:t>http://lifeplot.in/index.html</a:t>
            </a:r>
            <a:endParaRPr lang="en-IN" sz="2400" dirty="0" smtClean="0"/>
          </a:p>
          <a:p>
            <a:r>
              <a:rPr lang="en-IN" sz="2400" dirty="0" err="1" smtClean="0"/>
              <a:t>Oakter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7"/>
              </a:rPr>
              <a:t>http://oakter.com/</a:t>
            </a:r>
            <a:endParaRPr lang="en-IN" sz="2400" dirty="0" smtClean="0"/>
          </a:p>
          <a:p>
            <a:r>
              <a:rPr lang="en-IN" sz="2400" dirty="0" err="1" smtClean="0"/>
              <a:t>SenseGiz</a:t>
            </a:r>
            <a:r>
              <a:rPr lang="en-IN" sz="2400" dirty="0"/>
              <a:t> - </a:t>
            </a:r>
            <a:r>
              <a:rPr lang="en-IN" sz="2400" dirty="0">
                <a:hlinkClick r:id="rId8"/>
              </a:rPr>
              <a:t>http://instore.sensegiz.com</a:t>
            </a:r>
            <a:r>
              <a:rPr lang="en-IN" sz="2400" dirty="0" smtClean="0">
                <a:hlinkClick r:id="rId8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Vahanalytics</a:t>
            </a:r>
            <a:r>
              <a:rPr lang="en-IN" sz="2400" dirty="0" smtClean="0"/>
              <a:t> - </a:t>
            </a:r>
            <a:r>
              <a:rPr lang="en-IN" sz="2400" dirty="0" smtClean="0">
                <a:hlinkClick r:id="rId9"/>
              </a:rPr>
              <a:t>http://www.vahanalytics.com/#/</a:t>
            </a:r>
            <a:endParaRPr lang="en-IN" sz="2400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C00000"/>
                </a:solidFill>
              </a:rPr>
              <a:t>IoT</a:t>
            </a:r>
            <a:r>
              <a:rPr lang="en-IN" sz="3200" dirty="0" smtClean="0">
                <a:solidFill>
                  <a:srgbClr val="C00000"/>
                </a:solidFill>
              </a:rPr>
              <a:t> </a:t>
            </a:r>
            <a:r>
              <a:rPr lang="en-IN" sz="3200" dirty="0" err="1" smtClean="0">
                <a:solidFill>
                  <a:srgbClr val="C00000"/>
                </a:solidFill>
              </a:rPr>
              <a:t>Startups</a:t>
            </a:r>
            <a:r>
              <a:rPr lang="en-IN" sz="3200" dirty="0" smtClean="0">
                <a:solidFill>
                  <a:srgbClr val="C00000"/>
                </a:solidFill>
              </a:rPr>
              <a:t> in India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Founded in April 2013</a:t>
            </a:r>
          </a:p>
          <a:p>
            <a:r>
              <a:rPr lang="en-US" sz="2400" dirty="0" smtClean="0"/>
              <a:t>Funded by Wipro Ventures and others</a:t>
            </a:r>
          </a:p>
          <a:p>
            <a:r>
              <a:rPr lang="en-US" sz="2400" dirty="0" smtClean="0"/>
              <a:t>Industrial Internet Platform</a:t>
            </a:r>
          </a:p>
          <a:p>
            <a:r>
              <a:rPr lang="en-US" sz="2400" dirty="0" smtClean="0"/>
              <a:t>Product</a:t>
            </a:r>
          </a:p>
          <a:p>
            <a:pPr lvl="1"/>
            <a:r>
              <a:rPr lang="en-US" sz="2400" dirty="0" err="1" smtClean="0"/>
              <a:t>Datonis</a:t>
            </a:r>
            <a:r>
              <a:rPr lang="en-US" sz="2400" dirty="0" smtClean="0"/>
              <a:t>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</a:p>
          <a:p>
            <a:pPr lvl="1"/>
            <a:r>
              <a:rPr lang="en-US" sz="2400" dirty="0" smtClean="0"/>
              <a:t>Used for Condition Monitoring, Predictive Analytics, Operations, driving Consumer Insights</a:t>
            </a:r>
          </a:p>
          <a:p>
            <a:r>
              <a:rPr lang="en-US" sz="2400" dirty="0" smtClean="0"/>
              <a:t>Case Studies</a:t>
            </a:r>
          </a:p>
          <a:p>
            <a:pPr lvl="1"/>
            <a:r>
              <a:rPr lang="en-US" sz="2400" dirty="0" smtClean="0"/>
              <a:t>Energy Management </a:t>
            </a:r>
          </a:p>
          <a:p>
            <a:pPr lvl="1"/>
            <a:r>
              <a:rPr lang="en-US" sz="2400" dirty="0" smtClean="0"/>
              <a:t>Monitoring Power Availability and Quality across India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Altizon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10658"/>
          </a:xfrm>
        </p:spPr>
        <p:txBody>
          <a:bodyPr>
            <a:noAutofit/>
          </a:bodyPr>
          <a:lstStyle/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Energy Management – Monitoring Power Availability and Quality across India</a:t>
            </a:r>
          </a:p>
          <a:p>
            <a:r>
              <a:rPr lang="en-US" sz="2200" dirty="0" smtClean="0"/>
              <a:t>Customer – </a:t>
            </a:r>
            <a:r>
              <a:rPr lang="en-US" sz="2200" dirty="0" err="1" smtClean="0"/>
              <a:t>Prayas</a:t>
            </a:r>
            <a:r>
              <a:rPr lang="en-US" sz="2200" dirty="0" smtClean="0"/>
              <a:t> Energy Group</a:t>
            </a:r>
          </a:p>
          <a:p>
            <a:pPr lvl="1"/>
            <a:r>
              <a:rPr lang="en-US" sz="2200" dirty="0" smtClean="0">
                <a:hlinkClick r:id="rId2"/>
              </a:rPr>
              <a:t>http://www.prayaspune.org/peg/</a:t>
            </a:r>
            <a:endParaRPr lang="en-US" sz="2200" dirty="0" smtClean="0"/>
          </a:p>
          <a:p>
            <a:r>
              <a:rPr lang="en-US" sz="2200" dirty="0" smtClean="0"/>
              <a:t>Solution</a:t>
            </a:r>
          </a:p>
          <a:p>
            <a:pPr lvl="1"/>
            <a:r>
              <a:rPr lang="en-US" sz="2200" dirty="0" smtClean="0"/>
              <a:t>Electricity Supply Monitoring Initiative (ESMI)</a:t>
            </a:r>
          </a:p>
          <a:p>
            <a:pPr lvl="1"/>
            <a:r>
              <a:rPr lang="en-US" sz="2200" dirty="0" smtClean="0"/>
              <a:t>Monitor power quality (voltage) and availability (power interrupts) in hundreds of villages and small towns across India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Altizon</a:t>
            </a:r>
            <a:r>
              <a:rPr lang="en-US" sz="3200" dirty="0" smtClean="0">
                <a:solidFill>
                  <a:srgbClr val="C00000"/>
                </a:solidFill>
              </a:rPr>
              <a:t> Case Study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48721"/>
            <a:ext cx="9403830" cy="4362138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/>
              <a:t>Low cost, rugged energy monitoring appliance to sample power quality and transmit data to cloud via 2G/3G networks</a:t>
            </a:r>
          </a:p>
          <a:p>
            <a:pPr lvl="1"/>
            <a:r>
              <a:rPr lang="en-US" sz="2200" dirty="0" smtClean="0"/>
              <a:t>Sample data every minute</a:t>
            </a:r>
          </a:p>
          <a:p>
            <a:pPr lvl="1"/>
            <a:r>
              <a:rPr lang="en-US" sz="2200" dirty="0" smtClean="0">
                <a:hlinkClick r:id="rId2"/>
              </a:rPr>
              <a:t>http://articles.economictimes.indiatimes.com/2015-03-31/news/60682465_1_devices-data-prayas-energy-group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Altizon</a:t>
            </a:r>
            <a:r>
              <a:rPr lang="en-US" sz="3200" dirty="0" smtClean="0">
                <a:solidFill>
                  <a:srgbClr val="C00000"/>
                </a:solidFill>
              </a:rPr>
              <a:t> Case Study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Aliot</a:t>
            </a:r>
            <a:r>
              <a:rPr lang="en-US" sz="2400" dirty="0" smtClean="0"/>
              <a:t> Smart Grid Appliance</a:t>
            </a:r>
          </a:p>
          <a:p>
            <a:pPr lvl="1"/>
            <a:r>
              <a:rPr lang="en-US" sz="2400" dirty="0" smtClean="0"/>
              <a:t>Works like an electricity meter and can be installed at remote locations</a:t>
            </a:r>
          </a:p>
          <a:p>
            <a:pPr lvl="1"/>
            <a:r>
              <a:rPr lang="en-US" sz="2400" dirty="0" smtClean="0"/>
              <a:t>Has SIM card slot compatible with all service providers in India</a:t>
            </a:r>
          </a:p>
          <a:p>
            <a:pPr lvl="1"/>
            <a:r>
              <a:rPr lang="en-US" sz="2400" dirty="0" smtClean="0"/>
              <a:t>Cost Rs 9,000</a:t>
            </a:r>
          </a:p>
          <a:p>
            <a:r>
              <a:rPr lang="en-US" sz="2400" dirty="0" err="1" smtClean="0"/>
              <a:t>Datonis</a:t>
            </a:r>
            <a:r>
              <a:rPr lang="en-US" sz="2400" dirty="0" smtClean="0"/>
              <a:t> platform in </a:t>
            </a:r>
            <a:r>
              <a:rPr lang="en-US" sz="2400" dirty="0" err="1" smtClean="0"/>
              <a:t>SaaS</a:t>
            </a:r>
            <a:r>
              <a:rPr lang="en-US" sz="2400" dirty="0" smtClean="0"/>
              <a:t> mode</a:t>
            </a:r>
          </a:p>
          <a:p>
            <a:pPr lvl="1"/>
            <a:r>
              <a:rPr lang="en-US" sz="2400" dirty="0" smtClean="0"/>
              <a:t>Customer given account and API to build portal</a:t>
            </a:r>
          </a:p>
          <a:p>
            <a:pPr lvl="1"/>
            <a:r>
              <a:rPr lang="en-US" sz="2400" dirty="0" smtClean="0">
                <a:hlinkClick r:id="rId2"/>
              </a:rPr>
              <a:t>http://watchyourpower.org/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How it works</a:t>
            </a:r>
            <a:endParaRPr lang="en-US" sz="2400" dirty="0" smtClean="0"/>
          </a:p>
          <a:p>
            <a:pPr lvl="1"/>
            <a:r>
              <a:rPr lang="en-US" sz="2400" dirty="0" smtClean="0"/>
              <a:t>Check out site for</a:t>
            </a:r>
          </a:p>
          <a:p>
            <a:pPr lvl="2"/>
            <a:r>
              <a:rPr lang="en-US" dirty="0" smtClean="0"/>
              <a:t>Sample Data, Sample Summary Analysis Report, APIs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Technology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Smart Cities</a:t>
            </a:r>
          </a:p>
          <a:p>
            <a:pPr lvl="1"/>
            <a:r>
              <a:rPr lang="en-IN" sz="2400" dirty="0">
                <a:hlinkClick r:id="rId2"/>
              </a:rPr>
              <a:t>http://</a:t>
            </a:r>
            <a:r>
              <a:rPr lang="en-IN" sz="2400" dirty="0" smtClean="0">
                <a:hlinkClick r:id="rId2"/>
              </a:rPr>
              <a:t>smartcities.gov.in</a:t>
            </a:r>
            <a:endParaRPr lang="en-IN" sz="2400" dirty="0" smtClean="0"/>
          </a:p>
          <a:p>
            <a:r>
              <a:rPr lang="en-IN" sz="2400" dirty="0" smtClean="0"/>
              <a:t>Objectives</a:t>
            </a:r>
          </a:p>
          <a:p>
            <a:pPr lvl="1"/>
            <a:r>
              <a:rPr lang="en-IN" sz="2400" dirty="0" smtClean="0"/>
              <a:t>Revenue generation</a:t>
            </a:r>
          </a:p>
          <a:p>
            <a:pPr lvl="1"/>
            <a:r>
              <a:rPr lang="en-IN" sz="2400" dirty="0" smtClean="0"/>
              <a:t>Cost reduction</a:t>
            </a:r>
          </a:p>
          <a:p>
            <a:r>
              <a:rPr lang="en-IN" sz="2400" dirty="0" smtClean="0"/>
              <a:t>Segments</a:t>
            </a:r>
          </a:p>
          <a:p>
            <a:pPr lvl="1"/>
            <a:r>
              <a:rPr lang="en-IN" sz="2400" dirty="0" smtClean="0"/>
              <a:t>Industrial </a:t>
            </a:r>
            <a:r>
              <a:rPr lang="en-IN" sz="2400" dirty="0" err="1" smtClean="0"/>
              <a:t>IoT</a:t>
            </a:r>
            <a:r>
              <a:rPr lang="en-IN" sz="2400" dirty="0" smtClean="0"/>
              <a:t> – e.g. Healthcare</a:t>
            </a:r>
          </a:p>
          <a:p>
            <a:pPr lvl="1"/>
            <a:r>
              <a:rPr lang="en-IN" sz="2400" dirty="0" err="1" smtClean="0"/>
              <a:t>Cosumer</a:t>
            </a:r>
            <a:r>
              <a:rPr lang="en-IN" sz="2400" dirty="0" smtClean="0"/>
              <a:t> </a:t>
            </a:r>
            <a:r>
              <a:rPr lang="en-IN" sz="2400" dirty="0" err="1" smtClean="0"/>
              <a:t>IoT</a:t>
            </a:r>
            <a:r>
              <a:rPr lang="en-IN" sz="2400" dirty="0" smtClean="0"/>
              <a:t> – e.g. Wearables</a:t>
            </a:r>
          </a:p>
          <a:p>
            <a:r>
              <a:rPr lang="en-IN" sz="2400" dirty="0" smtClean="0"/>
              <a:t>Edge Computing</a:t>
            </a:r>
          </a:p>
          <a:p>
            <a:r>
              <a:rPr lang="en-IN" sz="2400" dirty="0" smtClean="0"/>
              <a:t>Low Power Networks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Trends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Important to understand trends in</a:t>
            </a:r>
          </a:p>
          <a:p>
            <a:pPr lvl="1"/>
            <a:r>
              <a:rPr lang="en-IN" sz="2400" dirty="0" smtClean="0"/>
              <a:t>Technology</a:t>
            </a:r>
          </a:p>
          <a:p>
            <a:pPr lvl="2"/>
            <a:r>
              <a:rPr lang="en-IN" dirty="0" smtClean="0"/>
              <a:t>Technology stack</a:t>
            </a:r>
          </a:p>
          <a:p>
            <a:pPr lvl="1"/>
            <a:r>
              <a:rPr lang="en-IN" sz="2400" dirty="0" smtClean="0"/>
              <a:t>Industry</a:t>
            </a:r>
          </a:p>
          <a:p>
            <a:pPr lvl="2"/>
            <a:r>
              <a:rPr lang="en-IN" dirty="0" err="1" smtClean="0"/>
              <a:t>IoT</a:t>
            </a:r>
            <a:r>
              <a:rPr lang="en-IN" dirty="0" smtClean="0"/>
              <a:t> enabled products</a:t>
            </a:r>
          </a:p>
          <a:p>
            <a:pPr lvl="2"/>
            <a:r>
              <a:rPr lang="en-IN" dirty="0">
                <a:hlinkClick r:id="rId2"/>
              </a:rPr>
              <a:t>http://www.iotenableddevices.com</a:t>
            </a:r>
            <a:r>
              <a:rPr lang="en-IN" dirty="0" smtClean="0">
                <a:hlinkClick r:id="rId2"/>
              </a:rPr>
              <a:t>/</a:t>
            </a:r>
            <a:endParaRPr lang="en-IN" dirty="0"/>
          </a:p>
          <a:p>
            <a:pPr lvl="1"/>
            <a:r>
              <a:rPr lang="en-IN" sz="2400" dirty="0" smtClean="0"/>
              <a:t>Business</a:t>
            </a:r>
          </a:p>
          <a:p>
            <a:pPr lvl="2"/>
            <a:r>
              <a:rPr lang="en-IN" dirty="0" smtClean="0"/>
              <a:t>An App for every type of device?</a:t>
            </a:r>
          </a:p>
          <a:p>
            <a:pPr lvl="2"/>
            <a:r>
              <a:rPr lang="en-IN" dirty="0">
                <a:hlinkClick r:id="rId3"/>
              </a:rPr>
              <a:t>https://google.github.io/physical-web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sz="2400" dirty="0" smtClean="0"/>
              <a:t>Employment Opportunities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Summary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Domain Specific </a:t>
            </a:r>
            <a:r>
              <a:rPr lang="en-US" sz="2400" dirty="0" err="1" smtClean="0"/>
              <a:t>IoTs</a:t>
            </a:r>
            <a:endParaRPr lang="en-US" sz="2400" dirty="0" smtClean="0"/>
          </a:p>
          <a:p>
            <a:r>
              <a:rPr lang="en-US" sz="2400" dirty="0" err="1" smtClean="0"/>
              <a:t>IoT</a:t>
            </a:r>
            <a:r>
              <a:rPr lang="en-US" sz="2400" dirty="0" smtClean="0"/>
              <a:t> Business Opportunities</a:t>
            </a:r>
          </a:p>
          <a:p>
            <a:r>
              <a:rPr lang="en-US" sz="2400" dirty="0" err="1" smtClean="0"/>
              <a:t>IoT</a:t>
            </a:r>
            <a:r>
              <a:rPr lang="en-US" sz="2400" dirty="0" smtClean="0"/>
              <a:t> Start-Ups in India</a:t>
            </a:r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Home/Building Automation</a:t>
            </a:r>
          </a:p>
          <a:p>
            <a:pPr lvl="1"/>
            <a:r>
              <a:rPr lang="en-US" sz="2000" dirty="0" smtClean="0"/>
              <a:t>Smart Lighting – about 20% of the energy use in the world is for lighting</a:t>
            </a:r>
          </a:p>
          <a:p>
            <a:pPr lvl="2"/>
            <a:r>
              <a:rPr lang="en-US" sz="2000" dirty="0" smtClean="0"/>
              <a:t>Automatic adaptation based on ambient conditions</a:t>
            </a:r>
          </a:p>
          <a:p>
            <a:pPr lvl="2"/>
            <a:r>
              <a:rPr lang="en-US" sz="2000" dirty="0" smtClean="0"/>
              <a:t>Occupancy sensors</a:t>
            </a:r>
          </a:p>
          <a:p>
            <a:pPr lvl="1"/>
            <a:r>
              <a:rPr lang="en-US" sz="2000" dirty="0" smtClean="0"/>
              <a:t>Smart Appliances – remote control</a:t>
            </a:r>
          </a:p>
          <a:p>
            <a:pPr lvl="1"/>
            <a:r>
              <a:rPr lang="en-US" sz="2000" dirty="0" smtClean="0"/>
              <a:t>Intrusion Detection - alerts</a:t>
            </a:r>
          </a:p>
          <a:p>
            <a:r>
              <a:rPr lang="en-US" sz="2400" dirty="0" smtClean="0"/>
              <a:t>Cities</a:t>
            </a:r>
          </a:p>
          <a:p>
            <a:pPr lvl="1"/>
            <a:r>
              <a:rPr lang="en-US" sz="2000" dirty="0" smtClean="0"/>
              <a:t>Smart Parking - </a:t>
            </a:r>
            <a:r>
              <a:rPr lang="en-US" sz="2000" dirty="0" smtClean="0">
                <a:hlinkClick r:id="rId2"/>
              </a:rPr>
              <a:t>https://www.youtube.com/watch?v=UdAA2danoLY</a:t>
            </a:r>
            <a:endParaRPr lang="en-US" sz="2000" dirty="0" smtClean="0"/>
          </a:p>
          <a:p>
            <a:pPr lvl="1"/>
            <a:r>
              <a:rPr lang="en-US" sz="2000" dirty="0" smtClean="0"/>
              <a:t>Smart Lighting</a:t>
            </a:r>
          </a:p>
          <a:p>
            <a:pPr lvl="1"/>
            <a:r>
              <a:rPr lang="en-US" sz="2000" dirty="0" smtClean="0"/>
              <a:t>Smart Roads</a:t>
            </a:r>
          </a:p>
          <a:p>
            <a:pPr lvl="1"/>
            <a:r>
              <a:rPr lang="en-US" sz="2000" dirty="0" smtClean="0"/>
              <a:t>Structural Health Monitoring</a:t>
            </a:r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Domain Specific </a:t>
            </a:r>
            <a:r>
              <a:rPr lang="en-US" sz="3200" dirty="0" err="1" smtClean="0">
                <a:solidFill>
                  <a:srgbClr val="C00000"/>
                </a:solidFill>
              </a:rPr>
              <a:t>IoTs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pic>
        <p:nvPicPr>
          <p:cNvPr id="12290" name="Picture 2" descr="https://frogparking.com/Content/Images/Home/frog-op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1565" y="2028121"/>
            <a:ext cx="2030573" cy="1809362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50501"/>
          </a:xfrm>
        </p:spPr>
        <p:txBody>
          <a:bodyPr>
            <a:noAutofit/>
          </a:bodyPr>
          <a:lstStyle/>
          <a:p>
            <a:r>
              <a:rPr lang="en-US" sz="2400" dirty="0" smtClean="0"/>
              <a:t>Environment</a:t>
            </a:r>
          </a:p>
          <a:p>
            <a:pPr lvl="1"/>
            <a:r>
              <a:rPr lang="en-US" sz="2400" dirty="0" smtClean="0"/>
              <a:t>Weather Monitoring</a:t>
            </a:r>
          </a:p>
          <a:p>
            <a:pPr lvl="2"/>
            <a:r>
              <a:rPr lang="en-US" dirty="0" smtClean="0">
                <a:hlinkClick r:id="rId2"/>
              </a:rPr>
              <a:t>http://tawn.tnau.ac.in/</a:t>
            </a:r>
            <a:endParaRPr lang="en-US" dirty="0" smtClean="0"/>
          </a:p>
          <a:p>
            <a:pPr lvl="1"/>
            <a:r>
              <a:rPr lang="en-US" sz="2400" dirty="0" smtClean="0"/>
              <a:t>Air/Noise Pollution Monitoring</a:t>
            </a:r>
          </a:p>
          <a:p>
            <a:r>
              <a:rPr lang="en-US" sz="2400" dirty="0" smtClean="0"/>
              <a:t>Energy</a:t>
            </a:r>
          </a:p>
          <a:p>
            <a:pPr lvl="1"/>
            <a:r>
              <a:rPr lang="en-US" sz="2400" dirty="0" smtClean="0"/>
              <a:t>Smart Grids</a:t>
            </a:r>
          </a:p>
          <a:p>
            <a:pPr lvl="2"/>
            <a:r>
              <a:rPr lang="en-US" dirty="0" smtClean="0"/>
              <a:t>Power transmission, distribution, consumption</a:t>
            </a:r>
          </a:p>
          <a:p>
            <a:pPr lvl="2"/>
            <a:r>
              <a:rPr lang="en-US" dirty="0" smtClean="0"/>
              <a:t>India – </a:t>
            </a:r>
            <a:r>
              <a:rPr lang="en-US" dirty="0" err="1" smtClean="0"/>
              <a:t>IoT</a:t>
            </a:r>
            <a:r>
              <a:rPr lang="en-US" dirty="0" smtClean="0"/>
              <a:t> startup example</a:t>
            </a:r>
          </a:p>
          <a:p>
            <a:pPr lvl="1"/>
            <a:r>
              <a:rPr lang="en-US" sz="2400" dirty="0" smtClean="0"/>
              <a:t>Smart Meters</a:t>
            </a:r>
          </a:p>
          <a:p>
            <a:pPr lvl="2"/>
            <a:r>
              <a:rPr lang="en-US" dirty="0" smtClean="0"/>
              <a:t>Record Energy Consumption</a:t>
            </a:r>
          </a:p>
          <a:p>
            <a:pPr lvl="2"/>
            <a:r>
              <a:rPr lang="en-US" dirty="0" smtClean="0">
                <a:hlinkClick r:id="rId3"/>
              </a:rPr>
              <a:t>http://www.monitormymeter.com/smart-metering.html</a:t>
            </a:r>
            <a:endParaRPr lang="en-US" dirty="0" smtClean="0"/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Domain Specific </a:t>
            </a:r>
            <a:r>
              <a:rPr lang="en-US" sz="3200" dirty="0" err="1" smtClean="0">
                <a:solidFill>
                  <a:srgbClr val="C00000"/>
                </a:solidFill>
              </a:rPr>
              <a:t>IoTs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8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Retail</a:t>
            </a:r>
          </a:p>
          <a:p>
            <a:pPr lvl="1"/>
            <a:r>
              <a:rPr lang="en-US" sz="2400" dirty="0" smtClean="0"/>
              <a:t>Inventory Management – RFID</a:t>
            </a:r>
          </a:p>
          <a:p>
            <a:pPr lvl="1"/>
            <a:r>
              <a:rPr lang="en-US" sz="2400" dirty="0" smtClean="0"/>
              <a:t>Smart Payments using NFC (Near Field Communication) (range of 10 cm)</a:t>
            </a:r>
          </a:p>
          <a:p>
            <a:r>
              <a:rPr lang="en-US" sz="2400" dirty="0" smtClean="0"/>
              <a:t>Logistics</a:t>
            </a:r>
          </a:p>
          <a:p>
            <a:pPr lvl="1"/>
            <a:r>
              <a:rPr lang="en-US" sz="2400" dirty="0" smtClean="0"/>
              <a:t>Fleet Tracking using GPS</a:t>
            </a:r>
          </a:p>
          <a:p>
            <a:pPr lvl="1"/>
            <a:r>
              <a:rPr lang="en-US" sz="2400" dirty="0" smtClean="0"/>
              <a:t>Shipment Monitoring</a:t>
            </a:r>
          </a:p>
          <a:p>
            <a:pPr lvl="1"/>
            <a:r>
              <a:rPr lang="en-US" sz="2400" dirty="0" smtClean="0"/>
              <a:t>Remote Vehicle Diagnostics</a:t>
            </a:r>
          </a:p>
          <a:p>
            <a:r>
              <a:rPr lang="en-US" sz="2400" dirty="0" smtClean="0"/>
              <a:t>Agriculture</a:t>
            </a:r>
          </a:p>
          <a:p>
            <a:pPr lvl="1"/>
            <a:r>
              <a:rPr lang="en-US" sz="2400" dirty="0" smtClean="0"/>
              <a:t>Smart Irrigation</a:t>
            </a:r>
          </a:p>
          <a:p>
            <a:pPr lvl="1"/>
            <a:r>
              <a:rPr lang="en-US" sz="2400" dirty="0" smtClean="0"/>
              <a:t>Greenhouse Control</a:t>
            </a:r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Domain Specific </a:t>
            </a:r>
            <a:r>
              <a:rPr lang="en-US" sz="3200" dirty="0" err="1" smtClean="0">
                <a:solidFill>
                  <a:srgbClr val="C00000"/>
                </a:solidFill>
              </a:rPr>
              <a:t>IoTs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Fleet Management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2156"/>
            <a:ext cx="12164492" cy="415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177</TotalTime>
  <Words>655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Domain Specific IoTs</vt:lpstr>
      <vt:lpstr>Domain Specific IoTs</vt:lpstr>
      <vt:lpstr>Domain Specific IoTs</vt:lpstr>
      <vt:lpstr>Fleet Management</vt:lpstr>
      <vt:lpstr>Domain Specific IoTs</vt:lpstr>
      <vt:lpstr>IoT Deployment</vt:lpstr>
      <vt:lpstr>IoT Business Opportunities</vt:lpstr>
      <vt:lpstr>India Business Opportunities</vt:lpstr>
      <vt:lpstr>IoT Startups in India</vt:lpstr>
      <vt:lpstr>Altizon</vt:lpstr>
      <vt:lpstr>Altizon Case Study</vt:lpstr>
      <vt:lpstr>Altizon Case Study</vt:lpstr>
      <vt:lpstr>Technology</vt:lpstr>
      <vt:lpstr>Trends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53</cp:revision>
  <dcterms:created xsi:type="dcterms:W3CDTF">2020-06-03T14:19:11Z</dcterms:created>
  <dcterms:modified xsi:type="dcterms:W3CDTF">2020-07-03T07:54:49Z</dcterms:modified>
</cp:coreProperties>
</file>