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57" r:id="rId2"/>
    <p:sldId id="358" r:id="rId3"/>
    <p:sldId id="326" r:id="rId4"/>
    <p:sldId id="365" r:id="rId5"/>
    <p:sldId id="359" r:id="rId6"/>
    <p:sldId id="360" r:id="rId7"/>
    <p:sldId id="369" r:id="rId8"/>
    <p:sldId id="370" r:id="rId9"/>
    <p:sldId id="361" r:id="rId10"/>
    <p:sldId id="371" r:id="rId11"/>
    <p:sldId id="372" r:id="rId12"/>
    <p:sldId id="373" r:id="rId13"/>
    <p:sldId id="3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7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BCB9-6EB0-4C1D-9B42-9EC1EEADC274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1650-2033-468E-9125-DA3AD12D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7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22CEC-C360-4CEE-8D52-ACD7FB8EF037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1549F-9B41-4CD1-A659-A1A21F857F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INTERNET OF THINGS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Network Architecture and Design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632" y="71390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Seven </a:t>
            </a:r>
            <a:r>
              <a:rPr lang="en-IN" sz="2400" b="1" dirty="0">
                <a:solidFill>
                  <a:srgbClr val="C00000"/>
                </a:solidFill>
              </a:rPr>
              <a:t>layers of the </a:t>
            </a:r>
            <a:r>
              <a:rPr lang="en-IN" sz="2400" b="1" dirty="0" err="1" smtClean="0">
                <a:solidFill>
                  <a:srgbClr val="C00000"/>
                </a:solidFill>
              </a:rPr>
              <a:t>IoT</a:t>
            </a:r>
            <a:r>
              <a:rPr lang="en-IN" sz="2400" b="1" dirty="0" smtClean="0">
                <a:solidFill>
                  <a:srgbClr val="C00000"/>
                </a:solidFill>
              </a:rPr>
              <a:t> Reference Model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1632" y="1637235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231F20"/>
                </a:solidFill>
                <a:latin typeface="Cisco-Regular"/>
              </a:rPr>
              <a:t>Edge Computing Layer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9" y="2496738"/>
            <a:ext cx="4674549" cy="278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83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632" y="71390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Seven </a:t>
            </a:r>
            <a:r>
              <a:rPr lang="en-IN" sz="2400" b="1" dirty="0">
                <a:solidFill>
                  <a:srgbClr val="C00000"/>
                </a:solidFill>
              </a:rPr>
              <a:t>layers of the </a:t>
            </a:r>
            <a:r>
              <a:rPr lang="en-IN" sz="2400" b="1" dirty="0" err="1" smtClean="0">
                <a:solidFill>
                  <a:srgbClr val="C00000"/>
                </a:solidFill>
              </a:rPr>
              <a:t>IoT</a:t>
            </a:r>
            <a:r>
              <a:rPr lang="en-IN" sz="2400" b="1" dirty="0" smtClean="0">
                <a:solidFill>
                  <a:srgbClr val="C00000"/>
                </a:solidFill>
              </a:rPr>
              <a:t> Reference Model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1632" y="1637235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solidFill>
                  <a:srgbClr val="231F20"/>
                </a:solidFill>
                <a:latin typeface="Cisco-Regular"/>
              </a:rPr>
              <a:t>Layers 4-7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0" y="2135105"/>
            <a:ext cx="8152683" cy="343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44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632" y="71390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Additional </a:t>
            </a:r>
            <a:r>
              <a:rPr lang="en-IN" sz="2400" b="1" dirty="0" err="1" smtClean="0">
                <a:solidFill>
                  <a:srgbClr val="C00000"/>
                </a:solidFill>
              </a:rPr>
              <a:t>IoT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Reference Model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32" y="1457347"/>
            <a:ext cx="8145796" cy="45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78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nagegowda@pes.edu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INTERNET OF THINGS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Introduction to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IoT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Chapter2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Network Architecture and Design</a:t>
            </a:r>
          </a:p>
          <a:p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Agenda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18" y="1594996"/>
            <a:ext cx="573907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FF0000"/>
                </a:solidFill>
              </a:rPr>
              <a:t>Drivers Behind New Network </a:t>
            </a:r>
            <a:r>
              <a:rPr lang="en-IN" sz="2400" dirty="0" err="1" smtClean="0">
                <a:solidFill>
                  <a:srgbClr val="FF0000"/>
                </a:solidFill>
              </a:rPr>
              <a:t>Arhitectures</a:t>
            </a:r>
            <a:endParaRPr lang="en-IN" sz="24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B0F0"/>
                </a:solidFill>
              </a:rPr>
              <a:t>Comparing </a:t>
            </a:r>
            <a:r>
              <a:rPr lang="en-IN" sz="2400" dirty="0" err="1">
                <a:solidFill>
                  <a:srgbClr val="00B0F0"/>
                </a:solidFill>
              </a:rPr>
              <a:t>IoT</a:t>
            </a:r>
            <a:r>
              <a:rPr lang="en-IN" sz="2400" dirty="0">
                <a:solidFill>
                  <a:srgbClr val="00B0F0"/>
                </a:solidFill>
              </a:rPr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Architectures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FF0000"/>
                </a:solidFill>
              </a:rPr>
              <a:t>A Simplified </a:t>
            </a:r>
            <a:r>
              <a:rPr lang="en-IN" sz="2400" dirty="0" err="1">
                <a:solidFill>
                  <a:srgbClr val="FF0000"/>
                </a:solidFill>
              </a:rPr>
              <a:t>IoT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 smtClean="0">
                <a:solidFill>
                  <a:srgbClr val="FF0000"/>
                </a:solidFill>
              </a:rPr>
              <a:t>Architecture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B0F0"/>
                </a:solidFill>
              </a:rPr>
              <a:t>The Core </a:t>
            </a:r>
            <a:r>
              <a:rPr lang="en-IN" sz="2400" dirty="0" err="1">
                <a:solidFill>
                  <a:srgbClr val="00B0F0"/>
                </a:solidFill>
              </a:rPr>
              <a:t>IoT</a:t>
            </a:r>
            <a:r>
              <a:rPr lang="en-IN" sz="2400" dirty="0">
                <a:solidFill>
                  <a:srgbClr val="00B0F0"/>
                </a:solidFill>
              </a:rPr>
              <a:t> Functional </a:t>
            </a:r>
            <a:r>
              <a:rPr lang="en-IN" sz="2400" dirty="0" smtClean="0">
                <a:solidFill>
                  <a:srgbClr val="00B0F0"/>
                </a:solidFill>
              </a:rPr>
              <a:t>Stack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err="1">
                <a:solidFill>
                  <a:srgbClr val="FF0000"/>
                </a:solidFill>
              </a:rPr>
              <a:t>IoT</a:t>
            </a:r>
            <a:r>
              <a:rPr lang="en-IN" sz="2400" dirty="0">
                <a:solidFill>
                  <a:srgbClr val="FF0000"/>
                </a:solidFill>
              </a:rPr>
              <a:t> Data Management and Compute Stack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094" y="784349"/>
            <a:ext cx="5541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>
                <a:solidFill>
                  <a:srgbClr val="C00000"/>
                </a:solidFill>
              </a:rPr>
              <a:t>Drivers Behind New Network </a:t>
            </a:r>
            <a:r>
              <a:rPr lang="en-IN" sz="2400" b="1" dirty="0" err="1" smtClean="0">
                <a:solidFill>
                  <a:srgbClr val="C00000"/>
                </a:solidFill>
              </a:rPr>
              <a:t>Arhitectures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00064" y="1386903"/>
            <a:ext cx="781655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Challenges: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 smtClean="0"/>
              <a:t>Scale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 smtClean="0"/>
              <a:t>Security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Devices </a:t>
            </a:r>
            <a:r>
              <a:rPr lang="en-IN" sz="2000" dirty="0" smtClean="0"/>
              <a:t>and networks constrained by power, CPU</a:t>
            </a:r>
            <a:r>
              <a:rPr lang="en-IN" sz="2000" dirty="0"/>
              <a:t>, </a:t>
            </a:r>
            <a:r>
              <a:rPr lang="en-IN" sz="2000" dirty="0" smtClean="0"/>
              <a:t>memory, and link speed.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 smtClean="0"/>
              <a:t>The massive volume of data generated.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 smtClean="0"/>
              <a:t>The support for legacy devices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 smtClean="0"/>
              <a:t>The </a:t>
            </a:r>
            <a:r>
              <a:rPr lang="en-IN" sz="2000" dirty="0" err="1" smtClean="0"/>
              <a:t>neeed</a:t>
            </a:r>
            <a:r>
              <a:rPr lang="en-IN" sz="2000" dirty="0" smtClean="0"/>
              <a:t> for data to be </a:t>
            </a:r>
            <a:r>
              <a:rPr lang="en-IN" sz="2000" dirty="0" err="1" smtClean="0"/>
              <a:t>analyzed</a:t>
            </a:r>
            <a:r>
              <a:rPr lang="en-IN" sz="2000" dirty="0" smtClean="0"/>
              <a:t> in real time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59764" y="734518"/>
            <a:ext cx="1443399" cy="434715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Security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4082" y="1513418"/>
            <a:ext cx="90870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231F20"/>
                </a:solidFill>
                <a:latin typeface="+mj-lt"/>
              </a:rPr>
              <a:t>Be able to identify and authenticate all entities involved in the </a:t>
            </a:r>
            <a:r>
              <a:rPr lang="en-IN" sz="2000" dirty="0" err="1">
                <a:solidFill>
                  <a:srgbClr val="231F20"/>
                </a:solidFill>
                <a:latin typeface="+mj-lt"/>
              </a:rPr>
              <a:t>IoT</a:t>
            </a:r>
            <a:r>
              <a:rPr lang="en-IN" sz="2000" dirty="0">
                <a:solidFill>
                  <a:srgbClr val="231F20"/>
                </a:solidFill>
                <a:latin typeface="+mj-lt"/>
              </a:rPr>
              <a:t> service (that is,</a:t>
            </a:r>
          </a:p>
          <a:p>
            <a:r>
              <a:rPr lang="en-IN" sz="2000" dirty="0" smtClean="0">
                <a:solidFill>
                  <a:srgbClr val="231F20"/>
                </a:solidFill>
                <a:latin typeface="+mj-lt"/>
              </a:rPr>
              <a:t>     gateways</a:t>
            </a:r>
            <a:r>
              <a:rPr lang="en-IN" sz="2000" dirty="0">
                <a:solidFill>
                  <a:srgbClr val="231F20"/>
                </a:solidFill>
                <a:latin typeface="+mj-lt"/>
              </a:rPr>
              <a:t>, endpoint devices, home networks, roaming networks, service platforms</a:t>
            </a:r>
            <a:r>
              <a:rPr lang="en-IN" sz="2000" dirty="0" smtClean="0">
                <a:solidFill>
                  <a:srgbClr val="231F20"/>
                </a:solidFill>
                <a:latin typeface="+mj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231F2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231F20"/>
                </a:solidFill>
                <a:latin typeface="+mj-lt"/>
              </a:rPr>
              <a:t>Ensure </a:t>
            </a:r>
            <a:r>
              <a:rPr lang="en-IN" sz="2000" dirty="0">
                <a:solidFill>
                  <a:srgbClr val="231F20"/>
                </a:solidFill>
                <a:latin typeface="+mj-lt"/>
              </a:rPr>
              <a:t>that all user data shared between the endpoint device and back-end </a:t>
            </a:r>
            <a:r>
              <a:rPr lang="en-IN" sz="2000" dirty="0" smtClean="0">
                <a:solidFill>
                  <a:srgbClr val="231F20"/>
                </a:solidFill>
                <a:latin typeface="+mj-lt"/>
              </a:rPr>
              <a:t>applications is encrypted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 smtClean="0">
              <a:solidFill>
                <a:srgbClr val="231F2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67B2"/>
                </a:solidFill>
                <a:latin typeface="+mj-lt"/>
              </a:rPr>
              <a:t> </a:t>
            </a:r>
            <a:r>
              <a:rPr lang="en-IN" sz="2000" dirty="0">
                <a:solidFill>
                  <a:srgbClr val="231F20"/>
                </a:solidFill>
                <a:latin typeface="+mj-lt"/>
              </a:rPr>
              <a:t>Comply with local data protection legislation so that all data is protected and</a:t>
            </a:r>
          </a:p>
          <a:p>
            <a:r>
              <a:rPr lang="en-IN" sz="2000" dirty="0" smtClean="0">
                <a:solidFill>
                  <a:srgbClr val="231F20"/>
                </a:solidFill>
                <a:latin typeface="+mj-lt"/>
              </a:rPr>
              <a:t>       stored correctly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 smtClean="0">
              <a:solidFill>
                <a:srgbClr val="231F2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67B2"/>
                </a:solidFill>
                <a:latin typeface="+mj-lt"/>
              </a:rPr>
              <a:t> </a:t>
            </a:r>
            <a:r>
              <a:rPr lang="en-IN" sz="2000" dirty="0">
                <a:solidFill>
                  <a:srgbClr val="231F20"/>
                </a:solidFill>
                <a:latin typeface="+mj-lt"/>
              </a:rPr>
              <a:t>Utilize an </a:t>
            </a:r>
            <a:r>
              <a:rPr lang="en-IN" sz="2000" dirty="0" err="1">
                <a:solidFill>
                  <a:srgbClr val="231F20"/>
                </a:solidFill>
                <a:latin typeface="+mj-lt"/>
              </a:rPr>
              <a:t>IoT</a:t>
            </a:r>
            <a:r>
              <a:rPr lang="en-IN" sz="2000" dirty="0">
                <a:solidFill>
                  <a:srgbClr val="231F20"/>
                </a:solidFill>
                <a:latin typeface="+mj-lt"/>
              </a:rPr>
              <a:t> connectivity management platform and establish rules-based </a:t>
            </a:r>
            <a:r>
              <a:rPr lang="en-IN" sz="2000" dirty="0" smtClean="0">
                <a:solidFill>
                  <a:srgbClr val="231F20"/>
                </a:solidFill>
                <a:latin typeface="+mj-lt"/>
              </a:rPr>
              <a:t>security policies </a:t>
            </a:r>
            <a:r>
              <a:rPr lang="en-IN" sz="2000" dirty="0">
                <a:solidFill>
                  <a:srgbClr val="231F20"/>
                </a:solidFill>
                <a:latin typeface="+mj-lt"/>
              </a:rPr>
              <a:t>so immediate action can be taken if anomalous </a:t>
            </a:r>
            <a:r>
              <a:rPr lang="en-IN" sz="2000" dirty="0" err="1">
                <a:solidFill>
                  <a:srgbClr val="231F20"/>
                </a:solidFill>
                <a:latin typeface="+mj-lt"/>
              </a:rPr>
              <a:t>behavior</a:t>
            </a:r>
            <a:r>
              <a:rPr lang="en-IN" sz="2000" dirty="0">
                <a:solidFill>
                  <a:srgbClr val="231F20"/>
                </a:solidFill>
                <a:latin typeface="+mj-lt"/>
              </a:rPr>
              <a:t> is detected </a:t>
            </a:r>
            <a:r>
              <a:rPr lang="en-IN" sz="2000" dirty="0" smtClean="0">
                <a:solidFill>
                  <a:srgbClr val="231F20"/>
                </a:solidFill>
                <a:latin typeface="+mj-lt"/>
              </a:rPr>
              <a:t>from connected devices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231F2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67B2"/>
                </a:solidFill>
                <a:latin typeface="+mj-lt"/>
              </a:rPr>
              <a:t> </a:t>
            </a:r>
            <a:r>
              <a:rPr lang="en-IN" sz="2000" dirty="0">
                <a:solidFill>
                  <a:srgbClr val="231F20"/>
                </a:solidFill>
                <a:latin typeface="+mj-lt"/>
              </a:rPr>
              <a:t>Take a holistic, network-level approach to security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740" y="786213"/>
            <a:ext cx="7915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The oneM2M </a:t>
            </a:r>
            <a:r>
              <a:rPr lang="en-IN" sz="2400" b="1" dirty="0" err="1">
                <a:solidFill>
                  <a:srgbClr val="C00000"/>
                </a:solidFill>
              </a:rPr>
              <a:t>IoT</a:t>
            </a:r>
            <a:r>
              <a:rPr lang="en-IN" sz="2400" b="1" dirty="0">
                <a:solidFill>
                  <a:srgbClr val="C00000"/>
                </a:solidFill>
              </a:rPr>
              <a:t> Standardized Architecture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9" y="1581150"/>
            <a:ext cx="8385652" cy="40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740" y="786213"/>
            <a:ext cx="7915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The </a:t>
            </a:r>
            <a:r>
              <a:rPr lang="en-IN" sz="2400" b="1" dirty="0" err="1">
                <a:solidFill>
                  <a:srgbClr val="C00000"/>
                </a:solidFill>
              </a:rPr>
              <a:t>IoT</a:t>
            </a:r>
            <a:r>
              <a:rPr lang="en-IN" sz="2400" b="1" dirty="0">
                <a:solidFill>
                  <a:srgbClr val="C00000"/>
                </a:solidFill>
              </a:rPr>
              <a:t> World Forum (</a:t>
            </a:r>
            <a:r>
              <a:rPr lang="en-IN" sz="2400" b="1" dirty="0" err="1">
                <a:solidFill>
                  <a:srgbClr val="C00000"/>
                </a:solidFill>
              </a:rPr>
              <a:t>IoTWF</a:t>
            </a:r>
            <a:r>
              <a:rPr lang="en-IN" sz="2400" b="1" dirty="0">
                <a:solidFill>
                  <a:srgbClr val="C00000"/>
                </a:solidFill>
              </a:rPr>
              <a:t>) Standardized Architecture</a:t>
            </a:r>
            <a:endParaRPr lang="en-IN" sz="2400" dirty="0">
              <a:solidFill>
                <a:srgbClr val="C000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8" y="1509010"/>
            <a:ext cx="8095186" cy="41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97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740" y="786213"/>
            <a:ext cx="7915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The </a:t>
            </a:r>
            <a:r>
              <a:rPr lang="en-IN" sz="2400" b="1" dirty="0" err="1">
                <a:solidFill>
                  <a:srgbClr val="C00000"/>
                </a:solidFill>
              </a:rPr>
              <a:t>IoT</a:t>
            </a:r>
            <a:r>
              <a:rPr lang="en-IN" sz="2400" b="1" dirty="0">
                <a:solidFill>
                  <a:srgbClr val="C00000"/>
                </a:solidFill>
              </a:rPr>
              <a:t> World Forum (</a:t>
            </a:r>
            <a:r>
              <a:rPr lang="en-IN" sz="2400" b="1" dirty="0" err="1">
                <a:solidFill>
                  <a:srgbClr val="C00000"/>
                </a:solidFill>
              </a:rPr>
              <a:t>IoTWF</a:t>
            </a:r>
            <a:r>
              <a:rPr lang="en-IN" sz="2400" b="1" dirty="0">
                <a:solidFill>
                  <a:srgbClr val="C00000"/>
                </a:solidFill>
              </a:rPr>
              <a:t>) Standardized Architecture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740" y="1385039"/>
            <a:ext cx="9238004" cy="5349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Using this reference model, we are able to </a:t>
            </a:r>
            <a:r>
              <a:rPr lang="en-IN" sz="2000" dirty="0" smtClean="0"/>
              <a:t>achieve the </a:t>
            </a:r>
            <a:r>
              <a:rPr lang="en-IN" sz="2000" dirty="0"/>
              <a:t>following</a:t>
            </a:r>
            <a:r>
              <a:rPr lang="en-IN" sz="2000" dirty="0" smtClean="0"/>
              <a:t>: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 smtClean="0"/>
              <a:t> </a:t>
            </a:r>
            <a:r>
              <a:rPr lang="en-IN" sz="2000" dirty="0"/>
              <a:t>Decompose the </a:t>
            </a:r>
            <a:r>
              <a:rPr lang="en-IN" sz="2000" dirty="0" err="1"/>
              <a:t>IoT</a:t>
            </a:r>
            <a:r>
              <a:rPr lang="en-IN" sz="2000" dirty="0"/>
              <a:t> problem into smaller </a:t>
            </a:r>
            <a:r>
              <a:rPr lang="en-IN" sz="2000" dirty="0" smtClean="0"/>
              <a:t>parts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 smtClean="0"/>
              <a:t>Identify </a:t>
            </a:r>
            <a:r>
              <a:rPr lang="en-IN" sz="2000" dirty="0"/>
              <a:t>different technologies at each layer and how they relate to one </a:t>
            </a:r>
            <a:r>
              <a:rPr lang="en-IN" sz="2000" dirty="0" smtClean="0"/>
              <a:t>another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 smtClean="0"/>
              <a:t> </a:t>
            </a:r>
            <a:r>
              <a:rPr lang="en-IN" sz="2000" dirty="0"/>
              <a:t>Define a system in which different parts can be provided by different </a:t>
            </a:r>
            <a:r>
              <a:rPr lang="en-IN" sz="2000" dirty="0" smtClean="0"/>
              <a:t>vendors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 smtClean="0"/>
              <a:t> </a:t>
            </a:r>
            <a:r>
              <a:rPr lang="en-IN" sz="2000" dirty="0"/>
              <a:t>Have a process of defining interfaces that leads to </a:t>
            </a:r>
            <a:r>
              <a:rPr lang="en-IN" sz="2000" dirty="0" smtClean="0"/>
              <a:t>interoperability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 smtClean="0"/>
              <a:t> </a:t>
            </a:r>
            <a:r>
              <a:rPr lang="en-IN" sz="2000" dirty="0"/>
              <a:t>Define a tiered security model that is enforced at the transition points between levels</a:t>
            </a:r>
          </a:p>
        </p:txBody>
      </p:sp>
    </p:spTree>
    <p:extLst>
      <p:ext uri="{BB962C8B-B14F-4D97-AF65-F5344CB8AC3E}">
        <p14:creationId xmlns:p14="http://schemas.microsoft.com/office/powerpoint/2010/main" val="1966073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632" y="71390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Seven </a:t>
            </a:r>
            <a:r>
              <a:rPr lang="en-IN" sz="2400" b="1" dirty="0">
                <a:solidFill>
                  <a:srgbClr val="C00000"/>
                </a:solidFill>
              </a:rPr>
              <a:t>layers of the </a:t>
            </a:r>
            <a:r>
              <a:rPr lang="en-IN" sz="2400" b="1" dirty="0" err="1" smtClean="0">
                <a:solidFill>
                  <a:srgbClr val="C00000"/>
                </a:solidFill>
              </a:rPr>
              <a:t>IoT</a:t>
            </a:r>
            <a:r>
              <a:rPr lang="en-IN" sz="2400" b="1" dirty="0" smtClean="0">
                <a:solidFill>
                  <a:srgbClr val="C00000"/>
                </a:solidFill>
              </a:rPr>
              <a:t> Reference Model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474" y="1546789"/>
            <a:ext cx="750260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Physical Devices and Controllers </a:t>
            </a:r>
            <a:r>
              <a:rPr lang="en-IN" sz="2000" dirty="0" smtClean="0"/>
              <a:t>Layer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 smtClean="0"/>
              <a:t>Connectivity Layer</a:t>
            </a:r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" y="2631436"/>
            <a:ext cx="6385362" cy="310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177</TotalTime>
  <Words>393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Cisco-Regular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Nagegowda K S</cp:lastModifiedBy>
  <cp:revision>55</cp:revision>
  <dcterms:created xsi:type="dcterms:W3CDTF">2020-06-03T14:19:11Z</dcterms:created>
  <dcterms:modified xsi:type="dcterms:W3CDTF">2020-07-07T05:49:26Z</dcterms:modified>
</cp:coreProperties>
</file>