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57" r:id="rId2"/>
    <p:sldId id="358" r:id="rId3"/>
    <p:sldId id="373" r:id="rId4"/>
    <p:sldId id="365" r:id="rId5"/>
    <p:sldId id="359" r:id="rId6"/>
    <p:sldId id="360" r:id="rId7"/>
    <p:sldId id="369" r:id="rId8"/>
    <p:sldId id="374" r:id="rId9"/>
    <p:sldId id="361" r:id="rId10"/>
    <p:sldId id="375" r:id="rId11"/>
    <p:sldId id="376" r:id="rId12"/>
    <p:sldId id="371" r:id="rId13"/>
    <p:sldId id="372" r:id="rId14"/>
    <p:sldId id="377" r:id="rId15"/>
    <p:sldId id="366" r:id="rId16"/>
    <p:sldId id="378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Network Architecture and Design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Access Network </a:t>
            </a:r>
            <a:r>
              <a:rPr lang="en-IN" sz="2400" b="1" dirty="0" err="1">
                <a:solidFill>
                  <a:srgbClr val="C00000"/>
                </a:solidFill>
              </a:rPr>
              <a:t>Sublayer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5" y="1457348"/>
            <a:ext cx="5546219" cy="40546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8583" y="5798205"/>
            <a:ext cx="6121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Figure: Range </a:t>
            </a:r>
            <a:r>
              <a:rPr lang="en-US" sz="1600" dirty="0">
                <a:solidFill>
                  <a:schemeClr val="tx2"/>
                </a:solidFill>
              </a:rPr>
              <a:t>Versus Throughput for Four WHAN to WLAN Technologies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10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Access Network </a:t>
            </a:r>
            <a:r>
              <a:rPr lang="en-IN" sz="2400" b="1" dirty="0" err="1">
                <a:solidFill>
                  <a:srgbClr val="C00000"/>
                </a:solidFill>
              </a:rPr>
              <a:t>Sublayer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" y="1637235"/>
            <a:ext cx="6955879" cy="37011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7009" y="5517819"/>
            <a:ext cx="74547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sz="1600" dirty="0" smtClean="0">
                <a:solidFill>
                  <a:schemeClr val="tx2"/>
                </a:solidFill>
              </a:rPr>
              <a:t>Figure: </a:t>
            </a:r>
            <a:r>
              <a:rPr lang="en-US" sz="1600" dirty="0" smtClean="0">
                <a:solidFill>
                  <a:schemeClr val="tx2"/>
                </a:solidFill>
              </a:rPr>
              <a:t>Comparison </a:t>
            </a:r>
            <a:r>
              <a:rPr lang="en-US" sz="1600" dirty="0">
                <a:solidFill>
                  <a:schemeClr val="tx2"/>
                </a:solidFill>
              </a:rPr>
              <a:t>Between Common Last-Mile Technologies in Terms of Range Versus Cost, Power, and Bandwidth</a:t>
            </a:r>
          </a:p>
        </p:txBody>
      </p:sp>
    </p:spTree>
    <p:extLst>
      <p:ext uri="{BB962C8B-B14F-4D97-AF65-F5344CB8AC3E}">
        <p14:creationId xmlns:p14="http://schemas.microsoft.com/office/powerpoint/2010/main" val="4248843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Layer 3: Applications and Analytics Layer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631" y="1637235"/>
            <a:ext cx="65306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231F20"/>
                </a:solidFill>
              </a:rPr>
              <a:t>Analytics Versus Control </a:t>
            </a:r>
            <a:r>
              <a:rPr lang="en-IN" sz="2400" dirty="0" smtClean="0">
                <a:solidFill>
                  <a:srgbClr val="231F20"/>
                </a:solidFill>
              </a:rPr>
              <a:t>Applications</a:t>
            </a:r>
          </a:p>
          <a:p>
            <a:endParaRPr lang="en-IN" sz="2400" dirty="0" smtClean="0">
              <a:solidFill>
                <a:srgbClr val="231F2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Data Versus Network </a:t>
            </a:r>
            <a:r>
              <a:rPr lang="en-IN" sz="2400" dirty="0" smtClean="0"/>
              <a:t>Analytics</a:t>
            </a:r>
          </a:p>
          <a:p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Data Analytics Versus Business </a:t>
            </a:r>
            <a:r>
              <a:rPr lang="en-IN" sz="2400" dirty="0" smtClean="0"/>
              <a:t>Benefits</a:t>
            </a:r>
          </a:p>
          <a:p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Smart Services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0083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789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Data Management and Compute </a:t>
            </a:r>
            <a:r>
              <a:rPr lang="en-IN" sz="2400" b="1" dirty="0" smtClean="0">
                <a:solidFill>
                  <a:srgbClr val="C00000"/>
                </a:solidFill>
              </a:rPr>
              <a:t>Stack-Cloud Computing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86" y="1529076"/>
            <a:ext cx="5670473" cy="3240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6867" y="4982505"/>
            <a:ext cx="497738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 smtClean="0">
                <a:solidFill>
                  <a:schemeClr val="tx2"/>
                </a:solidFill>
              </a:rPr>
              <a:t>Figure : </a:t>
            </a:r>
            <a:r>
              <a:rPr lang="en-US" b="1" dirty="0">
                <a:solidFill>
                  <a:schemeClr val="tx2"/>
                </a:solidFill>
              </a:rPr>
              <a:t>The Traditional IT Cloud Computing Model</a:t>
            </a:r>
          </a:p>
        </p:txBody>
      </p:sp>
    </p:spTree>
    <p:extLst>
      <p:ext uri="{BB962C8B-B14F-4D97-AF65-F5344CB8AC3E}">
        <p14:creationId xmlns:p14="http://schemas.microsoft.com/office/powerpoint/2010/main" val="3037244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1" y="713905"/>
            <a:ext cx="8094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Data Management and Compute </a:t>
            </a:r>
            <a:r>
              <a:rPr lang="en-IN" sz="2400" b="1" dirty="0" smtClean="0">
                <a:solidFill>
                  <a:srgbClr val="C00000"/>
                </a:solidFill>
              </a:rPr>
              <a:t>Stack-Fog Computing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8" y="1637235"/>
            <a:ext cx="5853815" cy="36330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8104" y="5492521"/>
            <a:ext cx="7531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: </a:t>
            </a:r>
            <a:r>
              <a:rPr lang="en-US" b="1" dirty="0" smtClean="0">
                <a:solidFill>
                  <a:schemeClr val="tx2"/>
                </a:solidFill>
              </a:rPr>
              <a:t>The </a:t>
            </a:r>
            <a:r>
              <a:rPr lang="en-US" b="1" dirty="0" err="1">
                <a:solidFill>
                  <a:schemeClr val="tx2"/>
                </a:solidFill>
              </a:rPr>
              <a:t>IoT</a:t>
            </a:r>
            <a:r>
              <a:rPr lang="en-US" b="1" dirty="0">
                <a:solidFill>
                  <a:schemeClr val="tx2"/>
                </a:solidFill>
              </a:rPr>
              <a:t> Data Management and Compute Stack with Fog Computing</a:t>
            </a:r>
          </a:p>
        </p:txBody>
      </p:sp>
    </p:spTree>
    <p:extLst>
      <p:ext uri="{BB962C8B-B14F-4D97-AF65-F5344CB8AC3E}">
        <p14:creationId xmlns:p14="http://schemas.microsoft.com/office/powerpoint/2010/main" val="371893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716" y="644577"/>
            <a:ext cx="7094129" cy="629588"/>
          </a:xfrm>
        </p:spPr>
        <p:txBody>
          <a:bodyPr>
            <a:normAutofit fontScale="90000"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Data Management and Compute Stack-Fog Computing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4439" y="1573966"/>
            <a:ext cx="884503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The defining characteristic of fog computing are as follows</a:t>
            </a:r>
            <a:r>
              <a:rPr lang="en-I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Contextual location awareness and low </a:t>
            </a:r>
            <a:r>
              <a:rPr lang="en-IN" sz="2400" dirty="0" smtClean="0"/>
              <a:t>latency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Geographic </a:t>
            </a:r>
            <a:r>
              <a:rPr lang="en-IN" sz="2400" dirty="0" smtClean="0"/>
              <a:t>distribution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Deployment near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smtClean="0"/>
              <a:t>endpoints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Wireless communication between the fog and the </a:t>
            </a:r>
            <a:r>
              <a:rPr lang="en-IN" sz="2400" dirty="0" err="1"/>
              <a:t>IoT</a:t>
            </a:r>
            <a:r>
              <a:rPr lang="en-IN" sz="2400" dirty="0"/>
              <a:t> </a:t>
            </a:r>
            <a:r>
              <a:rPr lang="en-IN" sz="2400" dirty="0" smtClean="0"/>
              <a:t>endpoint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Use for real-time interactions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716" y="644577"/>
            <a:ext cx="7094129" cy="629588"/>
          </a:xfrm>
        </p:spPr>
        <p:txBody>
          <a:bodyPr>
            <a:normAutofit fontScale="90000"/>
          </a:bodyPr>
          <a:lstStyle/>
          <a:p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Data Management and Compute </a:t>
            </a:r>
            <a:r>
              <a:rPr lang="en-IN" sz="2400" b="1" dirty="0" smtClean="0">
                <a:solidFill>
                  <a:srgbClr val="C00000"/>
                </a:solidFill>
              </a:rPr>
              <a:t>Stack-Edge </a:t>
            </a:r>
            <a:r>
              <a:rPr lang="en-IN" sz="2400" b="1" dirty="0">
                <a:solidFill>
                  <a:srgbClr val="C00000"/>
                </a:solidFill>
              </a:rPr>
              <a:t>Computing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716" y="1573966"/>
            <a:ext cx="92647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Edge computing </a:t>
            </a:r>
            <a:r>
              <a:rPr lang="en-IN" sz="2400" dirty="0"/>
              <a:t>is also sometimes called </a:t>
            </a:r>
            <a:r>
              <a:rPr lang="en-IN" sz="2400" b="1" dirty="0">
                <a:solidFill>
                  <a:srgbClr val="FF0000"/>
                </a:solidFill>
              </a:rPr>
              <a:t>“mist” computing</a:t>
            </a:r>
            <a:r>
              <a:rPr lang="en-IN" sz="2400" dirty="0"/>
              <a:t>. If clouds exist in </a:t>
            </a:r>
            <a:r>
              <a:rPr lang="en-IN" sz="2400" dirty="0" smtClean="0"/>
              <a:t>the sky</a:t>
            </a:r>
            <a:r>
              <a:rPr lang="en-IN" sz="2400" dirty="0"/>
              <a:t>, and fog sits near the ground, then mist is what actually sits on the ground. Thus, </a:t>
            </a:r>
            <a:r>
              <a:rPr lang="en-IN" sz="2400" dirty="0" smtClean="0"/>
              <a:t>the concept </a:t>
            </a:r>
            <a:r>
              <a:rPr lang="en-IN" sz="2400" dirty="0"/>
              <a:t>of mist is to extend fog to the furthest point possible, right into the </a:t>
            </a:r>
            <a:r>
              <a:rPr lang="en-IN" sz="2400" dirty="0" err="1"/>
              <a:t>IoT</a:t>
            </a:r>
            <a:r>
              <a:rPr lang="en-IN" sz="2400" dirty="0"/>
              <a:t> </a:t>
            </a:r>
            <a:r>
              <a:rPr lang="en-IN" sz="2400" dirty="0" smtClean="0"/>
              <a:t>endpoint device </a:t>
            </a:r>
            <a:r>
              <a:rPr lang="en-IN" sz="2400" dirty="0"/>
              <a:t>itself.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075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Introduction to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Chapter2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IoT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Network Architecture and Design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573907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Drivers Behind New Network </a:t>
            </a:r>
            <a:r>
              <a:rPr lang="en-IN" sz="2400" dirty="0" err="1" smtClean="0">
                <a:solidFill>
                  <a:srgbClr val="FF0000"/>
                </a:solidFill>
              </a:rPr>
              <a:t>Arhitectures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F0"/>
                </a:solidFill>
              </a:rPr>
              <a:t>Comparing </a:t>
            </a:r>
            <a:r>
              <a:rPr lang="en-IN" sz="2400" dirty="0" err="1">
                <a:solidFill>
                  <a:srgbClr val="00B0F0"/>
                </a:solidFill>
              </a:rPr>
              <a:t>IoT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Architectures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FF0000"/>
                </a:solidFill>
              </a:rPr>
              <a:t>A Simplified </a:t>
            </a:r>
            <a:r>
              <a:rPr lang="en-IN" sz="2400" dirty="0" err="1">
                <a:solidFill>
                  <a:srgbClr val="FF0000"/>
                </a:solidFill>
              </a:rPr>
              <a:t>IoT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F0"/>
                </a:solidFill>
              </a:rPr>
              <a:t>The Core </a:t>
            </a:r>
            <a:r>
              <a:rPr lang="en-IN" sz="2400" dirty="0" err="1">
                <a:solidFill>
                  <a:srgbClr val="00B0F0"/>
                </a:solidFill>
              </a:rPr>
              <a:t>IoT</a:t>
            </a:r>
            <a:r>
              <a:rPr lang="en-IN" sz="2400" dirty="0">
                <a:solidFill>
                  <a:srgbClr val="00B0F0"/>
                </a:solidFill>
              </a:rPr>
              <a:t> Functional </a:t>
            </a:r>
            <a:r>
              <a:rPr lang="en-IN" sz="2400" dirty="0" smtClean="0">
                <a:solidFill>
                  <a:srgbClr val="00B0F0"/>
                </a:solidFill>
              </a:rPr>
              <a:t>Stack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rgbClr val="FF0000"/>
                </a:solidFill>
              </a:rPr>
              <a:t>IoT</a:t>
            </a:r>
            <a:r>
              <a:rPr lang="en-IN" sz="2400" dirty="0">
                <a:solidFill>
                  <a:srgbClr val="FF0000"/>
                </a:solidFill>
              </a:rPr>
              <a:t> Data Management and Compute Stack</a:t>
            </a: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094" y="784349"/>
            <a:ext cx="3837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</a:rPr>
              <a:t>A Simplified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Architecture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33542"/>
            <a:ext cx="7816850" cy="40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9764" y="734518"/>
            <a:ext cx="6442688" cy="434715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Expanded View of the Simplified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Architecture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1" y="1761016"/>
            <a:ext cx="7742490" cy="34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The Core </a:t>
            </a:r>
            <a:r>
              <a:rPr lang="en-IN" sz="2400" b="1" dirty="0" err="1">
                <a:solidFill>
                  <a:srgbClr val="C00000"/>
                </a:solidFill>
              </a:rPr>
              <a:t>IoT</a:t>
            </a:r>
            <a:r>
              <a:rPr lang="en-IN" sz="2400" b="1" dirty="0">
                <a:solidFill>
                  <a:srgbClr val="C00000"/>
                </a:solidFill>
              </a:rPr>
              <a:t> Functional Stack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3830" y="1486968"/>
            <a:ext cx="9195270" cy="46477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Things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Communication Network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Access network </a:t>
            </a:r>
            <a:r>
              <a:rPr lang="en-IN" sz="2400" dirty="0" err="1" smtClean="0"/>
              <a:t>sublayer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Gateways and backhaul network </a:t>
            </a:r>
            <a:r>
              <a:rPr lang="en-IN" sz="2400" dirty="0" err="1" smtClean="0"/>
              <a:t>sublayer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Network transport </a:t>
            </a:r>
            <a:r>
              <a:rPr lang="en-IN" sz="2400" dirty="0" err="1" smtClean="0"/>
              <a:t>sublayer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/>
              <a:t>IoT</a:t>
            </a:r>
            <a:r>
              <a:rPr lang="en-IN" sz="2400" dirty="0"/>
              <a:t> network management </a:t>
            </a:r>
            <a:r>
              <a:rPr lang="en-IN" sz="2400" dirty="0" err="1" smtClean="0"/>
              <a:t>sublayer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Application and analytics layer</a:t>
            </a:r>
            <a:endParaRPr lang="en-IN" sz="2400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Layer 1: Things: Sensors and Actuators Layer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741" y="1572426"/>
            <a:ext cx="8340695" cy="45537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Battery-powered or </a:t>
            </a:r>
            <a:r>
              <a:rPr lang="en-IN" sz="2400" dirty="0" smtClean="0"/>
              <a:t>power-connected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Mobile or </a:t>
            </a:r>
            <a:r>
              <a:rPr lang="en-IN" sz="2400" dirty="0" smtClean="0"/>
              <a:t>static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Low or high reporting </a:t>
            </a:r>
            <a:r>
              <a:rPr lang="en-IN" sz="2400" dirty="0" smtClean="0"/>
              <a:t>frequency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Simple or rich </a:t>
            </a:r>
            <a:r>
              <a:rPr lang="en-IN" sz="2400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Report range</a:t>
            </a:r>
            <a:r>
              <a:rPr lang="en-IN" sz="24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Object density per cell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739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740" y="786213"/>
            <a:ext cx="7915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Layer 1: Things: Sensors and Actuators Layer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00" y="1666430"/>
            <a:ext cx="7841124" cy="4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68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632" y="7139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Access Network </a:t>
            </a:r>
            <a:r>
              <a:rPr lang="en-IN" sz="2400" b="1" dirty="0" err="1">
                <a:solidFill>
                  <a:srgbClr val="C00000"/>
                </a:solidFill>
              </a:rPr>
              <a:t>Sublayer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6" y="1532281"/>
            <a:ext cx="6870024" cy="46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233</TotalTime>
  <Words>407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Expanded View of the Simplified IoT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Data Management and Compute Stack-Fog Computing</vt:lpstr>
      <vt:lpstr>IoT Data Management and Compute Stack-Edge Computing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65</cp:revision>
  <dcterms:created xsi:type="dcterms:W3CDTF">2020-06-03T14:19:11Z</dcterms:created>
  <dcterms:modified xsi:type="dcterms:W3CDTF">2020-07-10T05:39:53Z</dcterms:modified>
</cp:coreProperties>
</file>