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58" r:id="rId2"/>
    <p:sldId id="373" r:id="rId3"/>
    <p:sldId id="365" r:id="rId4"/>
    <p:sldId id="382" r:id="rId5"/>
    <p:sldId id="383" r:id="rId6"/>
    <p:sldId id="381" r:id="rId7"/>
    <p:sldId id="379" r:id="rId8"/>
    <p:sldId id="380" r:id="rId9"/>
    <p:sldId id="384" r:id="rId10"/>
    <p:sldId id="385" r:id="rId11"/>
    <p:sldId id="386" r:id="rId12"/>
    <p:sldId id="387" r:id="rId13"/>
    <p:sldId id="388" r:id="rId14"/>
    <p:sldId id="391" r:id="rId15"/>
    <p:sldId id="392" r:id="rId16"/>
    <p:sldId id="389" r:id="rId17"/>
    <p:sldId id="394" r:id="rId18"/>
    <p:sldId id="393" r:id="rId19"/>
    <p:sldId id="390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Chapter3: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Smart Objects: The “Things” in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484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Acutators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5" y="1616020"/>
            <a:ext cx="6245475" cy="31644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3365" y="4937955"/>
            <a:ext cx="710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Comparison of Sensor and Actuator Functionality with Humans</a:t>
            </a:r>
          </a:p>
        </p:txBody>
      </p:sp>
    </p:spTree>
    <p:extLst>
      <p:ext uri="{BB962C8B-B14F-4D97-AF65-F5344CB8AC3E}">
        <p14:creationId xmlns:p14="http://schemas.microsoft.com/office/powerpoint/2010/main" val="825748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484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Acutators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5902295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Type of motion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Power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Binary or continuous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Area of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Type of energy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8843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484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Acutators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9422" y="1575193"/>
            <a:ext cx="5384800" cy="986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21" y="2561937"/>
            <a:ext cx="5572801" cy="16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28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C00000"/>
                </a:solidFill>
              </a:rPr>
              <a:t>Smart 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73550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Defining characteristics of Smart Object: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Processing unit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Sensors and actuators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Communication device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Power Source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5792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C00000"/>
                </a:solidFill>
              </a:rPr>
              <a:t>Smart 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04" y="1635422"/>
            <a:ext cx="6469166" cy="4258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48933" y="6057561"/>
            <a:ext cx="4233659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Characteristics of a Smart Object</a:t>
            </a:r>
          </a:p>
        </p:txBody>
      </p:sp>
    </p:spTree>
    <p:extLst>
      <p:ext uri="{BB962C8B-B14F-4D97-AF65-F5344CB8AC3E}">
        <p14:creationId xmlns:p14="http://schemas.microsoft.com/office/powerpoint/2010/main" val="3095742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8403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C00000"/>
                </a:solidFill>
              </a:rPr>
              <a:t>Smart 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86797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Trends in Smart Objects: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Size is decreasing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Power consumption is decreasing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Processing power is increasing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Communication capabilities are improving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smtClean="0"/>
              <a:t>Communication is being increasingly </a:t>
            </a:r>
            <a:r>
              <a:rPr lang="en-IN" sz="2000" dirty="0" err="1" smtClean="0"/>
              <a:t>standadized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1899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222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Sensor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97" y="1709160"/>
            <a:ext cx="9332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231F20"/>
                </a:solidFill>
              </a:rPr>
              <a:t>Advantages of SANET:</a:t>
            </a:r>
            <a:endParaRPr lang="en-IN" sz="2400" dirty="0">
              <a:solidFill>
                <a:srgbClr val="231F2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231F20"/>
                </a:solidFill>
              </a:rPr>
              <a:t>Greater </a:t>
            </a:r>
            <a:r>
              <a:rPr lang="en-IN" sz="2400" dirty="0">
                <a:solidFill>
                  <a:srgbClr val="231F20"/>
                </a:solidFill>
              </a:rPr>
              <a:t>deployment flexibility (especially in extreme environments </a:t>
            </a:r>
            <a:r>
              <a:rPr lang="en-IN" sz="2400" dirty="0" smtClean="0">
                <a:solidFill>
                  <a:srgbClr val="231F20"/>
                </a:solidFill>
              </a:rPr>
              <a:t>or hard-to-reach </a:t>
            </a:r>
            <a:r>
              <a:rPr lang="en-IN" sz="2400" dirty="0">
                <a:solidFill>
                  <a:srgbClr val="231F20"/>
                </a:solidFill>
              </a:rPr>
              <a:t>places</a:t>
            </a:r>
            <a:r>
              <a:rPr lang="en-IN" sz="2400" dirty="0" smtClean="0">
                <a:solidFill>
                  <a:srgbClr val="231F20"/>
                </a:solidFill>
              </a:rPr>
              <a:t>)</a:t>
            </a:r>
            <a:endParaRPr lang="en-IN" sz="2400" dirty="0">
              <a:solidFill>
                <a:srgbClr val="231F2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67B2"/>
                </a:solidFill>
              </a:rPr>
              <a:t> </a:t>
            </a:r>
            <a:r>
              <a:rPr lang="en-IN" sz="2400" dirty="0">
                <a:solidFill>
                  <a:srgbClr val="231F20"/>
                </a:solidFill>
              </a:rPr>
              <a:t>Simpler scaling to a large number of nodes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67B2"/>
                </a:solidFill>
              </a:rPr>
              <a:t> </a:t>
            </a:r>
            <a:r>
              <a:rPr lang="en-IN" sz="2400" dirty="0">
                <a:solidFill>
                  <a:srgbClr val="231F20"/>
                </a:solidFill>
              </a:rPr>
              <a:t>Lower implementation costs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67B2"/>
                </a:solidFill>
              </a:rPr>
              <a:t> </a:t>
            </a:r>
            <a:r>
              <a:rPr lang="en-IN" sz="2400" dirty="0">
                <a:solidFill>
                  <a:srgbClr val="231F20"/>
                </a:solidFill>
              </a:rPr>
              <a:t>Easier long-term maintenance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67B2"/>
                </a:solidFill>
              </a:rPr>
              <a:t> </a:t>
            </a:r>
            <a:r>
              <a:rPr lang="en-IN" sz="2400" dirty="0">
                <a:solidFill>
                  <a:srgbClr val="231F20"/>
                </a:solidFill>
              </a:rPr>
              <a:t>Effortless introduction of new sensor/actuator nodes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231F20"/>
                </a:solidFill>
              </a:rPr>
              <a:t>Better </a:t>
            </a:r>
            <a:r>
              <a:rPr lang="en-IN" sz="2400" dirty="0">
                <a:solidFill>
                  <a:srgbClr val="231F20"/>
                </a:solidFill>
              </a:rPr>
              <a:t>equipped to handle dynamic/rapid topology changes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0913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222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Sensor 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714997" y="1848567"/>
            <a:ext cx="8189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231F20"/>
                </a:solidFill>
              </a:rPr>
              <a:t>Disadvantages of SANET:</a:t>
            </a:r>
            <a:endParaRPr lang="en-IN" sz="2400" dirty="0">
              <a:solidFill>
                <a:srgbClr val="231F2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67B2"/>
                </a:solidFill>
              </a:rPr>
              <a:t> </a:t>
            </a:r>
            <a:r>
              <a:rPr lang="en-IN" sz="2400" dirty="0">
                <a:solidFill>
                  <a:srgbClr val="231F20"/>
                </a:solidFill>
              </a:rPr>
              <a:t>Potentially less secure (for example, hijacked access points</a:t>
            </a:r>
            <a:r>
              <a:rPr lang="en-IN" sz="2400" dirty="0" smtClean="0">
                <a:solidFill>
                  <a:srgbClr val="231F20"/>
                </a:solidFill>
              </a:rPr>
              <a:t>)</a:t>
            </a:r>
          </a:p>
          <a:p>
            <a:endParaRPr lang="en-IN" sz="2400" dirty="0">
              <a:solidFill>
                <a:srgbClr val="231F2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231F20"/>
                </a:solidFill>
              </a:rPr>
              <a:t>Typically </a:t>
            </a:r>
            <a:r>
              <a:rPr lang="en-IN" sz="2400" dirty="0">
                <a:solidFill>
                  <a:srgbClr val="231F20"/>
                </a:solidFill>
              </a:rPr>
              <a:t>lower transmission </a:t>
            </a:r>
            <a:r>
              <a:rPr lang="en-IN" sz="2400" dirty="0" smtClean="0">
                <a:solidFill>
                  <a:srgbClr val="231F20"/>
                </a:solidFill>
              </a:rPr>
              <a:t>speeds</a:t>
            </a:r>
          </a:p>
          <a:p>
            <a:endParaRPr lang="en-IN" sz="2400" dirty="0">
              <a:solidFill>
                <a:srgbClr val="231F2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231F20"/>
                </a:solidFill>
              </a:rPr>
              <a:t>Greater </a:t>
            </a:r>
            <a:r>
              <a:rPr lang="en-IN" sz="2400" dirty="0">
                <a:solidFill>
                  <a:srgbClr val="231F20"/>
                </a:solidFill>
              </a:rPr>
              <a:t>level of impact/influence by environment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732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339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C00000"/>
                </a:solidFill>
              </a:rPr>
              <a:t>Wireless Sensor </a:t>
            </a:r>
            <a:r>
              <a:rPr lang="en-IN" sz="2400" b="1" dirty="0">
                <a:solidFill>
                  <a:srgbClr val="C00000"/>
                </a:solidFill>
              </a:rPr>
              <a:t>Network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3" y="1794813"/>
            <a:ext cx="4101981" cy="4258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8763" y="6053090"/>
            <a:ext cx="5494709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Design Constraints for Wireless Smart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794813"/>
            <a:ext cx="5384800" cy="4331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following are some of the most significant limitations of the smart objects in WSNs: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dirty="0"/>
              <a:t>Limited processing power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dirty="0"/>
              <a:t>Limited memory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dirty="0" err="1"/>
              <a:t>Lossy</a:t>
            </a:r>
            <a:r>
              <a:rPr lang="en-IN" sz="2400" dirty="0"/>
              <a:t> communication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Limited </a:t>
            </a:r>
            <a:r>
              <a:rPr lang="en-IN" sz="2400" dirty="0"/>
              <a:t>transmission speeds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Limited </a:t>
            </a:r>
            <a:r>
              <a:rPr lang="en-IN" sz="2400" dirty="0"/>
              <a:t>power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6527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339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smtClean="0">
                <a:solidFill>
                  <a:srgbClr val="C00000"/>
                </a:solidFill>
              </a:rPr>
              <a:t>Wireless Sensor </a:t>
            </a:r>
            <a:r>
              <a:rPr lang="en-IN" sz="2400" b="1" dirty="0" smtClean="0">
                <a:solidFill>
                  <a:srgbClr val="C00000"/>
                </a:solidFill>
              </a:rPr>
              <a:t>Network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0" y="1386903"/>
            <a:ext cx="4376239" cy="4258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56513" y="5715624"/>
            <a:ext cx="5547481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Data Aggregation in Wireless Sensor Networks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Two Communication Pattern: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Event-driven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Periodic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6580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259596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Sensors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Actuators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Smart Objects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Sensor Networks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168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Sensors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Active or passive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Invasive or non-invasive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Contact or no-contact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Absolute or relative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Area of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How sensors measure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What sensor measure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168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Sensors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58629" y="1600200"/>
            <a:ext cx="7174418" cy="47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9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168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Sensors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6" y="1386903"/>
            <a:ext cx="7263925" cy="52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0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168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Sensors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9" y="1696010"/>
            <a:ext cx="7417352" cy="2853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0415" y="4725825"/>
            <a:ext cx="7400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b="1" spc="-150" dirty="0">
                <a:solidFill>
                  <a:schemeClr val="tx2"/>
                </a:solidFill>
              </a:rPr>
              <a:t>Figure </a:t>
            </a:r>
            <a:r>
              <a:rPr lang="en-IN" b="1" spc="-150" dirty="0" smtClean="0">
                <a:solidFill>
                  <a:schemeClr val="tx2"/>
                </a:solidFill>
              </a:rPr>
              <a:t>- </a:t>
            </a:r>
            <a:r>
              <a:rPr lang="en-US" b="1" spc="-150" dirty="0">
                <a:solidFill>
                  <a:schemeClr val="tx2"/>
                </a:solidFill>
              </a:rPr>
              <a:t>Biodegradable Sensors Developed by NDSU for Smart Farming (Reprinted with permission from NDSU.)</a:t>
            </a:r>
          </a:p>
        </p:txBody>
      </p:sp>
    </p:spTree>
    <p:extLst>
      <p:ext uri="{BB962C8B-B14F-4D97-AF65-F5344CB8AC3E}">
        <p14:creationId xmlns:p14="http://schemas.microsoft.com/office/powerpoint/2010/main" val="2617782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168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Sensors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30" y="1461331"/>
            <a:ext cx="7067372" cy="41105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66814" y="5716730"/>
            <a:ext cx="3539174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Sensors in a Smart Phone</a:t>
            </a:r>
          </a:p>
        </p:txBody>
      </p:sp>
    </p:spTree>
    <p:extLst>
      <p:ext uri="{BB962C8B-B14F-4D97-AF65-F5344CB8AC3E}">
        <p14:creationId xmlns:p14="http://schemas.microsoft.com/office/powerpoint/2010/main" val="1090470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168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Sensors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1472799"/>
            <a:ext cx="6051444" cy="42068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4395" y="5679685"/>
            <a:ext cx="5856796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Growth and Predictions in the Number of Sensors</a:t>
            </a:r>
          </a:p>
        </p:txBody>
      </p:sp>
    </p:spTree>
    <p:extLst>
      <p:ext uri="{BB962C8B-B14F-4D97-AF65-F5344CB8AC3E}">
        <p14:creationId xmlns:p14="http://schemas.microsoft.com/office/powerpoint/2010/main" val="812400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1415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 err="1" smtClean="0">
                <a:solidFill>
                  <a:srgbClr val="C00000"/>
                </a:solidFill>
              </a:rPr>
              <a:t>Acutators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6" y="1848567"/>
            <a:ext cx="5161550" cy="25048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41009" y="4690234"/>
            <a:ext cx="5512471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spc="-150" dirty="0">
                <a:solidFill>
                  <a:schemeClr val="tx2"/>
                </a:solidFill>
              </a:rPr>
              <a:t>Figure </a:t>
            </a:r>
            <a:r>
              <a:rPr lang="en-IN" b="1" spc="-150" dirty="0" smtClean="0">
                <a:solidFill>
                  <a:schemeClr val="tx2"/>
                </a:solidFill>
              </a:rPr>
              <a:t> </a:t>
            </a:r>
            <a:r>
              <a:rPr lang="en-IN" b="1" spc="-150" dirty="0">
                <a:solidFill>
                  <a:schemeClr val="tx2"/>
                </a:solidFill>
              </a:rPr>
              <a:t>- </a:t>
            </a:r>
            <a:r>
              <a:rPr lang="en-US" b="1" spc="-150" dirty="0">
                <a:solidFill>
                  <a:schemeClr val="tx2"/>
                </a:solidFill>
              </a:rPr>
              <a:t>How Sensors and Actuators Interact with the Physical World</a:t>
            </a:r>
          </a:p>
        </p:txBody>
      </p:sp>
    </p:spTree>
    <p:extLst>
      <p:ext uri="{BB962C8B-B14F-4D97-AF65-F5344CB8AC3E}">
        <p14:creationId xmlns:p14="http://schemas.microsoft.com/office/powerpoint/2010/main" val="3785744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333</TotalTime>
  <Words>393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89</cp:revision>
  <dcterms:created xsi:type="dcterms:W3CDTF">2020-06-03T14:19:11Z</dcterms:created>
  <dcterms:modified xsi:type="dcterms:W3CDTF">2020-08-26T03:23:33Z</dcterms:modified>
</cp:coreProperties>
</file>