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57" r:id="rId2"/>
    <p:sldId id="358" r:id="rId3"/>
    <p:sldId id="373" r:id="rId4"/>
    <p:sldId id="385" r:id="rId5"/>
    <p:sldId id="391" r:id="rId6"/>
    <p:sldId id="390" r:id="rId7"/>
    <p:sldId id="387" r:id="rId8"/>
    <p:sldId id="388" r:id="rId9"/>
    <p:sldId id="392" r:id="rId10"/>
    <p:sldId id="389" r:id="rId11"/>
    <p:sldId id="394" r:id="rId12"/>
    <p:sldId id="393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3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187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BCB9-6EB0-4C1D-9B42-9EC1EEADC274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650-2033-468E-9125-DA3AD12DF9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67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22CEC-C360-4CEE-8D52-ACD7FB8EF037}" type="datetimeFigureOut">
              <a:rPr lang="en-US" smtClean="0"/>
              <a:pPr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1549F-9B41-4CD1-A659-A1A21F857F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94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03-09-2020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INTERNET OF THINGS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00B0F0"/>
                </a:solidFill>
              </a:rPr>
              <a:t>Connecting Smart Objects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MAC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92508" y="1513221"/>
            <a:ext cx="945734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802.15.4 MAC layer performs </a:t>
            </a:r>
            <a:r>
              <a:rPr lang="en-IN" sz="2400" dirty="0" smtClean="0"/>
              <a:t>the following </a:t>
            </a:r>
            <a:r>
              <a:rPr lang="en-IN" sz="2400" dirty="0"/>
              <a:t>tasks: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Network </a:t>
            </a:r>
            <a:r>
              <a:rPr lang="en-IN" sz="2400" dirty="0"/>
              <a:t>beaconing for devices acting as coordinators (New devices use beacons </a:t>
            </a:r>
            <a:r>
              <a:rPr lang="en-IN" sz="2400" dirty="0" smtClean="0"/>
              <a:t>to join </a:t>
            </a:r>
            <a:r>
              <a:rPr lang="en-IN" sz="2400" dirty="0"/>
              <a:t>an 802.15.4 network)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dirty="0"/>
              <a:t>PAN association and disassociation by a device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Device </a:t>
            </a:r>
            <a:r>
              <a:rPr lang="en-IN" sz="2400" dirty="0"/>
              <a:t>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Reliable </a:t>
            </a:r>
            <a:r>
              <a:rPr lang="en-IN" sz="2400" dirty="0"/>
              <a:t>link communications between two peer MAC entities</a:t>
            </a:r>
          </a:p>
        </p:txBody>
      </p:sp>
    </p:spTree>
    <p:extLst>
      <p:ext uri="{BB962C8B-B14F-4D97-AF65-F5344CB8AC3E}">
        <p14:creationId xmlns:p14="http://schemas.microsoft.com/office/powerpoint/2010/main" val="2527535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MAC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92508" y="1513221"/>
            <a:ext cx="100670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The MAC layer achieves these tasks by using various predefined frame types. In </a:t>
            </a:r>
            <a:r>
              <a:rPr lang="en-IN" sz="2400" dirty="0" smtClean="0"/>
              <a:t>fact, four </a:t>
            </a:r>
            <a:r>
              <a:rPr lang="en-IN" sz="2400" dirty="0"/>
              <a:t>types of MAC frames are specified in 802.15.4: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b="1" dirty="0"/>
              <a:t>Data frame</a:t>
            </a:r>
            <a:r>
              <a:rPr lang="en-IN" sz="2400" dirty="0"/>
              <a:t>: Handles all transfers of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b="1" dirty="0"/>
              <a:t>Beacon frame</a:t>
            </a:r>
            <a:r>
              <a:rPr lang="en-IN" sz="2400" dirty="0"/>
              <a:t>: Used in the transmission of beacons from a PAN </a:t>
            </a:r>
            <a:r>
              <a:rPr lang="en-IN" sz="2400" dirty="0" smtClean="0"/>
              <a:t>coordinator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b="1" dirty="0" smtClean="0"/>
              <a:t>Acknowledgement frame</a:t>
            </a:r>
            <a:r>
              <a:rPr lang="en-IN" sz="2400" dirty="0" smtClean="0"/>
              <a:t>: </a:t>
            </a:r>
            <a:r>
              <a:rPr lang="en-IN" sz="2400" dirty="0"/>
              <a:t>Confirms the successful reception of a frame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 </a:t>
            </a:r>
            <a:r>
              <a:rPr lang="en-IN" sz="2400" b="1" dirty="0"/>
              <a:t>MAC command frame</a:t>
            </a:r>
            <a:r>
              <a:rPr lang="en-IN" sz="2400" dirty="0"/>
              <a:t>: Responsible for control communication between devices</a:t>
            </a:r>
          </a:p>
        </p:txBody>
      </p:sp>
    </p:spTree>
    <p:extLst>
      <p:ext uri="{BB962C8B-B14F-4D97-AF65-F5344CB8AC3E}">
        <p14:creationId xmlns:p14="http://schemas.microsoft.com/office/powerpoint/2010/main" val="32562474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MAC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31" y="1748546"/>
            <a:ext cx="7557025" cy="37027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2114" y="5580727"/>
            <a:ext cx="3648178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IEEE 802.15.4 MAC Format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112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Topology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1740301"/>
            <a:ext cx="6245475" cy="337739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52192" y="5331167"/>
            <a:ext cx="5094280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802.15.4 Sample Mesh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10049531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Security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" y="1840540"/>
            <a:ext cx="7557026" cy="3227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04117" y="5269356"/>
            <a:ext cx="77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Frame Format with the Auxiliary Security Header Field for 802.15.4-2006 and Later Versions</a:t>
            </a:r>
          </a:p>
        </p:txBody>
      </p:sp>
    </p:spTree>
    <p:extLst>
      <p:ext uri="{BB962C8B-B14F-4D97-AF65-F5344CB8AC3E}">
        <p14:creationId xmlns:p14="http://schemas.microsoft.com/office/powerpoint/2010/main" val="2314760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802.15.4g and 802.15.4e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6262" y="1679878"/>
            <a:ext cx="86315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Distribution automation and industrial supervisory control and data </a:t>
            </a:r>
            <a:r>
              <a:rPr lang="en-IN" sz="2000" dirty="0" smtClean="0"/>
              <a:t>acquisition (SCADA</a:t>
            </a:r>
            <a:r>
              <a:rPr lang="en-IN" sz="2000" dirty="0"/>
              <a:t>) environments for remote monitoring and control </a:t>
            </a:r>
            <a:endParaRPr lang="en-IN" sz="2000" dirty="0" smtClean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/>
              <a:t> </a:t>
            </a:r>
            <a:r>
              <a:rPr lang="en-IN" sz="2000" dirty="0"/>
              <a:t>Public lighting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/>
              <a:t>Environmental </a:t>
            </a:r>
            <a:r>
              <a:rPr lang="en-IN" sz="2000" dirty="0"/>
              <a:t>wireless sensors in smart cities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/>
              <a:t>Electrical </a:t>
            </a:r>
            <a:r>
              <a:rPr lang="en-IN" sz="2000" dirty="0"/>
              <a:t>vehicle charging stations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/>
              <a:t>Smart </a:t>
            </a:r>
            <a:r>
              <a:rPr lang="en-IN" sz="2000" dirty="0"/>
              <a:t>parking meters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err="1" smtClean="0"/>
              <a:t>Microgrids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 smtClean="0"/>
              <a:t>Renewable </a:t>
            </a:r>
            <a:r>
              <a:rPr lang="en-IN" sz="2000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10892897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802.15.4g and 802.15.4e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6262" y="1679878"/>
            <a:ext cx="86315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MAC Layer: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Time-Slotted Channel Hopping- TSCH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Information Elements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Enhanced beacons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Enhanced beacons requests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 smtClean="0"/>
              <a:t>Enhanced Acknowledgement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8741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802.15.4g and 802.15.4e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88" y="1668556"/>
            <a:ext cx="7557025" cy="352088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70172" y="5238892"/>
            <a:ext cx="4572342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- </a:t>
            </a:r>
            <a:r>
              <a:rPr lang="it-IT" b="1" dirty="0">
                <a:solidFill>
                  <a:schemeClr val="tx2"/>
                </a:solidFill>
              </a:rPr>
              <a:t>IEEE 802.15.4g/e MAC Frame Format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633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802.15.4g and 802.15.4e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" y="1724824"/>
            <a:ext cx="7557025" cy="27075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52205" y="4840786"/>
            <a:ext cx="4681410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US" b="1" dirty="0">
                <a:solidFill>
                  <a:schemeClr val="tx2"/>
                </a:solidFill>
              </a:rPr>
              <a:t>IEEE 802.15.4g/e MAC Layer Security</a:t>
            </a:r>
          </a:p>
        </p:txBody>
      </p:sp>
    </p:spTree>
    <p:extLst>
      <p:ext uri="{BB962C8B-B14F-4D97-AF65-F5344CB8AC3E}">
        <p14:creationId xmlns:p14="http://schemas.microsoft.com/office/powerpoint/2010/main" val="35799805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1901.2a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859566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Smart metering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Distribution automation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Public lighting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Electric vehicle charging stations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err="1" smtClean="0"/>
              <a:t>Microgrids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Renewable energy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87825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3" y="1849772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INTERNET OF THINGS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62202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 smtClean="0">
                <a:solidFill>
                  <a:srgbClr val="0070C0"/>
                </a:solidFill>
              </a:rPr>
              <a:t>Chapter4:</a:t>
            </a:r>
            <a:r>
              <a:rPr lang="en-US" sz="3200" dirty="0" smtClean="0">
                <a:solidFill>
                  <a:srgbClr val="0070C0"/>
                </a:solidFill>
              </a:rPr>
              <a:t>Connecting </a:t>
            </a:r>
            <a:r>
              <a:rPr lang="en-US" sz="3200" dirty="0">
                <a:solidFill>
                  <a:srgbClr val="0070C0"/>
                </a:solidFill>
              </a:rPr>
              <a:t>Smart Objects</a:t>
            </a:r>
            <a:endParaRPr lang="en-US" sz="3200" b="1" dirty="0">
              <a:solidFill>
                <a:srgbClr val="0070C0"/>
              </a:solidFill>
            </a:endParaRPr>
          </a:p>
          <a:p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1901.2a  PHY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46" y="1934916"/>
            <a:ext cx="7557025" cy="18943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85854" y="3980932"/>
            <a:ext cx="3374706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NB-PLC Frequency Bands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9328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1901.2a  MAC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47" y="1868853"/>
            <a:ext cx="7557025" cy="168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7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1901.2a  Topology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11" y="1598971"/>
            <a:ext cx="7557025" cy="46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66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802.11ah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47458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Sensors and meters covering a smart grid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Backhaul aggregation of industrial sensors and meter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Extended range Wi-Fi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52905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802.11ah MAC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47458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Number of devices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MAC header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Null data packet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Grouping and </a:t>
            </a:r>
            <a:r>
              <a:rPr lang="en-IN" sz="2400" dirty="0" err="1" smtClean="0"/>
              <a:t>sectorization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Restricted access window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Target wake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Speed frame exchange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142070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802.11ah Topology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3" y="1564824"/>
            <a:ext cx="6245475" cy="43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nagegowda@pes.edu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=""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Dr. </a:t>
            </a:r>
            <a:r>
              <a:rPr lang="en-US" sz="2400" b="1" dirty="0" err="1" smtClean="0"/>
              <a:t>Nagegowda</a:t>
            </a:r>
            <a:r>
              <a:rPr lang="en-US" sz="2400" b="1" dirty="0" smtClean="0"/>
              <a:t> K S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Agenda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5818" y="1594996"/>
            <a:ext cx="344664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smtClean="0">
                <a:solidFill>
                  <a:srgbClr val="FF0000"/>
                </a:solidFill>
              </a:rPr>
              <a:t>Communication Criteria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 err="1" smtClean="0">
                <a:solidFill>
                  <a:srgbClr val="00B0F0"/>
                </a:solidFill>
              </a:rPr>
              <a:t>IoT</a:t>
            </a:r>
            <a:r>
              <a:rPr lang="en-IN" sz="2400" dirty="0" smtClean="0">
                <a:solidFill>
                  <a:srgbClr val="00B0F0"/>
                </a:solidFill>
              </a:rPr>
              <a:t> Access Technologies</a:t>
            </a:r>
          </a:p>
          <a:p>
            <a:endParaRPr lang="en-IN" sz="2400" dirty="0" smtClean="0">
              <a:solidFill>
                <a:srgbClr val="00B0F0"/>
              </a:solidFill>
            </a:endParaRPr>
          </a:p>
          <a:p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500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Standardization and alliances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Physical 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MAC layer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Topology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Security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Competitive technologies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14145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IEEE 802.15.4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Home and building automation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Automotive networks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Industrial wireless sensor networks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Interactive toys and remote controls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err="1" smtClean="0"/>
              <a:t>ZigBee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6LoWPAN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err="1" smtClean="0"/>
              <a:t>ZigBee</a:t>
            </a:r>
            <a:r>
              <a:rPr lang="en-IN" sz="2400" dirty="0" smtClean="0"/>
              <a:t> IP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ISA100.11a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err="1" smtClean="0"/>
              <a:t>WirelessHART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Thread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05443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62" y="1696837"/>
            <a:ext cx="6245476" cy="38199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530071" y="5594494"/>
            <a:ext cx="4219553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High-Level </a:t>
            </a:r>
            <a:r>
              <a:rPr lang="en-IN" b="1" dirty="0" err="1">
                <a:solidFill>
                  <a:schemeClr val="tx2"/>
                </a:solidFill>
              </a:rPr>
              <a:t>ZigBee</a:t>
            </a:r>
            <a:r>
              <a:rPr lang="en-IN" b="1" dirty="0">
                <a:solidFill>
                  <a:schemeClr val="tx2"/>
                </a:solidFill>
              </a:rPr>
              <a:t> Protocol Stack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5451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IP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" y="1530313"/>
            <a:ext cx="5403211" cy="42582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34843" y="5771498"/>
            <a:ext cx="3408497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>
                <a:solidFill>
                  <a:schemeClr val="tx2"/>
                </a:solidFill>
              </a:rPr>
              <a:t>- </a:t>
            </a:r>
            <a:r>
              <a:rPr lang="en-IN" b="1" dirty="0" err="1">
                <a:solidFill>
                  <a:schemeClr val="tx2"/>
                </a:solidFill>
              </a:rPr>
              <a:t>ZigBee</a:t>
            </a:r>
            <a:r>
              <a:rPr lang="en-IN" b="1" dirty="0">
                <a:solidFill>
                  <a:schemeClr val="tx2"/>
                </a:solidFill>
              </a:rPr>
              <a:t> IP Protocol Stack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34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Physical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802165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2.4 GHz , 16 channels, with a data rate of 250kbps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915 MHz, 10 channels with a date rate of 40kbps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 smtClean="0"/>
              <a:t>868 </a:t>
            </a:r>
            <a:r>
              <a:rPr lang="en-IN" sz="2400" dirty="0"/>
              <a:t>MHz, </a:t>
            </a:r>
            <a:r>
              <a:rPr lang="en-IN" sz="2400" dirty="0" smtClean="0"/>
              <a:t>1 </a:t>
            </a:r>
            <a:r>
              <a:rPr lang="en-IN" sz="2400" dirty="0"/>
              <a:t>channels with a date rate of </a:t>
            </a:r>
            <a:r>
              <a:rPr lang="en-IN" sz="2400" dirty="0" smtClean="0"/>
              <a:t>20kbps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098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IoT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Access Technologies- </a:t>
            </a:r>
            <a:r>
              <a:rPr lang="en-IN" sz="2400" b="1" dirty="0" err="1" smtClean="0">
                <a:solidFill>
                  <a:schemeClr val="accent2">
                    <a:lumMod val="75000"/>
                  </a:schemeClr>
                </a:solidFill>
              </a:rPr>
              <a:t>Zigbee</a:t>
            </a:r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 Physical Layer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INTERNET OF THINGS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32" y="1982624"/>
            <a:ext cx="7921639" cy="214456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96559" y="4490703"/>
            <a:ext cx="3407215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en-IN" b="1" dirty="0">
                <a:solidFill>
                  <a:schemeClr val="tx2"/>
                </a:solidFill>
              </a:rPr>
              <a:t>Figure </a:t>
            </a:r>
            <a:r>
              <a:rPr lang="en-IN" b="1" dirty="0" smtClean="0">
                <a:solidFill>
                  <a:schemeClr val="tx2"/>
                </a:solidFill>
              </a:rPr>
              <a:t>- </a:t>
            </a:r>
            <a:r>
              <a:rPr lang="en-IN" b="1" dirty="0">
                <a:solidFill>
                  <a:schemeClr val="tx2"/>
                </a:solidFill>
              </a:rPr>
              <a:t>IEEE 802.15.4 PHY Format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45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408</TotalTime>
  <Words>624</Words>
  <Application>Microsoft Office PowerPoint</Application>
  <PresentationFormat>Widescreen</PresentationFormat>
  <Paragraphs>128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Nagegowda K S</cp:lastModifiedBy>
  <cp:revision>106</cp:revision>
  <dcterms:created xsi:type="dcterms:W3CDTF">2020-06-03T14:19:11Z</dcterms:created>
  <dcterms:modified xsi:type="dcterms:W3CDTF">2020-09-03T03:17:49Z</dcterms:modified>
</cp:coreProperties>
</file>