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90" r:id="rId10"/>
    <p:sldId id="284" r:id="rId11"/>
    <p:sldId id="260" r:id="rId12"/>
    <p:sldId id="261" r:id="rId13"/>
    <p:sldId id="285" r:id="rId14"/>
    <p:sldId id="262" r:id="rId15"/>
    <p:sldId id="263" r:id="rId16"/>
    <p:sldId id="264" r:id="rId17"/>
    <p:sldId id="286" r:id="rId18"/>
    <p:sldId id="265" r:id="rId19"/>
    <p:sldId id="266" r:id="rId20"/>
    <p:sldId id="267" r:id="rId21"/>
    <p:sldId id="268" r:id="rId22"/>
    <p:sldId id="269" r:id="rId23"/>
    <p:sldId id="270" r:id="rId24"/>
    <p:sldId id="272" r:id="rId25"/>
    <p:sldId id="273" r:id="rId26"/>
    <p:sldId id="275" r:id="rId27"/>
    <p:sldId id="276" r:id="rId28"/>
    <p:sldId id="277" r:id="rId29"/>
    <p:sldId id="279" r:id="rId30"/>
    <p:sldId id="280" r:id="rId31"/>
    <p:sldId id="281" r:id="rId32"/>
    <p:sldId id="287" r:id="rId33"/>
    <p:sldId id="288" r:id="rId34"/>
    <p:sldId id="289" r:id="rId35"/>
    <p:sldId id="282" r:id="rId36"/>
    <p:sldId id="283"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162"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148680" y="473868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40" name="Picture 39"/>
          <p:cNvPicPr/>
          <p:nvPr/>
        </p:nvPicPr>
        <p:blipFill>
          <a:blip r:embed="rId2" cstate="print"/>
          <a:stretch/>
        </p:blipFill>
        <p:spPr>
          <a:xfrm>
            <a:off x="489240" y="4738680"/>
            <a:ext cx="277920" cy="221760"/>
          </a:xfrm>
          <a:prstGeom prst="rect">
            <a:avLst/>
          </a:prstGeom>
          <a:ln>
            <a:noFill/>
          </a:ln>
        </p:spPr>
      </p:pic>
      <p:pic>
        <p:nvPicPr>
          <p:cNvPr id="41" name="Picture 40"/>
          <p:cNvPicPr/>
          <p:nvPr/>
        </p:nvPicPr>
        <p:blipFill>
          <a:blip r:embed="rId2" cstate="print"/>
          <a:stretch/>
        </p:blipFill>
        <p:spPr>
          <a:xfrm>
            <a:off x="489240" y="4738680"/>
            <a:ext cx="277920" cy="221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5" name="PlaceHolder 2"/>
          <p:cNvSpPr>
            <a:spLocks noGrp="1"/>
          </p:cNvSpPr>
          <p:nvPr>
            <p:ph type="subTitle"/>
          </p:nvPr>
        </p:nvSpPr>
        <p:spPr>
          <a:xfrm>
            <a:off x="148680" y="3938040"/>
            <a:ext cx="959400" cy="1823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0" name="PlaceHolder 3"/>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6" name="PlaceHolder 4"/>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148680" y="3938040"/>
            <a:ext cx="959400" cy="1823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4" name="PlaceHolder 4"/>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148680" y="473868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2" name="PlaceHolder 5"/>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75" name="PlaceHolder 3"/>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76" name="Picture 75"/>
          <p:cNvPicPr/>
          <p:nvPr/>
        </p:nvPicPr>
        <p:blipFill>
          <a:blip r:embed="rId2" cstate="print"/>
          <a:stretch/>
        </p:blipFill>
        <p:spPr>
          <a:xfrm>
            <a:off x="489240" y="4738680"/>
            <a:ext cx="277920" cy="221760"/>
          </a:xfrm>
          <a:prstGeom prst="rect">
            <a:avLst/>
          </a:prstGeom>
          <a:ln>
            <a:noFill/>
          </a:ln>
        </p:spPr>
      </p:pic>
      <p:pic>
        <p:nvPicPr>
          <p:cNvPr id="77" name="Picture 76"/>
          <p:cNvPicPr/>
          <p:nvPr/>
        </p:nvPicPr>
        <p:blipFill>
          <a:blip r:embed="rId2" cstate="print"/>
          <a:stretch/>
        </p:blipFill>
        <p:spPr>
          <a:xfrm>
            <a:off x="489240" y="4738680"/>
            <a:ext cx="277920" cy="2217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87" name="PlaceHolder 2"/>
          <p:cNvSpPr>
            <a:spLocks noGrp="1"/>
          </p:cNvSpPr>
          <p:nvPr>
            <p:ph type="subTitle"/>
          </p:nvPr>
        </p:nvSpPr>
        <p:spPr>
          <a:xfrm>
            <a:off x="148680" y="3938040"/>
            <a:ext cx="959400" cy="1823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1"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2" name="PlaceHolder 3"/>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98" name="PlaceHolder 4"/>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6" name="PlaceHolder 4"/>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148680" y="473868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11"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2"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3"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4" name="PlaceHolder 5"/>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118" name="Picture 117"/>
          <p:cNvPicPr/>
          <p:nvPr/>
        </p:nvPicPr>
        <p:blipFill>
          <a:blip r:embed="rId2" cstate="print"/>
          <a:stretch/>
        </p:blipFill>
        <p:spPr>
          <a:xfrm>
            <a:off x="489240" y="4738680"/>
            <a:ext cx="277920" cy="221760"/>
          </a:xfrm>
          <a:prstGeom prst="rect">
            <a:avLst/>
          </a:prstGeom>
          <a:ln>
            <a:noFill/>
          </a:ln>
        </p:spPr>
      </p:pic>
      <p:pic>
        <p:nvPicPr>
          <p:cNvPr id="119" name="Picture 118"/>
          <p:cNvPicPr/>
          <p:nvPr/>
        </p:nvPicPr>
        <p:blipFill>
          <a:blip r:embed="rId2" cstate="print"/>
          <a:stretch/>
        </p:blipFill>
        <p:spPr>
          <a:xfrm>
            <a:off x="489240" y="4738680"/>
            <a:ext cx="277920" cy="2217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29" name="PlaceHolder 2"/>
          <p:cNvSpPr>
            <a:spLocks noGrp="1"/>
          </p:cNvSpPr>
          <p:nvPr>
            <p:ph type="subTitle"/>
          </p:nvPr>
        </p:nvSpPr>
        <p:spPr>
          <a:xfrm>
            <a:off x="148680" y="3938040"/>
            <a:ext cx="959400" cy="1823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1"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38"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39" name="PlaceHolder 3"/>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0" name="PlaceHolder 4"/>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2"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3"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4"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6"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7"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48" name="PlaceHolder 4"/>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50" name="PlaceHolder 2"/>
          <p:cNvSpPr>
            <a:spLocks noGrp="1"/>
          </p:cNvSpPr>
          <p:nvPr>
            <p:ph type="body"/>
          </p:nvPr>
        </p:nvSpPr>
        <p:spPr>
          <a:xfrm>
            <a:off x="148680" y="473868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1" name="PlaceHolder 3"/>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53"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4"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5"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6" name="PlaceHolder 5"/>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58"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9" name="PlaceHolder 3"/>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160" name="Picture 159"/>
          <p:cNvPicPr/>
          <p:nvPr/>
        </p:nvPicPr>
        <p:blipFill>
          <a:blip r:embed="rId2" cstate="print"/>
          <a:stretch/>
        </p:blipFill>
        <p:spPr>
          <a:xfrm>
            <a:off x="489240" y="4738680"/>
            <a:ext cx="277920" cy="221760"/>
          </a:xfrm>
          <a:prstGeom prst="rect">
            <a:avLst/>
          </a:prstGeom>
          <a:ln>
            <a:noFill/>
          </a:ln>
        </p:spPr>
      </p:pic>
      <p:pic>
        <p:nvPicPr>
          <p:cNvPr id="161" name="Picture 160"/>
          <p:cNvPicPr/>
          <p:nvPr/>
        </p:nvPicPr>
        <p:blipFill>
          <a:blip r:embed="rId2" cstate="print"/>
          <a:stretch/>
        </p:blipFill>
        <p:spPr>
          <a:xfrm>
            <a:off x="489240" y="4738680"/>
            <a:ext cx="277920" cy="2217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69" name="PlaceHolder 2"/>
          <p:cNvSpPr>
            <a:spLocks noGrp="1"/>
          </p:cNvSpPr>
          <p:nvPr>
            <p:ph type="subTitle"/>
          </p:nvPr>
        </p:nvSpPr>
        <p:spPr>
          <a:xfrm>
            <a:off x="148680" y="3938040"/>
            <a:ext cx="959400" cy="1823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71"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73"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4" name="PlaceHolder 3"/>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78"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9" name="PlaceHolder 3"/>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0" name="PlaceHolder 4"/>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82"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3"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4"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86"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7"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88" name="PlaceHolder 4"/>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90" name="PlaceHolder 2"/>
          <p:cNvSpPr>
            <a:spLocks noGrp="1"/>
          </p:cNvSpPr>
          <p:nvPr>
            <p:ph type="body"/>
          </p:nvPr>
        </p:nvSpPr>
        <p:spPr>
          <a:xfrm>
            <a:off x="148680" y="473868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1" name="PlaceHolder 3"/>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93"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4"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5"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6" name="PlaceHolder 5"/>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98" name="PlaceHolder 2"/>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9" name="PlaceHolder 3"/>
          <p:cNvSpPr>
            <a:spLocks noGrp="1"/>
          </p:cNvSpPr>
          <p:nvPr>
            <p:ph type="body"/>
          </p:nvPr>
        </p:nvSpPr>
        <p:spPr>
          <a:xfrm>
            <a:off x="148680" y="4738680"/>
            <a:ext cx="9594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200" name="Picture 199"/>
          <p:cNvPicPr/>
          <p:nvPr/>
        </p:nvPicPr>
        <p:blipFill>
          <a:blip r:embed="rId2" cstate="print"/>
          <a:stretch/>
        </p:blipFill>
        <p:spPr>
          <a:xfrm>
            <a:off x="489240" y="4738680"/>
            <a:ext cx="277920" cy="221760"/>
          </a:xfrm>
          <a:prstGeom prst="rect">
            <a:avLst/>
          </a:prstGeom>
          <a:ln>
            <a:noFill/>
          </a:ln>
        </p:spPr>
      </p:pic>
      <p:pic>
        <p:nvPicPr>
          <p:cNvPr id="201" name="Picture 200"/>
          <p:cNvPicPr/>
          <p:nvPr/>
        </p:nvPicPr>
        <p:blipFill>
          <a:blip r:embed="rId2" cstate="print"/>
          <a:stretch/>
        </p:blipFill>
        <p:spPr>
          <a:xfrm>
            <a:off x="489240" y="4738680"/>
            <a:ext cx="277920" cy="22176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14868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64044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148680" y="4738680"/>
            <a:ext cx="468000" cy="22176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640440" y="485460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14868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640440" y="4738680"/>
            <a:ext cx="4680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148680" y="4854600"/>
            <a:ext cx="959400" cy="1054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5.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Google Shape;16;p23"/>
          <p:cNvPicPr/>
          <p:nvPr/>
        </p:nvPicPr>
        <p:blipFill>
          <a:blip r:embed="rId14" cstate="print"/>
          <a:stretch/>
        </p:blipFill>
        <p:spPr>
          <a:xfrm>
            <a:off x="6361920" y="297720"/>
            <a:ext cx="2357640" cy="735840"/>
          </a:xfrm>
          <a:prstGeom prst="rect">
            <a:avLst/>
          </a:prstGeom>
          <a:ln>
            <a:noFill/>
          </a:ln>
        </p:spPr>
      </p:pic>
      <p:pic>
        <p:nvPicPr>
          <p:cNvPr id="9" name="Google Shape;17;p23"/>
          <p:cNvPicPr/>
          <p:nvPr/>
        </p:nvPicPr>
        <p:blipFill>
          <a:blip r:embed="rId15" cstate="print"/>
          <a:stretch/>
        </p:blipFill>
        <p:spPr>
          <a:xfrm>
            <a:off x="311760" y="152280"/>
            <a:ext cx="2603520" cy="1352520"/>
          </a:xfrm>
          <a:prstGeom prst="rect">
            <a:avLst/>
          </a:prstGeom>
          <a:ln>
            <a:noFill/>
          </a:ln>
        </p:spPr>
      </p:pic>
      <p:sp>
        <p:nvSpPr>
          <p:cNvPr id="2" name="CustomShape 1"/>
          <p:cNvSpPr/>
          <p:nvPr/>
        </p:nvSpPr>
        <p:spPr>
          <a:xfrm>
            <a:off x="3111840" y="1956240"/>
            <a:ext cx="2806560" cy="4575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400" b="0" strike="noStrike" spc="-1">
                <a:solidFill>
                  <a:srgbClr val="112344"/>
                </a:solidFill>
                <a:uFill>
                  <a:solidFill>
                    <a:srgbClr val="FFFFFF"/>
                  </a:solidFill>
                </a:uFill>
                <a:latin typeface="Calibri"/>
                <a:ea typeface="Calibri"/>
              </a:rPr>
              <a:t>Welcome to</a:t>
            </a:r>
            <a:endParaRPr lang="en-IN" sz="1800" b="0" strike="noStrike" spc="-1">
              <a:solidFill>
                <a:srgbClr val="000000"/>
              </a:solidFill>
              <a:uFill>
                <a:solidFill>
                  <a:srgbClr val="FFFFFF"/>
                </a:solidFill>
              </a:uFill>
              <a:latin typeface="Arial"/>
            </a:endParaRPr>
          </a:p>
        </p:txBody>
      </p:sp>
      <p:sp>
        <p:nvSpPr>
          <p:cNvPr id="3" name="CustomShape 2"/>
          <p:cNvSpPr/>
          <p:nvPr/>
        </p:nvSpPr>
        <p:spPr>
          <a:xfrm>
            <a:off x="2520000" y="2340720"/>
            <a:ext cx="3990240" cy="6404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600" b="1" strike="noStrike" spc="-1">
                <a:solidFill>
                  <a:srgbClr val="EA7F25"/>
                </a:solidFill>
                <a:uFill>
                  <a:solidFill>
                    <a:srgbClr val="FFFFFF"/>
                  </a:solidFill>
                </a:uFill>
                <a:latin typeface="Calibri"/>
                <a:ea typeface="Calibri"/>
              </a:rPr>
              <a:t>PES University</a:t>
            </a:r>
            <a:endParaRPr lang="en-IN" sz="1800" b="0" strike="noStrike" spc="-1">
              <a:solidFill>
                <a:srgbClr val="000000"/>
              </a:solidFill>
              <a:uFill>
                <a:solidFill>
                  <a:srgbClr val="FFFFFF"/>
                </a:solidFill>
              </a:uFill>
              <a:latin typeface="Arial"/>
            </a:endParaRPr>
          </a:p>
        </p:txBody>
      </p:sp>
      <p:sp>
        <p:nvSpPr>
          <p:cNvPr id="4" name="CustomShape 3"/>
          <p:cNvSpPr/>
          <p:nvPr/>
        </p:nvSpPr>
        <p:spPr>
          <a:xfrm>
            <a:off x="2197440" y="3024000"/>
            <a:ext cx="4748760" cy="8226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400" b="0" strike="noStrike" spc="-1">
                <a:solidFill>
                  <a:srgbClr val="112344"/>
                </a:solidFill>
                <a:uFill>
                  <a:solidFill>
                    <a:srgbClr val="FFFFFF"/>
                  </a:solidFill>
                </a:uFill>
                <a:latin typeface="Calibri"/>
                <a:ea typeface="Calibri"/>
              </a:rPr>
              <a:t>Ring Road Campus, Bengaluru</a:t>
            </a:r>
            <a:endParaRPr lang="en-IN" sz="1800" b="0" strike="noStrike" spc="-1">
              <a:solidFill>
                <a:srgbClr val="000000"/>
              </a:solidFill>
              <a:uFill>
                <a:solidFill>
                  <a:srgbClr val="FFFFFF"/>
                </a:solidFill>
              </a:uFill>
              <a:latin typeface="Arial"/>
            </a:endParaRPr>
          </a:p>
        </p:txBody>
      </p:sp>
      <p:sp>
        <p:nvSpPr>
          <p:cNvPr id="5" name="PlaceHolder 4"/>
          <p:cNvSpPr>
            <a:spLocks noGrp="1"/>
          </p:cNvSpPr>
          <p:nvPr>
            <p:ph type="sldNum"/>
          </p:nvPr>
        </p:nvSpPr>
        <p:spPr>
          <a:xfrm>
            <a:off x="8472600" y="4663080"/>
            <a:ext cx="548280" cy="393120"/>
          </a:xfrm>
          <a:prstGeom prst="rect">
            <a:avLst/>
          </a:prstGeom>
        </p:spPr>
        <p:txBody>
          <a:bodyPr anchor="ctr"/>
          <a:lstStyle/>
          <a:p>
            <a:pPr algn="r">
              <a:lnSpc>
                <a:spcPct val="100000"/>
              </a:lnSpc>
            </a:pPr>
            <a:fld id="{31A675BA-681B-445E-960E-24E3756386C3}" type="slidenum">
              <a:rPr lang="en-IN" sz="900" b="0" strike="noStrike" spc="-1">
                <a:solidFill>
                  <a:srgbClr val="888888"/>
                </a:solidFill>
                <a:uFill>
                  <a:solidFill>
                    <a:srgbClr val="FFFFFF"/>
                  </a:solidFill>
                </a:uFill>
                <a:latin typeface="Calibri"/>
                <a:ea typeface="Calibri"/>
              </a:rPr>
              <a:pPr algn="r">
                <a:lnSpc>
                  <a:spcPct val="100000"/>
                </a:lnSpc>
              </a:pPr>
              <a:t>‹#›</a:t>
            </a:fld>
            <a:endParaRPr lang="en-IN" sz="900" b="0" strike="noStrike" spc="-1">
              <a:solidFill>
                <a:srgbClr val="000000"/>
              </a:solidFill>
              <a:uFill>
                <a:solidFill>
                  <a:srgbClr val="FFFFFF"/>
                </a:solidFill>
              </a:uFill>
              <a:latin typeface="Times New Roman"/>
            </a:endParaRPr>
          </a:p>
        </p:txBody>
      </p:sp>
      <p:sp>
        <p:nvSpPr>
          <p:cNvPr id="6" name="PlaceHolder 5"/>
          <p:cNvSpPr>
            <a:spLocks noGrp="1"/>
          </p:cNvSpPr>
          <p:nvPr>
            <p:ph type="body"/>
          </p:nvPr>
        </p:nvSpPr>
        <p:spPr>
          <a:xfrm>
            <a:off x="148680" y="4738680"/>
            <a:ext cx="959400" cy="2217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7" name="PlaceHolder 6"/>
          <p:cNvSpPr>
            <a:spLocks noGrp="1"/>
          </p:cNvSpPr>
          <p:nvPr>
            <p:ph type="title"/>
          </p:nvPr>
        </p:nvSpPr>
        <p:spPr>
          <a:xfrm>
            <a:off x="457200" y="205200"/>
            <a:ext cx="8229240" cy="858600"/>
          </a:xfrm>
          <a:prstGeom prst="rect">
            <a:avLst/>
          </a:prstGeom>
        </p:spPr>
        <p:txBody>
          <a:bodyPr lIns="0" tIns="0" rIns="0" bIns="0" anchor="ctr"/>
          <a:lstStyle/>
          <a:p>
            <a:r>
              <a:rPr lang="en-IN" sz="14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r>
              <a:rPr lang="en-IN" sz="1400" b="0" strike="noStrike" spc="-1">
                <a:solidFill>
                  <a:srgbClr val="000000"/>
                </a:solidFill>
                <a:uFill>
                  <a:solidFill>
                    <a:srgbClr val="FFFFFF"/>
                  </a:solidFill>
                </a:uFill>
                <a:latin typeface="Arial"/>
              </a:rPr>
              <a:t>Click to edit the title text format</a:t>
            </a:r>
          </a:p>
        </p:txBody>
      </p:sp>
      <p:sp>
        <p:nvSpPr>
          <p:cNvPr id="43"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Google Shape;36;p26"/>
          <p:cNvPicPr/>
          <p:nvPr/>
        </p:nvPicPr>
        <p:blipFill>
          <a:blip r:embed="rId14" cstate="print"/>
          <a:stretch/>
        </p:blipFill>
        <p:spPr>
          <a:xfrm>
            <a:off x="8335800" y="93960"/>
            <a:ext cx="730800" cy="227880"/>
          </a:xfrm>
          <a:prstGeom prst="rect">
            <a:avLst/>
          </a:prstGeom>
          <a:ln>
            <a:noFill/>
          </a:ln>
        </p:spPr>
      </p:pic>
      <p:sp>
        <p:nvSpPr>
          <p:cNvPr id="79" name="CustomShape 1"/>
          <p:cNvSpPr/>
          <p:nvPr/>
        </p:nvSpPr>
        <p:spPr>
          <a:xfrm>
            <a:off x="8283600" y="69840"/>
            <a:ext cx="360" cy="276120"/>
          </a:xfrm>
          <a:custGeom>
            <a:avLst/>
            <a:gdLst/>
            <a:ahLst/>
            <a:cxnLst/>
            <a:rect l="l" t="t" r="r" b="b"/>
            <a:pathLst>
              <a:path w="21600" h="21600">
                <a:moveTo>
                  <a:pt x="0" y="0"/>
                </a:moveTo>
                <a:lnTo>
                  <a:pt x="21600" y="21600"/>
                </a:lnTo>
              </a:path>
            </a:pathLst>
          </a:custGeom>
          <a:noFill/>
          <a:ln w="9360">
            <a:solidFill>
              <a:srgbClr val="B7B7B7"/>
            </a:solidFill>
            <a:round/>
          </a:ln>
        </p:spPr>
        <p:style>
          <a:lnRef idx="0">
            <a:scrgbClr r="0" g="0" b="0"/>
          </a:lnRef>
          <a:fillRef idx="0">
            <a:scrgbClr r="0" g="0" b="0"/>
          </a:fillRef>
          <a:effectRef idx="0">
            <a:scrgbClr r="0" g="0" b="0"/>
          </a:effectRef>
          <a:fontRef idx="minor"/>
        </p:style>
      </p:sp>
      <p:pic>
        <p:nvPicPr>
          <p:cNvPr id="80" name="Google Shape;38;p26"/>
          <p:cNvPicPr/>
          <p:nvPr/>
        </p:nvPicPr>
        <p:blipFill>
          <a:blip r:embed="rId15" cstate="print"/>
          <a:stretch/>
        </p:blipFill>
        <p:spPr>
          <a:xfrm>
            <a:off x="7934400" y="45000"/>
            <a:ext cx="258120" cy="362880"/>
          </a:xfrm>
          <a:prstGeom prst="rect">
            <a:avLst/>
          </a:prstGeom>
          <a:ln>
            <a:noFill/>
          </a:ln>
        </p:spPr>
      </p:pic>
      <p:sp>
        <p:nvSpPr>
          <p:cNvPr id="81" name="PlaceHolder 2"/>
          <p:cNvSpPr>
            <a:spLocks noGrp="1"/>
          </p:cNvSpPr>
          <p:nvPr>
            <p:ph type="sldNum"/>
          </p:nvPr>
        </p:nvSpPr>
        <p:spPr>
          <a:xfrm>
            <a:off x="8472600" y="4663080"/>
            <a:ext cx="548280" cy="393120"/>
          </a:xfrm>
          <a:prstGeom prst="rect">
            <a:avLst/>
          </a:prstGeom>
        </p:spPr>
        <p:txBody>
          <a:bodyPr anchor="ctr"/>
          <a:lstStyle/>
          <a:p>
            <a:pPr algn="r">
              <a:lnSpc>
                <a:spcPct val="100000"/>
              </a:lnSpc>
            </a:pPr>
            <a:fld id="{ADC29F4A-3F3E-4F97-B8C4-CD564B711364}" type="slidenum">
              <a:rPr lang="en-IN" sz="900" b="0" strike="noStrike" spc="-1">
                <a:solidFill>
                  <a:srgbClr val="888888"/>
                </a:solidFill>
                <a:uFill>
                  <a:solidFill>
                    <a:srgbClr val="FFFFFF"/>
                  </a:solidFill>
                </a:uFill>
                <a:latin typeface="Calibri"/>
                <a:ea typeface="Calibri"/>
              </a:rPr>
              <a:pPr algn="r">
                <a:lnSpc>
                  <a:spcPct val="100000"/>
                </a:lnSpc>
              </a:pPr>
              <a:t>‹#›</a:t>
            </a:fld>
            <a:endParaRPr lang="en-IN" sz="900" b="0" strike="noStrike" spc="-1">
              <a:solidFill>
                <a:srgbClr val="000000"/>
              </a:solidFill>
              <a:uFill>
                <a:solidFill>
                  <a:srgbClr val="FFFFFF"/>
                </a:solidFill>
              </a:uFill>
              <a:latin typeface="Times New Roman"/>
            </a:endParaRPr>
          </a:p>
        </p:txBody>
      </p:sp>
      <p:sp>
        <p:nvSpPr>
          <p:cNvPr id="82" name="PlaceHolder 3"/>
          <p:cNvSpPr>
            <a:spLocks noGrp="1"/>
          </p:cNvSpPr>
          <p:nvPr>
            <p:ph type="body"/>
          </p:nvPr>
        </p:nvSpPr>
        <p:spPr>
          <a:xfrm>
            <a:off x="148680" y="4738680"/>
            <a:ext cx="959400" cy="2217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83" name="PlaceHolder 4"/>
          <p:cNvSpPr>
            <a:spLocks noGrp="1"/>
          </p:cNvSpPr>
          <p:nvPr>
            <p:ph type="title"/>
          </p:nvPr>
        </p:nvSpPr>
        <p:spPr>
          <a:xfrm>
            <a:off x="311760" y="1928520"/>
            <a:ext cx="8520120" cy="792360"/>
          </a:xfrm>
          <a:prstGeom prst="rect">
            <a:avLst/>
          </a:prstGeom>
        </p:spPr>
        <p:txBody>
          <a:bodyPr anchor="ctr"/>
          <a:lstStyle/>
          <a:p>
            <a:endParaRPr lang="en-IN" sz="1400" b="0" strike="noStrike" spc="-1">
              <a:solidFill>
                <a:srgbClr val="000000"/>
              </a:solidFill>
              <a:uFill>
                <a:solidFill>
                  <a:srgbClr val="FFFFFF"/>
                </a:solidFill>
              </a:uFill>
              <a:latin typeface="Arial"/>
            </a:endParaRPr>
          </a:p>
        </p:txBody>
      </p:sp>
      <p:sp>
        <p:nvSpPr>
          <p:cNvPr id="84" name="CustomShape 5"/>
          <p:cNvSpPr/>
          <p:nvPr/>
        </p:nvSpPr>
        <p:spPr>
          <a:xfrm>
            <a:off x="326160" y="2871000"/>
            <a:ext cx="8032320" cy="360"/>
          </a:xfrm>
          <a:custGeom>
            <a:avLst/>
            <a:gdLst/>
            <a:ahLst/>
            <a:cxnLst/>
            <a:rect l="l" t="t" r="r" b="b"/>
            <a:pathLst>
              <a:path w="21600" h="21600">
                <a:moveTo>
                  <a:pt x="0" y="0"/>
                </a:moveTo>
                <a:lnTo>
                  <a:pt x="21600" y="21600"/>
                </a:lnTo>
              </a:path>
            </a:pathLst>
          </a:custGeom>
          <a:noFill/>
          <a:ln w="9360">
            <a:solidFill>
              <a:srgbClr val="E69138"/>
            </a:solidFill>
            <a:round/>
          </a:ln>
        </p:spPr>
        <p:style>
          <a:lnRef idx="0">
            <a:scrgbClr r="0" g="0" b="0"/>
          </a:lnRef>
          <a:fillRef idx="0">
            <a:scrgbClr r="0" g="0" b="0"/>
          </a:fillRef>
          <a:effectRef idx="0">
            <a:scrgbClr r="0" g="0" b="0"/>
          </a:effectRef>
          <a:fontRef idx="minor"/>
        </p:style>
      </p:sp>
      <p:sp>
        <p:nvSpPr>
          <p:cNvPr id="85" name="PlaceHolder 6"/>
          <p:cNvSpPr>
            <a:spLocks noGrp="1"/>
          </p:cNvSpPr>
          <p:nvPr>
            <p:ph type="body"/>
          </p:nvPr>
        </p:nvSpPr>
        <p:spPr>
          <a:xfrm>
            <a:off x="325440" y="3006720"/>
            <a:ext cx="8507160" cy="3567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0" name="Google Shape;26;p25"/>
          <p:cNvPicPr/>
          <p:nvPr/>
        </p:nvPicPr>
        <p:blipFill>
          <a:blip r:embed="rId14" cstate="print"/>
          <a:stretch/>
        </p:blipFill>
        <p:spPr>
          <a:xfrm>
            <a:off x="8335800" y="93960"/>
            <a:ext cx="730800" cy="227880"/>
          </a:xfrm>
          <a:prstGeom prst="rect">
            <a:avLst/>
          </a:prstGeom>
          <a:ln>
            <a:noFill/>
          </a:ln>
        </p:spPr>
      </p:pic>
      <p:sp>
        <p:nvSpPr>
          <p:cNvPr id="121" name="CustomShape 1"/>
          <p:cNvSpPr/>
          <p:nvPr/>
        </p:nvSpPr>
        <p:spPr>
          <a:xfrm>
            <a:off x="8283600" y="69840"/>
            <a:ext cx="360" cy="276120"/>
          </a:xfrm>
          <a:custGeom>
            <a:avLst/>
            <a:gdLst/>
            <a:ahLst/>
            <a:cxnLst/>
            <a:rect l="l" t="t" r="r" b="b"/>
            <a:pathLst>
              <a:path w="21600" h="21600">
                <a:moveTo>
                  <a:pt x="0" y="0"/>
                </a:moveTo>
                <a:lnTo>
                  <a:pt x="21600" y="21600"/>
                </a:lnTo>
              </a:path>
            </a:pathLst>
          </a:custGeom>
          <a:noFill/>
          <a:ln w="9360">
            <a:solidFill>
              <a:srgbClr val="B7B7B7"/>
            </a:solidFill>
            <a:round/>
          </a:ln>
        </p:spPr>
        <p:style>
          <a:lnRef idx="0">
            <a:scrgbClr r="0" g="0" b="0"/>
          </a:lnRef>
          <a:fillRef idx="0">
            <a:scrgbClr r="0" g="0" b="0"/>
          </a:fillRef>
          <a:effectRef idx="0">
            <a:scrgbClr r="0" g="0" b="0"/>
          </a:effectRef>
          <a:fontRef idx="minor"/>
        </p:style>
      </p:sp>
      <p:pic>
        <p:nvPicPr>
          <p:cNvPr id="122" name="Google Shape;28;p25"/>
          <p:cNvPicPr/>
          <p:nvPr/>
        </p:nvPicPr>
        <p:blipFill>
          <a:blip r:embed="rId15" cstate="print"/>
          <a:stretch/>
        </p:blipFill>
        <p:spPr>
          <a:xfrm>
            <a:off x="7934400" y="45000"/>
            <a:ext cx="258120" cy="362880"/>
          </a:xfrm>
          <a:prstGeom prst="rect">
            <a:avLst/>
          </a:prstGeom>
          <a:ln>
            <a:noFill/>
          </a:ln>
        </p:spPr>
      </p:pic>
      <p:sp>
        <p:nvSpPr>
          <p:cNvPr id="123" name="PlaceHolder 2"/>
          <p:cNvSpPr>
            <a:spLocks noGrp="1"/>
          </p:cNvSpPr>
          <p:nvPr>
            <p:ph type="title"/>
          </p:nvPr>
        </p:nvSpPr>
        <p:spPr>
          <a:xfrm>
            <a:off x="306360" y="142560"/>
            <a:ext cx="7886520" cy="585360"/>
          </a:xfrm>
          <a:prstGeom prst="rect">
            <a:avLst/>
          </a:prstGeom>
        </p:spPr>
        <p:txBody>
          <a:bodyPr anchor="ctr"/>
          <a:lstStyle/>
          <a:p>
            <a:endParaRPr lang="en-IN" sz="1400" b="0" strike="noStrike" spc="-1">
              <a:solidFill>
                <a:srgbClr val="000000"/>
              </a:solidFill>
              <a:uFill>
                <a:solidFill>
                  <a:srgbClr val="FFFFFF"/>
                </a:solidFill>
              </a:uFill>
              <a:latin typeface="Arial"/>
            </a:endParaRPr>
          </a:p>
        </p:txBody>
      </p:sp>
      <p:sp>
        <p:nvSpPr>
          <p:cNvPr id="124" name="CustomShape 3"/>
          <p:cNvSpPr/>
          <p:nvPr/>
        </p:nvSpPr>
        <p:spPr>
          <a:xfrm>
            <a:off x="417600" y="784800"/>
            <a:ext cx="7004520" cy="360"/>
          </a:xfrm>
          <a:custGeom>
            <a:avLst/>
            <a:gdLst/>
            <a:ahLst/>
            <a:cxnLst/>
            <a:rect l="l" t="t" r="r" b="b"/>
            <a:pathLst>
              <a:path w="21600" h="21600">
                <a:moveTo>
                  <a:pt x="0" y="0"/>
                </a:moveTo>
                <a:lnTo>
                  <a:pt x="21600" y="21600"/>
                </a:lnTo>
              </a:path>
            </a:pathLst>
          </a:custGeom>
          <a:noFill/>
          <a:ln w="9360">
            <a:solidFill>
              <a:srgbClr val="EA7F26"/>
            </a:solidFill>
            <a:round/>
          </a:ln>
        </p:spPr>
        <p:style>
          <a:lnRef idx="0">
            <a:scrgbClr r="0" g="0" b="0"/>
          </a:lnRef>
          <a:fillRef idx="0">
            <a:scrgbClr r="0" g="0" b="0"/>
          </a:fillRef>
          <a:effectRef idx="0">
            <a:scrgbClr r="0" g="0" b="0"/>
          </a:effectRef>
          <a:fontRef idx="minor"/>
        </p:style>
      </p:sp>
      <p:sp>
        <p:nvSpPr>
          <p:cNvPr id="125" name="PlaceHolder 4"/>
          <p:cNvSpPr>
            <a:spLocks noGrp="1"/>
          </p:cNvSpPr>
          <p:nvPr>
            <p:ph type="body"/>
          </p:nvPr>
        </p:nvSpPr>
        <p:spPr>
          <a:xfrm>
            <a:off x="306360" y="960480"/>
            <a:ext cx="8543160" cy="360360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126" name="PlaceHolder 5"/>
          <p:cNvSpPr>
            <a:spLocks noGrp="1"/>
          </p:cNvSpPr>
          <p:nvPr>
            <p:ph type="sldNum"/>
          </p:nvPr>
        </p:nvSpPr>
        <p:spPr>
          <a:xfrm>
            <a:off x="8472600" y="4663080"/>
            <a:ext cx="548280" cy="393120"/>
          </a:xfrm>
          <a:prstGeom prst="rect">
            <a:avLst/>
          </a:prstGeom>
        </p:spPr>
        <p:txBody>
          <a:bodyPr anchor="ctr"/>
          <a:lstStyle/>
          <a:p>
            <a:pPr algn="r">
              <a:lnSpc>
                <a:spcPct val="100000"/>
              </a:lnSpc>
            </a:pPr>
            <a:fld id="{D4EF0001-70F7-4C8A-A7FE-E5AF82E8F6EB}" type="slidenum">
              <a:rPr lang="en-IN" sz="900" b="0" strike="noStrike" spc="-1">
                <a:solidFill>
                  <a:srgbClr val="888888"/>
                </a:solidFill>
                <a:uFill>
                  <a:solidFill>
                    <a:srgbClr val="FFFFFF"/>
                  </a:solidFill>
                </a:uFill>
                <a:latin typeface="Calibri"/>
                <a:ea typeface="Calibri"/>
              </a:rPr>
              <a:pPr algn="r">
                <a:lnSpc>
                  <a:spcPct val="100000"/>
                </a:lnSpc>
              </a:pPr>
              <a:t>‹#›</a:t>
            </a:fld>
            <a:endParaRPr lang="en-IN" sz="900" b="0" strike="noStrike" spc="-1">
              <a:solidFill>
                <a:srgbClr val="000000"/>
              </a:solidFill>
              <a:uFill>
                <a:solidFill>
                  <a:srgbClr val="FFFFFF"/>
                </a:solidFill>
              </a:uFill>
              <a:latin typeface="Times New Roman"/>
            </a:endParaRPr>
          </a:p>
        </p:txBody>
      </p:sp>
      <p:sp>
        <p:nvSpPr>
          <p:cNvPr id="127" name="PlaceHolder 6"/>
          <p:cNvSpPr>
            <a:spLocks noGrp="1"/>
          </p:cNvSpPr>
          <p:nvPr>
            <p:ph type="body"/>
          </p:nvPr>
        </p:nvSpPr>
        <p:spPr>
          <a:xfrm>
            <a:off x="148680" y="4738680"/>
            <a:ext cx="959400" cy="2217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2" name="Google Shape;46;p27"/>
          <p:cNvPicPr/>
          <p:nvPr/>
        </p:nvPicPr>
        <p:blipFill>
          <a:blip r:embed="rId14" cstate="print"/>
          <a:stretch/>
        </p:blipFill>
        <p:spPr>
          <a:xfrm>
            <a:off x="8335800" y="93960"/>
            <a:ext cx="730800" cy="227880"/>
          </a:xfrm>
          <a:prstGeom prst="rect">
            <a:avLst/>
          </a:prstGeom>
          <a:ln>
            <a:noFill/>
          </a:ln>
        </p:spPr>
      </p:pic>
      <p:sp>
        <p:nvSpPr>
          <p:cNvPr id="163" name="CustomShape 1"/>
          <p:cNvSpPr/>
          <p:nvPr/>
        </p:nvSpPr>
        <p:spPr>
          <a:xfrm>
            <a:off x="8283600" y="69840"/>
            <a:ext cx="360" cy="276120"/>
          </a:xfrm>
          <a:custGeom>
            <a:avLst/>
            <a:gdLst/>
            <a:ahLst/>
            <a:cxnLst/>
            <a:rect l="l" t="t" r="r" b="b"/>
            <a:pathLst>
              <a:path w="21600" h="21600">
                <a:moveTo>
                  <a:pt x="0" y="0"/>
                </a:moveTo>
                <a:lnTo>
                  <a:pt x="21600" y="21600"/>
                </a:lnTo>
              </a:path>
            </a:pathLst>
          </a:custGeom>
          <a:noFill/>
          <a:ln w="9360">
            <a:solidFill>
              <a:srgbClr val="B7B7B7"/>
            </a:solidFill>
            <a:round/>
          </a:ln>
        </p:spPr>
        <p:style>
          <a:lnRef idx="0">
            <a:scrgbClr r="0" g="0" b="0"/>
          </a:lnRef>
          <a:fillRef idx="0">
            <a:scrgbClr r="0" g="0" b="0"/>
          </a:fillRef>
          <a:effectRef idx="0">
            <a:scrgbClr r="0" g="0" b="0"/>
          </a:effectRef>
          <a:fontRef idx="minor"/>
        </p:style>
      </p:sp>
      <p:pic>
        <p:nvPicPr>
          <p:cNvPr id="164" name="Google Shape;48;p27"/>
          <p:cNvPicPr/>
          <p:nvPr/>
        </p:nvPicPr>
        <p:blipFill>
          <a:blip r:embed="rId15" cstate="print"/>
          <a:stretch/>
        </p:blipFill>
        <p:spPr>
          <a:xfrm>
            <a:off x="7934400" y="45000"/>
            <a:ext cx="258120" cy="362880"/>
          </a:xfrm>
          <a:prstGeom prst="rect">
            <a:avLst/>
          </a:prstGeom>
          <a:ln>
            <a:noFill/>
          </a:ln>
        </p:spPr>
      </p:pic>
      <p:sp>
        <p:nvSpPr>
          <p:cNvPr id="165" name="PlaceHolder 2"/>
          <p:cNvSpPr>
            <a:spLocks noGrp="1"/>
          </p:cNvSpPr>
          <p:nvPr>
            <p:ph type="sldNum"/>
          </p:nvPr>
        </p:nvSpPr>
        <p:spPr>
          <a:xfrm>
            <a:off x="8472600" y="4663080"/>
            <a:ext cx="548280" cy="393120"/>
          </a:xfrm>
          <a:prstGeom prst="rect">
            <a:avLst/>
          </a:prstGeom>
        </p:spPr>
        <p:txBody>
          <a:bodyPr anchor="ctr"/>
          <a:lstStyle/>
          <a:p>
            <a:pPr algn="r">
              <a:lnSpc>
                <a:spcPct val="100000"/>
              </a:lnSpc>
            </a:pPr>
            <a:fld id="{EB0BA11B-A6FF-4C52-99A9-420A1A96608B}" type="slidenum">
              <a:rPr lang="en-IN" sz="900" b="0" strike="noStrike" spc="-1">
                <a:solidFill>
                  <a:srgbClr val="888888"/>
                </a:solidFill>
                <a:uFill>
                  <a:solidFill>
                    <a:srgbClr val="FFFFFF"/>
                  </a:solidFill>
                </a:uFill>
                <a:latin typeface="Calibri"/>
                <a:ea typeface="Calibri"/>
              </a:rPr>
              <a:pPr algn="r">
                <a:lnSpc>
                  <a:spcPct val="100000"/>
                </a:lnSpc>
              </a:pPr>
              <a:t>‹#›</a:t>
            </a:fld>
            <a:endParaRPr lang="en-IN" sz="900" b="0" strike="noStrike" spc="-1">
              <a:solidFill>
                <a:srgbClr val="000000"/>
              </a:solidFill>
              <a:uFill>
                <a:solidFill>
                  <a:srgbClr val="FFFFFF"/>
                </a:solidFill>
              </a:uFill>
              <a:latin typeface="Times New Roman"/>
            </a:endParaRPr>
          </a:p>
        </p:txBody>
      </p:sp>
      <p:sp>
        <p:nvSpPr>
          <p:cNvPr id="166" name="PlaceHolder 3"/>
          <p:cNvSpPr>
            <a:spLocks noGrp="1"/>
          </p:cNvSpPr>
          <p:nvPr>
            <p:ph type="body"/>
          </p:nvPr>
        </p:nvSpPr>
        <p:spPr>
          <a:xfrm>
            <a:off x="148680" y="4738680"/>
            <a:ext cx="959400" cy="22176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167" name="PlaceHolder 4"/>
          <p:cNvSpPr>
            <a:spLocks noGrp="1"/>
          </p:cNvSpPr>
          <p:nvPr>
            <p:ph type="title"/>
          </p:nvPr>
        </p:nvSpPr>
        <p:spPr>
          <a:xfrm>
            <a:off x="457200" y="205200"/>
            <a:ext cx="8229240" cy="858600"/>
          </a:xfrm>
          <a:prstGeom prst="rect">
            <a:avLst/>
          </a:prstGeom>
        </p:spPr>
        <p:txBody>
          <a:bodyPr lIns="0" tIns="0" rIns="0" bIns="0" anchor="ctr"/>
          <a:lstStyle/>
          <a:p>
            <a:r>
              <a:rPr lang="en-IN" sz="1400" b="0" strike="noStrike" spc="-1">
                <a:solidFill>
                  <a:srgbClr val="000000"/>
                </a:solidFill>
                <a:uFill>
                  <a:solidFill>
                    <a:srgbClr val="FFFFFF"/>
                  </a:solidFill>
                </a:u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hyperlink" Target="https://tools.ietf.org/html/rfc3447" TargetMode="Externa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8472600" y="4663080"/>
            <a:ext cx="548280" cy="393120"/>
          </a:xfrm>
          <a:prstGeom prst="rect">
            <a:avLst/>
          </a:prstGeom>
          <a:noFill/>
          <a:ln>
            <a:noFill/>
          </a:ln>
        </p:spPr>
        <p:txBody>
          <a:bodyPr anchor="ctr"/>
          <a:lstStyle/>
          <a:p>
            <a:pPr algn="r">
              <a:lnSpc>
                <a:spcPct val="100000"/>
              </a:lnSpc>
            </a:pPr>
            <a:fld id="{80264A07-6818-414E-85BF-E1412816F71A}" type="slidenum">
              <a:rPr lang="en-IN" sz="900" b="0" strike="noStrike" spc="-1">
                <a:solidFill>
                  <a:srgbClr val="888888"/>
                </a:solidFill>
                <a:uFill>
                  <a:solidFill>
                    <a:srgbClr val="FFFFFF"/>
                  </a:solidFill>
                </a:uFill>
                <a:latin typeface="Calibri"/>
                <a:ea typeface="Calibri"/>
              </a:rPr>
              <a:pPr algn="r">
                <a:lnSpc>
                  <a:spcPct val="100000"/>
                </a:lnSpc>
              </a:pPr>
              <a:t>1</a:t>
            </a:fld>
            <a:endParaRPr lang="en-IN" sz="900" b="0" strike="noStrike" spc="-1">
              <a:solidFill>
                <a:srgbClr val="000000"/>
              </a:solidFill>
              <a:uFill>
                <a:solidFill>
                  <a:srgbClr val="FFFFFF"/>
                </a:solidFill>
              </a:uFill>
              <a:latin typeface="Times New Roman"/>
            </a:endParaRPr>
          </a:p>
        </p:txBody>
      </p:sp>
      <p:sp>
        <p:nvSpPr>
          <p:cNvPr id="203" name="TextShape 2"/>
          <p:cNvSpPr txBox="1"/>
          <p:nvPr/>
        </p:nvSpPr>
        <p:spPr>
          <a:xfrm>
            <a:off x="148680" y="4738680"/>
            <a:ext cx="959400" cy="221760"/>
          </a:xfrm>
          <a:prstGeom prst="rect">
            <a:avLst/>
          </a:prstGeom>
          <a:noFill/>
          <a:ln>
            <a:noFill/>
          </a:ln>
        </p:spPr>
        <p:txBody>
          <a:bodyPr/>
          <a:lstStyle/>
          <a:p>
            <a:pPr>
              <a:lnSpc>
                <a:spcPct val="90000"/>
              </a:lnSpc>
            </a:pPr>
            <a:r>
              <a:rPr lang="en-IN" sz="1000" b="0" strike="noStrike" spc="-1">
                <a:solidFill>
                  <a:srgbClr val="595959"/>
                </a:solidFill>
                <a:uFill>
                  <a:solidFill>
                    <a:srgbClr val="FFFFFF"/>
                  </a:solidFill>
                </a:uFill>
                <a:latin typeface="Calibri"/>
                <a:ea typeface="Calibri"/>
              </a:rPr>
              <a:t>10 June 2020</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306360" y="142560"/>
            <a:ext cx="7886520" cy="585360"/>
          </a:xfrm>
          <a:prstGeom prst="rect">
            <a:avLst/>
          </a:prstGeom>
          <a:noFill/>
          <a:ln>
            <a:noFill/>
          </a:ln>
        </p:spPr>
        <p:txBody>
          <a:bodyPr tIns="91440" bIns="91440"/>
          <a:lstStyle/>
          <a:p>
            <a:pPr>
              <a:lnSpc>
                <a:spcPct val="100000"/>
              </a:lnSpc>
            </a:pPr>
            <a:r>
              <a:rPr lang="en-IN" sz="2800" b="1" strike="noStrike" spc="-1">
                <a:solidFill>
                  <a:srgbClr val="000000"/>
                </a:solidFill>
                <a:uFill>
                  <a:solidFill>
                    <a:srgbClr val="FFFFFF"/>
                  </a:solidFill>
                </a:uFill>
                <a:latin typeface="Calibri"/>
                <a:ea typeface="Calibri"/>
              </a:rPr>
              <a:t>Continued..</a:t>
            </a:r>
            <a:endParaRPr lang="en-IN" sz="1400" b="0" strike="noStrike" spc="-1">
              <a:solidFill>
                <a:srgbClr val="000000"/>
              </a:solidFill>
              <a:uFill>
                <a:solidFill>
                  <a:srgbClr val="FFFFFF"/>
                </a:solidFill>
              </a:uFill>
              <a:latin typeface="Arial"/>
            </a:endParaRPr>
          </a:p>
        </p:txBody>
      </p:sp>
      <p:sp>
        <p:nvSpPr>
          <p:cNvPr id="228" name="TextShape 2"/>
          <p:cNvSpPr txBox="1"/>
          <p:nvPr/>
        </p:nvSpPr>
        <p:spPr>
          <a:xfrm>
            <a:off x="306360" y="960480"/>
            <a:ext cx="8304120" cy="3308040"/>
          </a:xfrm>
          <a:prstGeom prst="rect">
            <a:avLst/>
          </a:prstGeom>
          <a:noFill/>
          <a:ln>
            <a:noFill/>
          </a:ln>
        </p:spPr>
        <p:txBody>
          <a:bodyPr lIns="68400" tIns="34200" rIns="68400" bIns="34200"/>
          <a:lstStyle/>
          <a:p>
            <a:pPr marL="272880" algn="just">
              <a:lnSpc>
                <a:spcPct val="100000"/>
              </a:lnSpc>
            </a:pPr>
            <a:r>
              <a:rPr lang="en-IN" sz="2000" b="0" strike="noStrike" spc="-1" dirty="0">
                <a:solidFill>
                  <a:srgbClr val="3A3A3A"/>
                </a:solidFill>
                <a:uFill>
                  <a:solidFill>
                    <a:srgbClr val="FFFFFF"/>
                  </a:solidFill>
                </a:uFill>
                <a:latin typeface="Calibri"/>
                <a:ea typeface="Calibri"/>
              </a:rPr>
              <a:t>This mode is “synchronized“ because both parties need to know </a:t>
            </a:r>
            <a:endParaRPr lang="en-IN" sz="2000" b="0" strike="noStrike" spc="-1" dirty="0" smtClean="0">
              <a:solidFill>
                <a:srgbClr val="3A3A3A"/>
              </a:solidFill>
              <a:uFill>
                <a:solidFill>
                  <a:srgbClr val="FFFFFF"/>
                </a:solidFill>
              </a:uFill>
              <a:latin typeface="Calibri"/>
              <a:ea typeface="Calibri"/>
            </a:endParaRPr>
          </a:p>
          <a:p>
            <a:pPr marL="272880" algn="just">
              <a:lnSpc>
                <a:spcPct val="100000"/>
              </a:lnSpc>
            </a:pPr>
            <a:r>
              <a:rPr lang="en-IN" sz="2000" b="0" strike="noStrike" spc="-1" dirty="0" smtClean="0">
                <a:solidFill>
                  <a:srgbClr val="3A3A3A"/>
                </a:solidFill>
                <a:uFill>
                  <a:solidFill>
                    <a:srgbClr val="FFFFFF"/>
                  </a:solidFill>
                </a:uFill>
                <a:latin typeface="Calibri"/>
                <a:ea typeface="Calibri"/>
              </a:rPr>
              <a:t>which </a:t>
            </a:r>
            <a:r>
              <a:rPr lang="en-IN" sz="2000" b="0" strike="noStrike" spc="-1" dirty="0">
                <a:solidFill>
                  <a:srgbClr val="3A3A3A"/>
                </a:solidFill>
                <a:uFill>
                  <a:solidFill>
                    <a:srgbClr val="FFFFFF"/>
                  </a:solidFill>
                </a:uFill>
                <a:latin typeface="Calibri"/>
                <a:ea typeface="Calibri"/>
              </a:rPr>
              <a:t>parts of the stream have already been used in order to </a:t>
            </a:r>
            <a:endParaRPr lang="en-IN" sz="2000" b="0" strike="noStrike" spc="-1" dirty="0" smtClean="0">
              <a:solidFill>
                <a:srgbClr val="3A3A3A"/>
              </a:solidFill>
              <a:uFill>
                <a:solidFill>
                  <a:srgbClr val="FFFFFF"/>
                </a:solidFill>
              </a:uFill>
              <a:latin typeface="Calibri"/>
              <a:ea typeface="Calibri"/>
            </a:endParaRPr>
          </a:p>
          <a:p>
            <a:pPr marL="272880" algn="just">
              <a:lnSpc>
                <a:spcPct val="100000"/>
              </a:lnSpc>
            </a:pPr>
            <a:r>
              <a:rPr lang="en-IN" sz="2000" b="0" strike="noStrike" spc="-1" dirty="0" smtClean="0">
                <a:solidFill>
                  <a:srgbClr val="3A3A3A"/>
                </a:solidFill>
                <a:uFill>
                  <a:solidFill>
                    <a:srgbClr val="FFFFFF"/>
                  </a:solidFill>
                </a:uFill>
                <a:latin typeface="Calibri"/>
                <a:ea typeface="Calibri"/>
              </a:rPr>
              <a:t>prevent </a:t>
            </a:r>
            <a:r>
              <a:rPr lang="en-IN" sz="2000" b="0" strike="noStrike" spc="-1" dirty="0">
                <a:solidFill>
                  <a:srgbClr val="3A3A3A"/>
                </a:solidFill>
                <a:uFill>
                  <a:solidFill>
                    <a:srgbClr val="FFFFFF"/>
                  </a:solidFill>
                </a:uFill>
                <a:latin typeface="Calibri"/>
                <a:ea typeface="Calibri"/>
              </a:rPr>
              <a:t>reuse, which is not secure.</a:t>
            </a:r>
            <a:endParaRPr lang="en-IN" sz="1400" b="0" strike="noStrike" spc="-1" dirty="0">
              <a:solidFill>
                <a:srgbClr val="000000"/>
              </a:solidFill>
              <a:uFill>
                <a:solidFill>
                  <a:srgbClr val="FFFFFF"/>
                </a:solidFill>
              </a:uFill>
              <a:latin typeface="Arial"/>
            </a:endParaRPr>
          </a:p>
          <a:p>
            <a:pPr marL="272880" algn="just">
              <a:lnSpc>
                <a:spcPct val="100000"/>
              </a:lnSpc>
            </a:pPr>
            <a:endParaRPr lang="en-IN" sz="1400" b="0" strike="noStrike" spc="-1" dirty="0">
              <a:solidFill>
                <a:srgbClr val="000000"/>
              </a:solidFill>
              <a:uFill>
                <a:solidFill>
                  <a:srgbClr val="FFFFFF"/>
                </a:solidFill>
              </a:uFill>
              <a:latin typeface="Arial"/>
            </a:endParaRPr>
          </a:p>
        </p:txBody>
      </p:sp>
      <p:sp>
        <p:nvSpPr>
          <p:cNvPr id="229" name="TextShape 3"/>
          <p:cNvSpPr txBox="1"/>
          <p:nvPr/>
        </p:nvSpPr>
        <p:spPr>
          <a:xfrm>
            <a:off x="8472600" y="4663080"/>
            <a:ext cx="548280" cy="393120"/>
          </a:xfrm>
          <a:prstGeom prst="rect">
            <a:avLst/>
          </a:prstGeom>
          <a:noFill/>
          <a:ln>
            <a:noFill/>
          </a:ln>
        </p:spPr>
        <p:txBody>
          <a:bodyPr lIns="68400" tIns="34200" rIns="68400" bIns="34200" anchor="ctr"/>
          <a:lstStyle/>
          <a:p>
            <a:pPr algn="r">
              <a:lnSpc>
                <a:spcPct val="100000"/>
              </a:lnSpc>
            </a:pPr>
            <a:fld id="{1BB2E9EA-0BBE-454A-9962-219589B3B3D9}" type="slidenum">
              <a:rPr lang="en-IN" sz="900" b="0" strike="noStrike" spc="-1">
                <a:solidFill>
                  <a:srgbClr val="888888"/>
                </a:solidFill>
                <a:uFill>
                  <a:solidFill>
                    <a:srgbClr val="FFFFFF"/>
                  </a:solidFill>
                </a:uFill>
                <a:latin typeface="Calibri"/>
                <a:ea typeface="Calibri"/>
              </a:rPr>
              <a:pPr algn="r">
                <a:lnSpc>
                  <a:spcPct val="100000"/>
                </a:lnSpc>
              </a:pPr>
              <a:t>10</a:t>
            </a:fld>
            <a:endParaRPr lang="en-IN" sz="900" b="0" strike="noStrike" spc="-1">
              <a:solidFill>
                <a:srgbClr val="000000"/>
              </a:solidFill>
              <a:uFill>
                <a:solidFill>
                  <a:srgbClr val="FFFFFF"/>
                </a:solidFill>
              </a:uFill>
              <a:latin typeface="Times New Roman"/>
            </a:endParaRPr>
          </a:p>
        </p:txBody>
      </p:sp>
      <p:sp>
        <p:nvSpPr>
          <p:cNvPr id="230"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
        <p:nvSpPr>
          <p:cNvPr id="231" name="CustomShape 5"/>
          <p:cNvSpPr/>
          <p:nvPr/>
        </p:nvSpPr>
        <p:spPr>
          <a:xfrm>
            <a:off x="622080" y="4268880"/>
            <a:ext cx="5099760" cy="440280"/>
          </a:xfrm>
          <a:prstGeom prst="rect">
            <a:avLst/>
          </a:prstGeom>
          <a:noFill/>
          <a:ln>
            <a:noFill/>
          </a:ln>
        </p:spPr>
        <p:style>
          <a:lnRef idx="0">
            <a:scrgbClr r="0" g="0" b="0"/>
          </a:lnRef>
          <a:fillRef idx="0">
            <a:scrgbClr r="0" g="0" b="0"/>
          </a:fillRef>
          <a:effectRef idx="0">
            <a:scrgbClr r="0" g="0" b="0"/>
          </a:effectRef>
          <a:fontRef idx="minor"/>
        </p:style>
      </p:sp>
      <p:pic>
        <p:nvPicPr>
          <p:cNvPr id="232" name="Picture 2"/>
          <p:cNvPicPr/>
          <p:nvPr/>
        </p:nvPicPr>
        <p:blipFill>
          <a:blip r:embed="rId2"/>
          <a:stretch/>
        </p:blipFill>
        <p:spPr>
          <a:xfrm>
            <a:off x="762120" y="1955520"/>
            <a:ext cx="5184720" cy="25333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8">
                                            <p:txEl>
                                              <p:pRg st="0" end="159"/>
                                            </p:txEl>
                                          </p:spTgt>
                                        </p:tgtEl>
                                        <p:attrNameLst>
                                          <p:attrName>style.visibility</p:attrName>
                                        </p:attrNameLst>
                                      </p:cBhvr>
                                      <p:to>
                                        <p:strVal val="visible"/>
                                      </p:to>
                                    </p:set>
                                    <p:animEffect transition="in" filter="randombar(horizontal)">
                                      <p:cBhvr additive="repl">
                                        <p:cTn id="7" dur="500"/>
                                        <p:tgtEl>
                                          <p:spTgt spid="228">
                                            <p:txEl>
                                              <p:pRg st="0" end="1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fill="hold" nodeType="clickEffect">
                                  <p:stCondLst>
                                    <p:cond delay="0"/>
                                  </p:stCondLst>
                                  <p:childTnLst>
                                    <p:set>
                                      <p:cBhvr>
                                        <p:cTn id="11" dur="1" fill="hold">
                                          <p:stCondLst>
                                            <p:cond delay="0"/>
                                          </p:stCondLst>
                                        </p:cTn>
                                        <p:tgtEl>
                                          <p:spTgt spid="232"/>
                                        </p:tgtEl>
                                        <p:attrNameLst>
                                          <p:attrName>style.visibility</p:attrName>
                                        </p:attrNameLst>
                                      </p:cBhvr>
                                      <p:to>
                                        <p:strVal val="visible"/>
                                      </p:to>
                                    </p:set>
                                    <p:animEffect transition="in" filter="fade">
                                      <p:cBhvr additive="repl">
                                        <p:cTn id="12" dur="2000"/>
                                        <p:tgtEl>
                                          <p:spTgt spid="232"/>
                                        </p:tgtEl>
                                      </p:cBhvr>
                                    </p:animEffect>
                                    <p:anim calcmode="lin" valueType="num">
                                      <p:cBhvr additive="repl">
                                        <p:cTn id="13" dur="2000" fill="hold"/>
                                        <p:tgtEl>
                                          <p:spTgt spid="232"/>
                                        </p:tgtEl>
                                        <p:attrNameLst>
                                          <p:attrName/>
                                        </p:attrNameLst>
                                      </p:cBhvr>
                                      <p:tavLst>
                                        <p:tav tm="0">
                                          <p:val>
                                            <p:strVal val="0"/>
                                          </p:val>
                                        </p:tav>
                                        <p:tav tm="100000">
                                          <p:val>
                                            <p:strVal val="1"/>
                                          </p:val>
                                        </p:tav>
                                      </p:tavLst>
                                    </p:anim>
                                    <p:anim calcmode="lin" valueType="num">
                                      <p:cBhvr additive="repl">
                                        <p:cTn id="14" dur="2000" fill="hold"/>
                                        <p:tgtEl>
                                          <p:spTgt spid="232"/>
                                        </p:tgtEl>
                                        <p:attrNameLst>
                                          <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306360" y="142560"/>
            <a:ext cx="7886520" cy="585360"/>
          </a:xfrm>
          <a:prstGeom prst="rect">
            <a:avLst/>
          </a:prstGeom>
          <a:noFill/>
          <a:ln>
            <a:noFill/>
          </a:ln>
        </p:spPr>
        <p:txBody>
          <a:bodyPr tIns="91440" bIns="91440"/>
          <a:lstStyle/>
          <a:p>
            <a:pPr>
              <a:lnSpc>
                <a:spcPct val="100000"/>
              </a:lnSpc>
            </a:pPr>
            <a:r>
              <a:rPr lang="en-IN" sz="2800" b="1" strike="noStrike" spc="-1">
                <a:solidFill>
                  <a:srgbClr val="000000"/>
                </a:solidFill>
                <a:uFill>
                  <a:solidFill>
                    <a:srgbClr val="FFFFFF"/>
                  </a:solidFill>
                </a:uFill>
                <a:latin typeface="Calibri"/>
                <a:ea typeface="Calibri"/>
              </a:rPr>
              <a:t>Unsynchronized mode</a:t>
            </a:r>
            <a:r>
              <a:rPr lang="en-IN" sz="2800" b="1" strike="noStrike" spc="-1">
                <a:solidFill>
                  <a:srgbClr val="112444"/>
                </a:solidFill>
                <a:uFill>
                  <a:solidFill>
                    <a:srgbClr val="FFFFFF"/>
                  </a:solidFill>
                </a:uFill>
                <a:latin typeface="Calibri"/>
                <a:ea typeface="Calibri"/>
              </a:rPr>
              <a:t>
</a:t>
            </a:r>
            <a:endParaRPr lang="en-IN" sz="1400" b="0" strike="noStrike" spc="-1">
              <a:solidFill>
                <a:srgbClr val="000000"/>
              </a:solidFill>
              <a:uFill>
                <a:solidFill>
                  <a:srgbClr val="FFFFFF"/>
                </a:solidFill>
              </a:uFill>
              <a:latin typeface="Arial"/>
            </a:endParaRPr>
          </a:p>
        </p:txBody>
      </p:sp>
      <p:sp>
        <p:nvSpPr>
          <p:cNvPr id="234" name="TextShape 2"/>
          <p:cNvSpPr txBox="1"/>
          <p:nvPr/>
        </p:nvSpPr>
        <p:spPr>
          <a:xfrm>
            <a:off x="306360" y="960480"/>
            <a:ext cx="8075520" cy="3308040"/>
          </a:xfrm>
          <a:prstGeom prst="rect">
            <a:avLst/>
          </a:prstGeom>
          <a:noFill/>
          <a:ln>
            <a:noFill/>
          </a:ln>
        </p:spPr>
        <p:txBody>
          <a:bodyPr lIns="68400" tIns="34200" rIns="68400" bIns="34200"/>
          <a:lstStyle/>
          <a:p>
            <a:pPr marL="482760" indent="-209160" algn="just">
              <a:lnSpc>
                <a:spcPct val="100000"/>
              </a:lnSpc>
              <a:buClr>
                <a:srgbClr val="595959"/>
              </a:buClr>
              <a:buFont typeface="Arial"/>
              <a:buChar char="•"/>
            </a:pPr>
            <a:r>
              <a:rPr lang="en-IN" sz="2000" b="0" strike="noStrike" spc="-1" dirty="0">
                <a:solidFill>
                  <a:srgbClr val="3A3A3A"/>
                </a:solidFill>
                <a:uFill>
                  <a:solidFill>
                    <a:srgbClr val="FFFFFF"/>
                  </a:solidFill>
                </a:uFill>
                <a:latin typeface="Calibri"/>
                <a:ea typeface="Calibri"/>
              </a:rPr>
              <a:t>Encryptions are carried out independently of one another </a:t>
            </a:r>
            <a:endParaRPr lang="en-IN" sz="2000" spc="-1" dirty="0">
              <a:solidFill>
                <a:srgbClr val="3A3A3A"/>
              </a:solidFill>
              <a:uFill>
                <a:solidFill>
                  <a:srgbClr val="FFFFFF"/>
                </a:solidFill>
              </a:uFill>
              <a:latin typeface="Calibri"/>
              <a:ea typeface="Calibri"/>
            </a:endParaRPr>
          </a:p>
          <a:p>
            <a:pPr marL="482760" indent="-209160" algn="just">
              <a:lnSpc>
                <a:spcPct val="100000"/>
              </a:lnSpc>
              <a:buClr>
                <a:srgbClr val="595959"/>
              </a:buClr>
            </a:pPr>
            <a:r>
              <a:rPr lang="en-IN" sz="2000" b="0" strike="noStrike" spc="-1" dirty="0" smtClean="0">
                <a:solidFill>
                  <a:srgbClr val="3A3A3A"/>
                </a:solidFill>
                <a:uFill>
                  <a:solidFill>
                    <a:srgbClr val="FFFFFF"/>
                  </a:solidFill>
                </a:uFill>
                <a:latin typeface="Calibri"/>
                <a:ea typeface="Calibri"/>
              </a:rPr>
              <a:t>and </a:t>
            </a:r>
            <a:r>
              <a:rPr lang="en-IN" sz="2000" b="0" strike="noStrike" spc="-1" dirty="0">
                <a:solidFill>
                  <a:srgbClr val="3A3A3A"/>
                </a:solidFill>
                <a:uFill>
                  <a:solidFill>
                    <a:srgbClr val="FFFFFF"/>
                  </a:solidFill>
                </a:uFill>
                <a:latin typeface="Calibri"/>
                <a:ea typeface="Calibri"/>
              </a:rPr>
              <a:t>the parties do not need to maintain state.</a:t>
            </a:r>
            <a:endParaRPr lang="en-IN" sz="1400" b="0" strike="noStrike" spc="-1" dirty="0">
              <a:solidFill>
                <a:srgbClr val="000000"/>
              </a:solidFill>
              <a:uFill>
                <a:solidFill>
                  <a:srgbClr val="FFFFFF"/>
                </a:solidFill>
              </a:uFill>
              <a:latin typeface="Arial"/>
            </a:endParaRPr>
          </a:p>
        </p:txBody>
      </p:sp>
      <p:sp>
        <p:nvSpPr>
          <p:cNvPr id="235" name="TextShape 3"/>
          <p:cNvSpPr txBox="1"/>
          <p:nvPr/>
        </p:nvSpPr>
        <p:spPr>
          <a:xfrm>
            <a:off x="8472600" y="4663080"/>
            <a:ext cx="548280" cy="393120"/>
          </a:xfrm>
          <a:prstGeom prst="rect">
            <a:avLst/>
          </a:prstGeom>
          <a:noFill/>
          <a:ln>
            <a:noFill/>
          </a:ln>
        </p:spPr>
        <p:txBody>
          <a:bodyPr lIns="68400" tIns="34200" rIns="68400" bIns="34200" anchor="ctr"/>
          <a:lstStyle/>
          <a:p>
            <a:pPr algn="r">
              <a:lnSpc>
                <a:spcPct val="100000"/>
              </a:lnSpc>
            </a:pPr>
            <a:fld id="{D41950B7-D174-4CCF-94AD-8CB4552BA12F}" type="slidenum">
              <a:rPr lang="en-IN" sz="900" b="0" strike="noStrike" spc="-1">
                <a:solidFill>
                  <a:srgbClr val="888888"/>
                </a:solidFill>
                <a:uFill>
                  <a:solidFill>
                    <a:srgbClr val="FFFFFF"/>
                  </a:solidFill>
                </a:uFill>
                <a:latin typeface="Calibri"/>
                <a:ea typeface="Calibri"/>
              </a:rPr>
              <a:pPr algn="r">
                <a:lnSpc>
                  <a:spcPct val="100000"/>
                </a:lnSpc>
              </a:pPr>
              <a:t>11</a:t>
            </a:fld>
            <a:endParaRPr lang="en-IN" sz="900" b="0" strike="noStrike" spc="-1">
              <a:solidFill>
                <a:srgbClr val="000000"/>
              </a:solidFill>
              <a:uFill>
                <a:solidFill>
                  <a:srgbClr val="FFFFFF"/>
                </a:solidFill>
              </a:uFill>
              <a:latin typeface="Times New Roman"/>
            </a:endParaRPr>
          </a:p>
        </p:txBody>
      </p:sp>
      <p:sp>
        <p:nvSpPr>
          <p:cNvPr id="236"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
        <p:nvSpPr>
          <p:cNvPr id="237" name="CustomShape 5"/>
          <p:cNvSpPr/>
          <p:nvPr/>
        </p:nvSpPr>
        <p:spPr>
          <a:xfrm>
            <a:off x="622080" y="4268880"/>
            <a:ext cx="5099760" cy="440280"/>
          </a:xfrm>
          <a:prstGeom prst="rect">
            <a:avLst/>
          </a:prstGeom>
          <a:noFill/>
          <a:ln>
            <a:noFill/>
          </a:ln>
        </p:spPr>
        <p:style>
          <a:lnRef idx="0">
            <a:scrgbClr r="0" g="0" b="0"/>
          </a:lnRef>
          <a:fillRef idx="0">
            <a:scrgbClr r="0" g="0" b="0"/>
          </a:fillRef>
          <a:effectRef idx="0">
            <a:scrgbClr r="0" g="0" b="0"/>
          </a:effectRef>
          <a:fontRef idx="minor"/>
        </p:style>
      </p:sp>
      <p:pic>
        <p:nvPicPr>
          <p:cNvPr id="238" name="Picture 2"/>
          <p:cNvPicPr/>
          <p:nvPr/>
        </p:nvPicPr>
        <p:blipFill>
          <a:blip r:embed="rId2"/>
          <a:stretch/>
        </p:blipFill>
        <p:spPr>
          <a:xfrm>
            <a:off x="1143000" y="1809720"/>
            <a:ext cx="4695480" cy="152352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4">
                                            <p:txEl>
                                              <p:pRg st="0" end="103"/>
                                            </p:txEl>
                                          </p:spTgt>
                                        </p:tgtEl>
                                        <p:attrNameLst>
                                          <p:attrName>style.visibility</p:attrName>
                                        </p:attrNameLst>
                                      </p:cBhvr>
                                      <p:to>
                                        <p:strVal val="visible"/>
                                      </p:to>
                                    </p:set>
                                    <p:animEffect transition="in" filter="randombar(horizontal)">
                                      <p:cBhvr additive="repl">
                                        <p:cTn id="7" dur="500"/>
                                        <p:tgtEl>
                                          <p:spTgt spid="234">
                                            <p:txEl>
                                              <p:pRg st="0" end="10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fill="hold" nodeType="clickEffect">
                                  <p:stCondLst>
                                    <p:cond delay="0"/>
                                  </p:stCondLst>
                                  <p:childTnLst>
                                    <p:set>
                                      <p:cBhvr>
                                        <p:cTn id="11" dur="1" fill="hold">
                                          <p:stCondLst>
                                            <p:cond delay="0"/>
                                          </p:stCondLst>
                                        </p:cTn>
                                        <p:tgtEl>
                                          <p:spTgt spid="238"/>
                                        </p:tgtEl>
                                        <p:attrNameLst>
                                          <p:attrName>style.visibility</p:attrName>
                                        </p:attrNameLst>
                                      </p:cBhvr>
                                      <p:to>
                                        <p:strVal val="visible"/>
                                      </p:to>
                                    </p:set>
                                    <p:animEffect transition="in" filter="fade">
                                      <p:cBhvr additive="repl">
                                        <p:cTn id="12" dur="2000"/>
                                        <p:tgtEl>
                                          <p:spTgt spid="238"/>
                                        </p:tgtEl>
                                      </p:cBhvr>
                                    </p:animEffect>
                                    <p:anim calcmode="lin" valueType="num">
                                      <p:cBhvr additive="repl">
                                        <p:cTn id="13" dur="2000" fill="hold"/>
                                        <p:tgtEl>
                                          <p:spTgt spid="238"/>
                                        </p:tgtEl>
                                        <p:attrNameLst>
                                          <p:attrName/>
                                        </p:attrNameLst>
                                      </p:cBhvr>
                                      <p:tavLst>
                                        <p:tav tm="0">
                                          <p:val>
                                            <p:strVal val="0"/>
                                          </p:val>
                                        </p:tav>
                                        <p:tav tm="100000">
                                          <p:val>
                                            <p:strVal val="1"/>
                                          </p:val>
                                        </p:tav>
                                      </p:tavLst>
                                    </p:anim>
                                    <p:anim calcmode="lin" valueType="num">
                                      <p:cBhvr additive="repl">
                                        <p:cTn id="14" dur="2000" fill="hold"/>
                                        <p:tgtEl>
                                          <p:spTgt spid="238"/>
                                        </p:tgtEl>
                                        <p:attrNameLst>
                                          <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306360" y="142560"/>
            <a:ext cx="7886520" cy="585360"/>
          </a:xfrm>
          <a:prstGeom prst="rect">
            <a:avLst/>
          </a:prstGeom>
          <a:noFill/>
          <a:ln>
            <a:noFill/>
          </a:ln>
        </p:spPr>
        <p:txBody>
          <a:bodyPr tIns="91440" bIns="91440"/>
          <a:lstStyle/>
          <a:p>
            <a:pPr>
              <a:lnSpc>
                <a:spcPct val="100000"/>
              </a:lnSpc>
            </a:pPr>
            <a:r>
              <a:rPr lang="en-IN" sz="2800" b="1" strike="noStrike" spc="-1">
                <a:solidFill>
                  <a:srgbClr val="000000"/>
                </a:solidFill>
                <a:uFill>
                  <a:solidFill>
                    <a:srgbClr val="FFFFFF"/>
                  </a:solidFill>
                </a:uFill>
                <a:latin typeface="Calibri"/>
                <a:ea typeface="Calibri"/>
              </a:rPr>
              <a:t>Continued..</a:t>
            </a:r>
            <a:r>
              <a:rPr lang="en-IN" sz="2800" b="1" strike="noStrike" spc="-1">
                <a:solidFill>
                  <a:srgbClr val="112444"/>
                </a:solidFill>
                <a:uFill>
                  <a:solidFill>
                    <a:srgbClr val="FFFFFF"/>
                  </a:solidFill>
                </a:uFill>
                <a:latin typeface="Calibri"/>
                <a:ea typeface="Calibri"/>
              </a:rPr>
              <a:t>
</a:t>
            </a:r>
            <a:endParaRPr lang="en-IN" sz="1400" b="0" strike="noStrike" spc="-1">
              <a:solidFill>
                <a:srgbClr val="000000"/>
              </a:solidFill>
              <a:uFill>
                <a:solidFill>
                  <a:srgbClr val="FFFFFF"/>
                </a:solidFill>
              </a:uFill>
              <a:latin typeface="Arial"/>
            </a:endParaRPr>
          </a:p>
        </p:txBody>
      </p:sp>
      <p:sp>
        <p:nvSpPr>
          <p:cNvPr id="240" name="TextShape 2"/>
          <p:cNvSpPr txBox="1"/>
          <p:nvPr/>
        </p:nvSpPr>
        <p:spPr>
          <a:xfrm>
            <a:off x="306360" y="960480"/>
            <a:ext cx="8075520" cy="3308040"/>
          </a:xfrm>
          <a:prstGeom prst="rect">
            <a:avLst/>
          </a:prstGeom>
          <a:noFill/>
          <a:ln>
            <a:noFill/>
          </a:ln>
        </p:spPr>
        <p:txBody>
          <a:bodyPr lIns="68400" tIns="34200" rIns="68400" bIns="34200"/>
          <a:lstStyle/>
          <a:p>
            <a:pPr marL="482760" indent="-209160" algn="just">
              <a:lnSpc>
                <a:spcPct val="100000"/>
              </a:lnSpc>
              <a:buClr>
                <a:srgbClr val="595959"/>
              </a:buClr>
              <a:buFont typeface="Arial"/>
              <a:buChar char="•"/>
            </a:pPr>
            <a:r>
              <a:rPr lang="en-IN" sz="2000" b="0" strike="noStrike" spc="-1" dirty="0">
                <a:solidFill>
                  <a:srgbClr val="3A3A3A"/>
                </a:solidFill>
                <a:uFill>
                  <a:solidFill>
                    <a:srgbClr val="FFFFFF"/>
                  </a:solidFill>
                </a:uFill>
                <a:latin typeface="Calibri"/>
                <a:ea typeface="Calibri"/>
              </a:rPr>
              <a:t>In order to achieve security, pseudorandom generator </a:t>
            </a:r>
            <a:endParaRPr lang="en-IN" sz="2000" spc="-1" dirty="0">
              <a:solidFill>
                <a:srgbClr val="3A3A3A"/>
              </a:solidFill>
              <a:uFill>
                <a:solidFill>
                  <a:srgbClr val="FFFFFF"/>
                </a:solidFill>
              </a:uFill>
              <a:latin typeface="Calibri"/>
              <a:ea typeface="Calibri"/>
            </a:endParaRPr>
          </a:p>
          <a:p>
            <a:pPr marL="482760" indent="-209160" algn="just">
              <a:lnSpc>
                <a:spcPct val="100000"/>
              </a:lnSpc>
              <a:buClr>
                <a:srgbClr val="595959"/>
              </a:buClr>
            </a:pPr>
            <a:r>
              <a:rPr lang="en-IN" sz="2000" b="0" strike="noStrike" spc="-1" dirty="0" smtClean="0">
                <a:solidFill>
                  <a:srgbClr val="3A3A3A"/>
                </a:solidFill>
                <a:uFill>
                  <a:solidFill>
                    <a:srgbClr val="FFFFFF"/>
                  </a:solidFill>
                </a:uFill>
                <a:latin typeface="Calibri"/>
                <a:ea typeface="Calibri"/>
              </a:rPr>
              <a:t>must </a:t>
            </a:r>
            <a:r>
              <a:rPr lang="en-IN" sz="2000" b="0" strike="noStrike" spc="-1" dirty="0">
                <a:solidFill>
                  <a:srgbClr val="3A3A3A"/>
                </a:solidFill>
                <a:uFill>
                  <a:solidFill>
                    <a:srgbClr val="FFFFFF"/>
                  </a:solidFill>
                </a:uFill>
                <a:latin typeface="Calibri"/>
                <a:ea typeface="Calibri"/>
              </a:rPr>
              <a:t>be significantly strengthened. Pseudorandom generator </a:t>
            </a:r>
            <a:endParaRPr lang="en-IN" sz="2000" b="0" strike="noStrike" spc="-1" dirty="0" smtClean="0">
              <a:solidFill>
                <a:srgbClr val="3A3A3A"/>
              </a:solidFill>
              <a:uFill>
                <a:solidFill>
                  <a:srgbClr val="FFFFFF"/>
                </a:solidFill>
              </a:uFill>
              <a:latin typeface="Calibri"/>
              <a:ea typeface="Calibri"/>
            </a:endParaRPr>
          </a:p>
          <a:p>
            <a:pPr marL="482760" indent="-209160" algn="just">
              <a:lnSpc>
                <a:spcPct val="100000"/>
              </a:lnSpc>
              <a:buClr>
                <a:srgbClr val="595959"/>
              </a:buClr>
            </a:pPr>
            <a:r>
              <a:rPr lang="en-IN" sz="2000" b="0" strike="noStrike" spc="-1" dirty="0" smtClean="0">
                <a:solidFill>
                  <a:srgbClr val="3A3A3A"/>
                </a:solidFill>
                <a:uFill>
                  <a:solidFill>
                    <a:srgbClr val="FFFFFF"/>
                  </a:solidFill>
                </a:uFill>
                <a:latin typeface="Calibri"/>
                <a:ea typeface="Calibri"/>
              </a:rPr>
              <a:t>is </a:t>
            </a:r>
            <a:r>
              <a:rPr lang="en-IN" sz="2000" b="0" strike="noStrike" spc="-1" dirty="0">
                <a:solidFill>
                  <a:srgbClr val="3A3A3A"/>
                </a:solidFill>
                <a:uFill>
                  <a:solidFill>
                    <a:srgbClr val="FFFFFF"/>
                  </a:solidFill>
                </a:uFill>
                <a:latin typeface="Calibri"/>
                <a:ea typeface="Calibri"/>
              </a:rPr>
              <a:t>taking two inputs: a seed sand an initial vector IV of length n.</a:t>
            </a:r>
            <a:endParaRPr lang="en-IN" sz="1400" b="0" strike="noStrike" spc="-1" dirty="0">
              <a:solidFill>
                <a:srgbClr val="000000"/>
              </a:solidFill>
              <a:uFill>
                <a:solidFill>
                  <a:srgbClr val="FFFFFF"/>
                </a:solidFill>
              </a:uFill>
              <a:latin typeface="Arial"/>
            </a:endParaRPr>
          </a:p>
        </p:txBody>
      </p:sp>
      <p:sp>
        <p:nvSpPr>
          <p:cNvPr id="241" name="TextShape 3"/>
          <p:cNvSpPr txBox="1"/>
          <p:nvPr/>
        </p:nvSpPr>
        <p:spPr>
          <a:xfrm>
            <a:off x="8472600" y="4663080"/>
            <a:ext cx="548280" cy="393120"/>
          </a:xfrm>
          <a:prstGeom prst="rect">
            <a:avLst/>
          </a:prstGeom>
          <a:noFill/>
          <a:ln>
            <a:noFill/>
          </a:ln>
        </p:spPr>
        <p:txBody>
          <a:bodyPr lIns="68400" tIns="34200" rIns="68400" bIns="34200" anchor="ctr"/>
          <a:lstStyle/>
          <a:p>
            <a:pPr algn="r">
              <a:lnSpc>
                <a:spcPct val="100000"/>
              </a:lnSpc>
            </a:pPr>
            <a:fld id="{EAED476E-1DE8-4A70-AA93-5866FBFA4D09}" type="slidenum">
              <a:rPr lang="en-IN" sz="900" b="0" strike="noStrike" spc="-1">
                <a:solidFill>
                  <a:srgbClr val="888888"/>
                </a:solidFill>
                <a:uFill>
                  <a:solidFill>
                    <a:srgbClr val="FFFFFF"/>
                  </a:solidFill>
                </a:uFill>
                <a:latin typeface="Calibri"/>
                <a:ea typeface="Calibri"/>
              </a:rPr>
              <a:pPr algn="r">
                <a:lnSpc>
                  <a:spcPct val="100000"/>
                </a:lnSpc>
              </a:pPr>
              <a:t>12</a:t>
            </a:fld>
            <a:endParaRPr lang="en-IN" sz="900" b="0" strike="noStrike" spc="-1">
              <a:solidFill>
                <a:srgbClr val="000000"/>
              </a:solidFill>
              <a:uFill>
                <a:solidFill>
                  <a:srgbClr val="FFFFFF"/>
                </a:solidFill>
              </a:uFill>
              <a:latin typeface="Times New Roman"/>
            </a:endParaRPr>
          </a:p>
        </p:txBody>
      </p:sp>
      <p:sp>
        <p:nvSpPr>
          <p:cNvPr id="242"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
        <p:nvSpPr>
          <p:cNvPr id="243" name="CustomShape 5"/>
          <p:cNvSpPr/>
          <p:nvPr/>
        </p:nvSpPr>
        <p:spPr>
          <a:xfrm>
            <a:off x="622080" y="4268880"/>
            <a:ext cx="5099760" cy="440280"/>
          </a:xfrm>
          <a:prstGeom prst="rect">
            <a:avLst/>
          </a:prstGeom>
          <a:noFill/>
          <a:ln>
            <a:noFill/>
          </a:ln>
        </p:spPr>
        <p:style>
          <a:lnRef idx="0">
            <a:scrgbClr r="0" g="0" b="0"/>
          </a:lnRef>
          <a:fillRef idx="0">
            <a:scrgbClr r="0" g="0" b="0"/>
          </a:fillRef>
          <a:effectRef idx="0">
            <a:scrgbClr r="0" g="0" b="0"/>
          </a:effectRef>
          <a:fontRef idx="minor"/>
        </p:style>
      </p:sp>
      <p:pic>
        <p:nvPicPr>
          <p:cNvPr id="244" name="Picture 2"/>
          <p:cNvPicPr/>
          <p:nvPr/>
        </p:nvPicPr>
        <p:blipFill>
          <a:blip r:embed="rId2"/>
          <a:stretch/>
        </p:blipFill>
        <p:spPr>
          <a:xfrm>
            <a:off x="838200" y="1962150"/>
            <a:ext cx="5151600" cy="24051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5" presetClass="entr"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additive="repl">
                                        <p:cTn id="7" dur="2000"/>
                                        <p:tgtEl>
                                          <p:spTgt spid="244"/>
                                        </p:tgtEl>
                                      </p:cBhvr>
                                    </p:animEffect>
                                    <p:anim calcmode="lin" valueType="num">
                                      <p:cBhvr additive="repl">
                                        <p:cTn id="8" dur="2000" fill="hold"/>
                                        <p:tgtEl>
                                          <p:spTgt spid="244"/>
                                        </p:tgtEl>
                                        <p:attrNameLst>
                                          <p:attrName/>
                                        </p:attrNameLst>
                                      </p:cBhvr>
                                      <p:tavLst>
                                        <p:tav tm="0">
                                          <p:val>
                                            <p:strVal val="0"/>
                                          </p:val>
                                        </p:tav>
                                        <p:tav tm="100000">
                                          <p:val>
                                            <p:strVal val="1"/>
                                          </p:val>
                                        </p:tav>
                                      </p:tavLst>
                                    </p:anim>
                                    <p:anim calcmode="lin" valueType="num">
                                      <p:cBhvr additive="repl">
                                        <p:cTn id="9" dur="2000" fill="hold"/>
                                        <p:tgtEl>
                                          <p:spTgt spid="244"/>
                                        </p:tgtEl>
                                        <p:attrNameLst>
                                          <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306360" y="142560"/>
            <a:ext cx="7886520" cy="585360"/>
          </a:xfrm>
          <a:prstGeom prst="rect">
            <a:avLst/>
          </a:prstGeom>
          <a:noFill/>
          <a:ln>
            <a:noFill/>
          </a:ln>
        </p:spPr>
        <p:txBody>
          <a:bodyPr tIns="91440" bIns="91440"/>
          <a:lstStyle/>
          <a:p>
            <a:pPr>
              <a:lnSpc>
                <a:spcPct val="100000"/>
              </a:lnSpc>
            </a:pPr>
            <a:r>
              <a:rPr lang="en-IN" sz="2800" b="1" strike="noStrike" spc="-1" dirty="0" smtClean="0">
                <a:solidFill>
                  <a:srgbClr val="000000"/>
                </a:solidFill>
                <a:uFill>
                  <a:solidFill>
                    <a:srgbClr val="FFFFFF"/>
                  </a:solidFill>
                </a:uFill>
                <a:latin typeface="Calibri"/>
                <a:ea typeface="Calibri"/>
              </a:rPr>
              <a:t>Block Cipher</a:t>
            </a:r>
            <a:endParaRPr lang="en-IN" sz="1400" b="0" strike="noStrike" spc="-1" dirty="0">
              <a:solidFill>
                <a:srgbClr val="000000"/>
              </a:solidFill>
              <a:uFill>
                <a:solidFill>
                  <a:srgbClr val="FFFFFF"/>
                </a:solidFill>
              </a:uFill>
              <a:latin typeface="Arial"/>
            </a:endParaRPr>
          </a:p>
        </p:txBody>
      </p:sp>
      <p:sp>
        <p:nvSpPr>
          <p:cNvPr id="240" name="TextShape 2"/>
          <p:cNvSpPr txBox="1"/>
          <p:nvPr/>
        </p:nvSpPr>
        <p:spPr>
          <a:xfrm>
            <a:off x="306360" y="960480"/>
            <a:ext cx="8075520" cy="3308040"/>
          </a:xfrm>
          <a:prstGeom prst="rect">
            <a:avLst/>
          </a:prstGeom>
          <a:noFill/>
          <a:ln>
            <a:noFill/>
          </a:ln>
        </p:spPr>
        <p:txBody>
          <a:bodyPr lIns="68400" tIns="34200" rIns="68400" bIns="34200"/>
          <a:lstStyle/>
          <a:p>
            <a:pPr marL="482760" indent="-209160" algn="just">
              <a:lnSpc>
                <a:spcPct val="100000"/>
              </a:lnSpc>
              <a:buClr>
                <a:srgbClr val="595959"/>
              </a:buClr>
              <a:buFont typeface="Arial"/>
              <a:buChar char="•"/>
            </a:pPr>
            <a:endParaRPr lang="en-IN" sz="1400" b="0" strike="noStrike" spc="-1" dirty="0">
              <a:solidFill>
                <a:srgbClr val="000000"/>
              </a:solidFill>
              <a:uFill>
                <a:solidFill>
                  <a:srgbClr val="FFFFFF"/>
                </a:solidFill>
              </a:uFill>
              <a:latin typeface="Arial"/>
            </a:endParaRPr>
          </a:p>
        </p:txBody>
      </p:sp>
      <p:sp>
        <p:nvSpPr>
          <p:cNvPr id="241" name="TextShape 3"/>
          <p:cNvSpPr txBox="1"/>
          <p:nvPr/>
        </p:nvSpPr>
        <p:spPr>
          <a:xfrm>
            <a:off x="8472600" y="4663080"/>
            <a:ext cx="548280" cy="393120"/>
          </a:xfrm>
          <a:prstGeom prst="rect">
            <a:avLst/>
          </a:prstGeom>
          <a:noFill/>
          <a:ln>
            <a:noFill/>
          </a:ln>
        </p:spPr>
        <p:txBody>
          <a:bodyPr lIns="68400" tIns="34200" rIns="68400" bIns="34200" anchor="ctr"/>
          <a:lstStyle/>
          <a:p>
            <a:pPr algn="r">
              <a:lnSpc>
                <a:spcPct val="100000"/>
              </a:lnSpc>
            </a:pPr>
            <a:fld id="{EAED476E-1DE8-4A70-AA93-5866FBFA4D09}" type="slidenum">
              <a:rPr lang="en-IN" sz="900" b="0" strike="noStrike" spc="-1">
                <a:solidFill>
                  <a:srgbClr val="888888"/>
                </a:solidFill>
                <a:uFill>
                  <a:solidFill>
                    <a:srgbClr val="FFFFFF"/>
                  </a:solidFill>
                </a:uFill>
                <a:latin typeface="Calibri"/>
                <a:ea typeface="Calibri"/>
              </a:rPr>
              <a:pPr algn="r">
                <a:lnSpc>
                  <a:spcPct val="100000"/>
                </a:lnSpc>
              </a:pPr>
              <a:t>13</a:t>
            </a:fld>
            <a:endParaRPr lang="en-IN" sz="900" b="0" strike="noStrike" spc="-1">
              <a:solidFill>
                <a:srgbClr val="000000"/>
              </a:solidFill>
              <a:uFill>
                <a:solidFill>
                  <a:srgbClr val="FFFFFF"/>
                </a:solidFill>
              </a:uFill>
              <a:latin typeface="Times New Roman"/>
            </a:endParaRPr>
          </a:p>
        </p:txBody>
      </p:sp>
      <p:sp>
        <p:nvSpPr>
          <p:cNvPr id="242"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
        <p:nvSpPr>
          <p:cNvPr id="243" name="CustomShape 5"/>
          <p:cNvSpPr/>
          <p:nvPr/>
        </p:nvSpPr>
        <p:spPr>
          <a:xfrm>
            <a:off x="622080" y="4268880"/>
            <a:ext cx="5099760" cy="440280"/>
          </a:xfrm>
          <a:prstGeom prst="rect">
            <a:avLst/>
          </a:prstGeom>
          <a:noFill/>
          <a:ln>
            <a:noFill/>
          </a:ln>
        </p:spPr>
        <p:style>
          <a:lnRef idx="0">
            <a:scrgbClr r="0" g="0" b="0"/>
          </a:lnRef>
          <a:fillRef idx="0">
            <a:scrgbClr r="0" g="0" b="0"/>
          </a:fillRef>
          <a:effectRef idx="0">
            <a:scrgbClr r="0" g="0" b="0"/>
          </a:effectRef>
          <a:fontRef idx="minor"/>
        </p:style>
      </p:sp>
      <p:sp>
        <p:nvSpPr>
          <p:cNvPr id="8" name="Rectangle 7"/>
          <p:cNvSpPr/>
          <p:nvPr/>
        </p:nvSpPr>
        <p:spPr>
          <a:xfrm>
            <a:off x="457200" y="971550"/>
            <a:ext cx="6934200" cy="1323439"/>
          </a:xfrm>
          <a:prstGeom prst="rect">
            <a:avLst/>
          </a:prstGeom>
        </p:spPr>
        <p:txBody>
          <a:bodyPr wrap="square">
            <a:spAutoFit/>
          </a:bodyPr>
          <a:lstStyle/>
          <a:p>
            <a:pPr algn="just"/>
            <a:r>
              <a:rPr lang="en-US" altLang="en-US" sz="2000" i="0" baseline="0" dirty="0" smtClean="0">
                <a:latin typeface="Calibri" pitchFamily="34" charset="0"/>
              </a:rPr>
              <a:t>In a block cipher, a group of plaintext symbols of size </a:t>
            </a:r>
            <a:r>
              <a:rPr lang="en-US" altLang="en-US" sz="2000" baseline="0" dirty="0" smtClean="0">
                <a:latin typeface="Calibri" pitchFamily="34" charset="0"/>
              </a:rPr>
              <a:t>m</a:t>
            </a:r>
            <a:r>
              <a:rPr lang="en-US" altLang="en-US" sz="2000" i="0" baseline="0" dirty="0" smtClean="0">
                <a:latin typeface="Calibri" pitchFamily="34" charset="0"/>
              </a:rPr>
              <a:t> (</a:t>
            </a:r>
            <a:r>
              <a:rPr lang="en-US" altLang="en-US" sz="2000" baseline="0" dirty="0" smtClean="0">
                <a:latin typeface="Calibri" pitchFamily="34" charset="0"/>
              </a:rPr>
              <a:t>m</a:t>
            </a:r>
            <a:r>
              <a:rPr lang="en-US" altLang="en-US" sz="2000" i="0" baseline="0" dirty="0" smtClean="0">
                <a:latin typeface="Calibri" pitchFamily="34" charset="0"/>
              </a:rPr>
              <a:t> &gt; 1) are encrypted together creating a group of ciphertext of the same size. A single key is used to encrypt the whole block even if the key is made of multiple values. </a:t>
            </a:r>
            <a:endParaRPr lang="en-US" altLang="en-US" sz="2000" i="0" baseline="0" dirty="0">
              <a:latin typeface="Calibri" pitchFamily="34" charset="0"/>
            </a:endParaRPr>
          </a:p>
        </p:txBody>
      </p:sp>
      <p:pic>
        <p:nvPicPr>
          <p:cNvPr id="9" name="Picture 12"/>
          <p:cNvPicPr>
            <a:picLocks noChangeAspect="1" noChangeArrowheads="1"/>
          </p:cNvPicPr>
          <p:nvPr/>
        </p:nvPicPr>
        <p:blipFill>
          <a:blip r:embed="rId2"/>
          <a:srcRect/>
          <a:stretch>
            <a:fillRect/>
          </a:stretch>
        </p:blipFill>
        <p:spPr bwMode="auto">
          <a:xfrm>
            <a:off x="609600" y="2419350"/>
            <a:ext cx="5029200" cy="1978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306360" y="142560"/>
            <a:ext cx="7886520" cy="585360"/>
          </a:xfrm>
          <a:prstGeom prst="rect">
            <a:avLst/>
          </a:prstGeom>
          <a:noFill/>
          <a:ln>
            <a:noFill/>
          </a:ln>
        </p:spPr>
        <p:txBody>
          <a:bodyPr tIns="91440" bIns="91440"/>
          <a:lstStyle/>
          <a:p>
            <a:pPr>
              <a:lnSpc>
                <a:spcPct val="90000"/>
              </a:lnSpc>
            </a:pPr>
            <a:r>
              <a:rPr lang="en-IN" sz="2800" b="1" strike="noStrike" spc="-1">
                <a:solidFill>
                  <a:srgbClr val="112444"/>
                </a:solidFill>
                <a:uFill>
                  <a:solidFill>
                    <a:srgbClr val="FFFFFF"/>
                  </a:solidFill>
                </a:uFill>
                <a:latin typeface="Calibri"/>
                <a:ea typeface="Calibri"/>
              </a:rPr>
              <a:t>Electronic Code Book(ECB) mode</a:t>
            </a:r>
            <a:endParaRPr lang="en-IN" sz="1400" b="0" strike="noStrike" spc="-1">
              <a:solidFill>
                <a:srgbClr val="000000"/>
              </a:solidFill>
              <a:uFill>
                <a:solidFill>
                  <a:srgbClr val="FFFFFF"/>
                </a:solidFill>
              </a:uFill>
              <a:latin typeface="Arial"/>
            </a:endParaRPr>
          </a:p>
        </p:txBody>
      </p:sp>
      <p:sp>
        <p:nvSpPr>
          <p:cNvPr id="246" name="TextShape 2"/>
          <p:cNvSpPr txBox="1"/>
          <p:nvPr/>
        </p:nvSpPr>
        <p:spPr>
          <a:xfrm>
            <a:off x="306360" y="960480"/>
            <a:ext cx="5802480" cy="3308040"/>
          </a:xfrm>
          <a:prstGeom prst="rect">
            <a:avLst/>
          </a:prstGeom>
          <a:noFill/>
          <a:ln>
            <a:noFill/>
          </a:ln>
        </p:spPr>
        <p:txBody>
          <a:bodyPr lIns="68400" tIns="34200" rIns="68400" bIns="34200"/>
          <a:lstStyle/>
          <a:p>
            <a:endParaRPr lang="en-IN" sz="1400" b="0" strike="noStrike" spc="-1">
              <a:solidFill>
                <a:srgbClr val="000000"/>
              </a:solidFill>
              <a:uFill>
                <a:solidFill>
                  <a:srgbClr val="FFFFFF"/>
                </a:solidFill>
              </a:uFill>
              <a:latin typeface="Arial"/>
            </a:endParaRPr>
          </a:p>
        </p:txBody>
      </p:sp>
      <p:sp>
        <p:nvSpPr>
          <p:cNvPr id="247" name="TextShape 3"/>
          <p:cNvSpPr txBox="1"/>
          <p:nvPr/>
        </p:nvSpPr>
        <p:spPr>
          <a:xfrm>
            <a:off x="8472600" y="4663080"/>
            <a:ext cx="548280" cy="393120"/>
          </a:xfrm>
          <a:prstGeom prst="rect">
            <a:avLst/>
          </a:prstGeom>
          <a:noFill/>
          <a:ln>
            <a:noFill/>
          </a:ln>
        </p:spPr>
        <p:txBody>
          <a:bodyPr lIns="68400" tIns="34200" rIns="68400" bIns="34200" anchor="ctr"/>
          <a:lstStyle/>
          <a:p>
            <a:pPr algn="r">
              <a:lnSpc>
                <a:spcPct val="100000"/>
              </a:lnSpc>
            </a:pPr>
            <a:fld id="{3C548D6F-FC5B-4A5C-99A2-F9E17BFD709F}" type="slidenum">
              <a:rPr lang="en-IN" sz="900" b="0" strike="noStrike" spc="-1">
                <a:solidFill>
                  <a:srgbClr val="888888"/>
                </a:solidFill>
                <a:uFill>
                  <a:solidFill>
                    <a:srgbClr val="FFFFFF"/>
                  </a:solidFill>
                </a:uFill>
                <a:latin typeface="Calibri"/>
                <a:ea typeface="Calibri"/>
              </a:rPr>
              <a:pPr algn="r">
                <a:lnSpc>
                  <a:spcPct val="100000"/>
                </a:lnSpc>
              </a:pPr>
              <a:t>14</a:t>
            </a:fld>
            <a:endParaRPr lang="en-IN" sz="900" b="0" strike="noStrike" spc="-1">
              <a:solidFill>
                <a:srgbClr val="000000"/>
              </a:solidFill>
              <a:uFill>
                <a:solidFill>
                  <a:srgbClr val="FFFFFF"/>
                </a:solidFill>
              </a:uFill>
              <a:latin typeface="Times New Roman"/>
            </a:endParaRPr>
          </a:p>
        </p:txBody>
      </p:sp>
      <p:sp>
        <p:nvSpPr>
          <p:cNvPr id="248"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
        <p:nvSpPr>
          <p:cNvPr id="249" name="CustomShape 5"/>
          <p:cNvSpPr/>
          <p:nvPr/>
        </p:nvSpPr>
        <p:spPr>
          <a:xfrm>
            <a:off x="622080" y="4268880"/>
            <a:ext cx="5099760" cy="440280"/>
          </a:xfrm>
          <a:prstGeom prst="rect">
            <a:avLst/>
          </a:prstGeom>
          <a:noFill/>
          <a:ln>
            <a:noFill/>
          </a:ln>
        </p:spPr>
        <p:style>
          <a:lnRef idx="0">
            <a:scrgbClr r="0" g="0" b="0"/>
          </a:lnRef>
          <a:fillRef idx="0">
            <a:scrgbClr r="0" g="0" b="0"/>
          </a:fillRef>
          <a:effectRef idx="0">
            <a:scrgbClr r="0" g="0" b="0"/>
          </a:effectRef>
          <a:fontRef idx="minor"/>
        </p:style>
      </p:sp>
      <p:pic>
        <p:nvPicPr>
          <p:cNvPr id="250" name="Picture 2"/>
          <p:cNvPicPr/>
          <p:nvPr/>
        </p:nvPicPr>
        <p:blipFill>
          <a:blip r:embed="rId2"/>
          <a:stretch/>
        </p:blipFill>
        <p:spPr>
          <a:xfrm>
            <a:off x="380880" y="971640"/>
            <a:ext cx="4597560" cy="32763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out" filter="barn(inVertical)">
                                      <p:cBhvr additive="repl">
                                        <p:cTn id="7"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306360" y="142560"/>
            <a:ext cx="7886520" cy="585360"/>
          </a:xfrm>
          <a:prstGeom prst="rect">
            <a:avLst/>
          </a:prstGeom>
          <a:noFill/>
          <a:ln>
            <a:noFill/>
          </a:ln>
        </p:spPr>
        <p:txBody>
          <a:bodyPr tIns="91440" bIns="91440"/>
          <a:lstStyle/>
          <a:p>
            <a:pPr>
              <a:lnSpc>
                <a:spcPct val="90000"/>
              </a:lnSpc>
            </a:pPr>
            <a:r>
              <a:rPr lang="en-IN" sz="2800" b="1" strike="noStrike" spc="-1">
                <a:solidFill>
                  <a:srgbClr val="112444"/>
                </a:solidFill>
                <a:uFill>
                  <a:solidFill>
                    <a:srgbClr val="FFFFFF"/>
                  </a:solidFill>
                </a:uFill>
                <a:latin typeface="Calibri"/>
                <a:ea typeface="Calibri"/>
              </a:rPr>
              <a:t>Electronic Code Book(ECB) mode</a:t>
            </a:r>
            <a:endParaRPr lang="en-IN" sz="1400" b="0" strike="noStrike" spc="-1">
              <a:solidFill>
                <a:srgbClr val="000000"/>
              </a:solidFill>
              <a:uFill>
                <a:solidFill>
                  <a:srgbClr val="FFFFFF"/>
                </a:solidFill>
              </a:uFill>
              <a:latin typeface="Arial"/>
            </a:endParaRPr>
          </a:p>
        </p:txBody>
      </p:sp>
      <p:sp>
        <p:nvSpPr>
          <p:cNvPr id="252" name="TextShape 2"/>
          <p:cNvSpPr txBox="1"/>
          <p:nvPr/>
        </p:nvSpPr>
        <p:spPr>
          <a:xfrm>
            <a:off x="306360" y="960480"/>
            <a:ext cx="5802480" cy="3308040"/>
          </a:xfrm>
          <a:prstGeom prst="rect">
            <a:avLst/>
          </a:prstGeom>
          <a:noFill/>
          <a:ln>
            <a:noFill/>
          </a:ln>
        </p:spPr>
        <p:txBody>
          <a:bodyPr lIns="68400" tIns="34200" rIns="68400" bIns="34200"/>
          <a:lstStyle/>
          <a:p>
            <a:pPr marL="482760" indent="-209160" algn="just">
              <a:lnSpc>
                <a:spcPct val="90000"/>
              </a:lnSpc>
            </a:pPr>
            <a:endParaRPr lang="en-IN" sz="1400" b="0" strike="noStrike" spc="-1">
              <a:solidFill>
                <a:srgbClr val="000000"/>
              </a:solidFill>
              <a:uFill>
                <a:solidFill>
                  <a:srgbClr val="FFFFFF"/>
                </a:solidFill>
              </a:uFill>
              <a:latin typeface="Arial"/>
            </a:endParaRPr>
          </a:p>
          <a:p>
            <a:pPr marL="406440" indent="-367920" algn="just">
              <a:lnSpc>
                <a:spcPct val="90000"/>
              </a:lnSpc>
              <a:buClr>
                <a:srgbClr val="3A3A3A"/>
              </a:buClr>
              <a:buFont typeface="Inter"/>
              <a:buChar char="☞"/>
            </a:pPr>
            <a:r>
              <a:rPr lang="en-IN" sz="2000" b="0" strike="noStrike" spc="-1">
                <a:solidFill>
                  <a:srgbClr val="3A3A3A"/>
                </a:solidFill>
                <a:uFill>
                  <a:solidFill>
                    <a:srgbClr val="FFFFFF"/>
                  </a:solidFill>
                </a:uFill>
                <a:latin typeface="Calibri"/>
                <a:ea typeface="Calibri"/>
              </a:rPr>
              <a:t>Message is broken into independent blocks that are encrypted</a:t>
            </a:r>
            <a:endParaRPr lang="en-IN" sz="1400" b="0" strike="noStrike" spc="-1">
              <a:solidFill>
                <a:srgbClr val="000000"/>
              </a:solidFill>
              <a:uFill>
                <a:solidFill>
                  <a:srgbClr val="FFFFFF"/>
                </a:solidFill>
              </a:uFill>
              <a:latin typeface="Arial"/>
            </a:endParaRPr>
          </a:p>
          <a:p>
            <a:pPr marL="406440" indent="-367920" algn="just">
              <a:lnSpc>
                <a:spcPct val="90000"/>
              </a:lnSpc>
              <a:buClr>
                <a:srgbClr val="3A3A3A"/>
              </a:buClr>
              <a:buFont typeface="Inter"/>
              <a:buChar char="☞"/>
            </a:pPr>
            <a:r>
              <a:rPr lang="en-IN" sz="2000" b="0" strike="noStrike" spc="-1">
                <a:solidFill>
                  <a:srgbClr val="3A3A3A"/>
                </a:solidFill>
                <a:uFill>
                  <a:solidFill>
                    <a:srgbClr val="FFFFFF"/>
                  </a:solidFill>
                </a:uFill>
                <a:latin typeface="Calibri"/>
                <a:ea typeface="Calibri"/>
              </a:rPr>
              <a:t>Each block is a value which is substituted, like a codebook</a:t>
            </a:r>
            <a:endParaRPr lang="en-IN" sz="1400" b="0" strike="noStrike" spc="-1">
              <a:solidFill>
                <a:srgbClr val="000000"/>
              </a:solidFill>
              <a:uFill>
                <a:solidFill>
                  <a:srgbClr val="FFFFFF"/>
                </a:solidFill>
              </a:uFill>
              <a:latin typeface="Arial"/>
            </a:endParaRPr>
          </a:p>
          <a:p>
            <a:pPr marL="406440" indent="-367920" algn="just">
              <a:lnSpc>
                <a:spcPct val="90000"/>
              </a:lnSpc>
              <a:buClr>
                <a:srgbClr val="3A3A3A"/>
              </a:buClr>
              <a:buFont typeface="Inter"/>
              <a:buChar char="☞"/>
            </a:pPr>
            <a:r>
              <a:rPr lang="en-IN" sz="2000" b="0" strike="noStrike" spc="-1">
                <a:solidFill>
                  <a:srgbClr val="3A3A3A"/>
                </a:solidFill>
                <a:uFill>
                  <a:solidFill>
                    <a:srgbClr val="FFFFFF"/>
                  </a:solidFill>
                </a:uFill>
                <a:latin typeface="Calibri"/>
                <a:ea typeface="Calibri"/>
              </a:rPr>
              <a:t>Each book is encoded independently of the other blocks</a:t>
            </a:r>
            <a:endParaRPr lang="en-IN" sz="1400" b="0" strike="noStrike" spc="-1">
              <a:solidFill>
                <a:srgbClr val="000000"/>
              </a:solidFill>
              <a:uFill>
                <a:solidFill>
                  <a:srgbClr val="FFFFFF"/>
                </a:solidFill>
              </a:uFill>
              <a:latin typeface="Arial"/>
            </a:endParaRPr>
          </a:p>
          <a:p>
            <a:pPr marL="406440" indent="-367920" algn="just">
              <a:lnSpc>
                <a:spcPct val="90000"/>
              </a:lnSpc>
            </a:pPr>
            <a:r>
              <a:rPr lang="en-IN" sz="2000" b="0" strike="noStrike" spc="-1">
                <a:solidFill>
                  <a:srgbClr val="3A3A3A"/>
                </a:solidFill>
                <a:uFill>
                  <a:solidFill>
                    <a:srgbClr val="FFFFFF"/>
                  </a:solidFill>
                </a:uFill>
                <a:latin typeface="Calibri"/>
                <a:ea typeface="Calibri"/>
              </a:rPr>
              <a:t>	      		C</a:t>
            </a:r>
            <a:r>
              <a:rPr lang="en-IN" sz="1400" b="0" strike="noStrike" spc="-1">
                <a:solidFill>
                  <a:srgbClr val="3A3A3A"/>
                </a:solidFill>
                <a:uFill>
                  <a:solidFill>
                    <a:srgbClr val="FFFFFF"/>
                  </a:solidFill>
                </a:uFill>
                <a:latin typeface="Calibri"/>
                <a:ea typeface="Calibri"/>
              </a:rPr>
              <a:t>i</a:t>
            </a:r>
            <a:r>
              <a:rPr lang="en-IN" sz="2000" b="0" strike="noStrike" spc="-1">
                <a:solidFill>
                  <a:srgbClr val="3A3A3A"/>
                </a:solidFill>
                <a:uFill>
                  <a:solidFill>
                    <a:srgbClr val="FFFFFF"/>
                  </a:solidFill>
                </a:uFill>
                <a:latin typeface="Calibri"/>
                <a:ea typeface="Calibri"/>
              </a:rPr>
              <a:t>=E</a:t>
            </a:r>
            <a:r>
              <a:rPr lang="en-IN" sz="1400" b="0" strike="noStrike" spc="-1">
                <a:solidFill>
                  <a:srgbClr val="3A3A3A"/>
                </a:solidFill>
                <a:uFill>
                  <a:solidFill>
                    <a:srgbClr val="FFFFFF"/>
                  </a:solidFill>
                </a:uFill>
                <a:latin typeface="Calibri"/>
                <a:ea typeface="Calibri"/>
              </a:rPr>
              <a:t>k</a:t>
            </a:r>
            <a:r>
              <a:rPr lang="en-IN" sz="2000" b="0" strike="noStrike" spc="-1">
                <a:solidFill>
                  <a:srgbClr val="3A3A3A"/>
                </a:solidFill>
                <a:uFill>
                  <a:solidFill>
                    <a:srgbClr val="FFFFFF"/>
                  </a:solidFill>
                </a:uFill>
                <a:latin typeface="Calibri"/>
                <a:ea typeface="Calibri"/>
              </a:rPr>
              <a:t>(P</a:t>
            </a:r>
            <a:r>
              <a:rPr lang="en-IN" sz="1200" b="0" strike="noStrike" spc="-1">
                <a:solidFill>
                  <a:srgbClr val="3A3A3A"/>
                </a:solidFill>
                <a:uFill>
                  <a:solidFill>
                    <a:srgbClr val="FFFFFF"/>
                  </a:solidFill>
                </a:uFill>
                <a:latin typeface="Calibri"/>
                <a:ea typeface="Calibri"/>
              </a:rPr>
              <a:t>i</a:t>
            </a:r>
            <a:r>
              <a:rPr lang="en-IN" sz="2000" b="0" strike="noStrike" spc="-1">
                <a:solidFill>
                  <a:srgbClr val="3A3A3A"/>
                </a:solidFill>
                <a:uFill>
                  <a:solidFill>
                    <a:srgbClr val="FFFFFF"/>
                  </a:solidFill>
                </a:uFill>
                <a:latin typeface="Calibri"/>
                <a:ea typeface="Calibri"/>
              </a:rPr>
              <a:t>)</a:t>
            </a:r>
            <a:endParaRPr lang="en-IN" sz="1400" b="0" strike="noStrike" spc="-1">
              <a:solidFill>
                <a:srgbClr val="000000"/>
              </a:solidFill>
              <a:uFill>
                <a:solidFill>
                  <a:srgbClr val="FFFFFF"/>
                </a:solidFill>
              </a:uFill>
              <a:latin typeface="Arial"/>
            </a:endParaRPr>
          </a:p>
          <a:p>
            <a:pPr marL="406440" indent="-367920" algn="just">
              <a:lnSpc>
                <a:spcPct val="90000"/>
              </a:lnSpc>
              <a:buClr>
                <a:srgbClr val="3A3A3A"/>
              </a:buClr>
              <a:buFont typeface="Inter"/>
              <a:buChar char="☞"/>
            </a:pPr>
            <a:r>
              <a:rPr lang="en-IN" sz="2000" b="0" strike="noStrike" spc="-1">
                <a:solidFill>
                  <a:srgbClr val="3A3A3A"/>
                </a:solidFill>
                <a:uFill>
                  <a:solidFill>
                    <a:srgbClr val="FFFFFF"/>
                  </a:solidFill>
                </a:uFill>
                <a:latin typeface="Calibri"/>
                <a:ea typeface="Calibri"/>
              </a:rPr>
              <a:t>Uses: Secure transmission of single values </a:t>
            </a:r>
            <a:endParaRPr lang="en-IN" sz="1400" b="0" strike="noStrike" spc="-1">
              <a:solidFill>
                <a:srgbClr val="000000"/>
              </a:solidFill>
              <a:uFill>
                <a:solidFill>
                  <a:srgbClr val="FFFFFF"/>
                </a:solidFill>
              </a:uFill>
              <a:latin typeface="Arial"/>
            </a:endParaRPr>
          </a:p>
        </p:txBody>
      </p:sp>
      <p:sp>
        <p:nvSpPr>
          <p:cNvPr id="253" name="TextShape 3"/>
          <p:cNvSpPr txBox="1"/>
          <p:nvPr/>
        </p:nvSpPr>
        <p:spPr>
          <a:xfrm>
            <a:off x="8472600" y="4663080"/>
            <a:ext cx="548280" cy="393120"/>
          </a:xfrm>
          <a:prstGeom prst="rect">
            <a:avLst/>
          </a:prstGeom>
          <a:noFill/>
          <a:ln>
            <a:noFill/>
          </a:ln>
        </p:spPr>
        <p:txBody>
          <a:bodyPr lIns="68400" tIns="34200" rIns="68400" bIns="34200" anchor="ctr"/>
          <a:lstStyle/>
          <a:p>
            <a:pPr algn="r">
              <a:lnSpc>
                <a:spcPct val="100000"/>
              </a:lnSpc>
            </a:pPr>
            <a:fld id="{BE6EEDA9-F944-4245-A6F2-EB6AD4A9943F}" type="slidenum">
              <a:rPr lang="en-IN" sz="900" b="0" strike="noStrike" spc="-1">
                <a:solidFill>
                  <a:srgbClr val="888888"/>
                </a:solidFill>
                <a:uFill>
                  <a:solidFill>
                    <a:srgbClr val="FFFFFF"/>
                  </a:solidFill>
                </a:uFill>
                <a:latin typeface="Calibri"/>
                <a:ea typeface="Calibri"/>
              </a:rPr>
              <a:pPr algn="r">
                <a:lnSpc>
                  <a:spcPct val="100000"/>
                </a:lnSpc>
              </a:pPr>
              <a:t>15</a:t>
            </a:fld>
            <a:endParaRPr lang="en-IN" sz="900" b="0" strike="noStrike" spc="-1">
              <a:solidFill>
                <a:srgbClr val="000000"/>
              </a:solidFill>
              <a:uFill>
                <a:solidFill>
                  <a:srgbClr val="FFFFFF"/>
                </a:solidFill>
              </a:uFill>
              <a:latin typeface="Times New Roman"/>
            </a:endParaRPr>
          </a:p>
        </p:txBody>
      </p:sp>
      <p:sp>
        <p:nvSpPr>
          <p:cNvPr id="254"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
        <p:nvSpPr>
          <p:cNvPr id="255" name="CustomShape 5"/>
          <p:cNvSpPr/>
          <p:nvPr/>
        </p:nvSpPr>
        <p:spPr>
          <a:xfrm>
            <a:off x="622080" y="4268880"/>
            <a:ext cx="5099760" cy="440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2">
                                            <p:txEl>
                                              <p:pRg st="1" end="62"/>
                                            </p:txEl>
                                          </p:spTgt>
                                        </p:tgtEl>
                                        <p:attrNameLst>
                                          <p:attrName>style.visibility</p:attrName>
                                        </p:attrNameLst>
                                      </p:cBhvr>
                                      <p:to>
                                        <p:strVal val="visible"/>
                                      </p:to>
                                    </p:set>
                                    <p:anim calcmode="lin" valueType="num">
                                      <p:cBhvr additive="repl">
                                        <p:cTn id="7" dur="500" fill="hold"/>
                                        <p:tgtEl>
                                          <p:spTgt spid="252">
                                            <p:txEl>
                                              <p:pRg st="1" end="62"/>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52">
                                            <p:txEl>
                                              <p:pRg st="1" end="6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2">
                                            <p:txEl>
                                              <p:pRg st="62" end="122"/>
                                            </p:txEl>
                                          </p:spTgt>
                                        </p:tgtEl>
                                        <p:attrNameLst>
                                          <p:attrName>style.visibility</p:attrName>
                                        </p:attrNameLst>
                                      </p:cBhvr>
                                      <p:to>
                                        <p:strVal val="visible"/>
                                      </p:to>
                                    </p:set>
                                    <p:anim calcmode="lin" valueType="num">
                                      <p:cBhvr additive="repl">
                                        <p:cTn id="13" dur="500" fill="hold"/>
                                        <p:tgtEl>
                                          <p:spTgt spid="252">
                                            <p:txEl>
                                              <p:pRg st="62" end="12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52">
                                            <p:txEl>
                                              <p:pRg st="62" end="12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2">
                                            <p:txEl>
                                              <p:pRg st="122" end="177"/>
                                            </p:txEl>
                                          </p:spTgt>
                                        </p:tgtEl>
                                        <p:attrNameLst>
                                          <p:attrName>style.visibility</p:attrName>
                                        </p:attrNameLst>
                                      </p:cBhvr>
                                      <p:to>
                                        <p:strVal val="visible"/>
                                      </p:to>
                                    </p:set>
                                    <p:anim calcmode="lin" valueType="num">
                                      <p:cBhvr additive="repl">
                                        <p:cTn id="19" dur="500" fill="hold"/>
                                        <p:tgtEl>
                                          <p:spTgt spid="252">
                                            <p:txEl>
                                              <p:pRg st="122" end="177"/>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252">
                                            <p:txEl>
                                              <p:pRg st="122" end="17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2">
                                            <p:txEl>
                                              <p:pRg st="177" end="196"/>
                                            </p:txEl>
                                          </p:spTgt>
                                        </p:tgtEl>
                                        <p:attrNameLst>
                                          <p:attrName>style.visibility</p:attrName>
                                        </p:attrNameLst>
                                      </p:cBhvr>
                                      <p:to>
                                        <p:strVal val="visible"/>
                                      </p:to>
                                    </p:set>
                                    <p:anim calcmode="lin" valueType="num">
                                      <p:cBhvr additive="repl">
                                        <p:cTn id="25" dur="500" fill="hold"/>
                                        <p:tgtEl>
                                          <p:spTgt spid="252">
                                            <p:txEl>
                                              <p:pRg st="177" end="19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52">
                                            <p:txEl>
                                              <p:pRg st="177" end="19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2">
                                            <p:txEl>
                                              <p:pRg st="196" end="240"/>
                                            </p:txEl>
                                          </p:spTgt>
                                        </p:tgtEl>
                                        <p:attrNameLst>
                                          <p:attrName>style.visibility</p:attrName>
                                        </p:attrNameLst>
                                      </p:cBhvr>
                                      <p:to>
                                        <p:strVal val="visible"/>
                                      </p:to>
                                    </p:set>
                                    <p:anim calcmode="lin" valueType="num">
                                      <p:cBhvr additive="repl">
                                        <p:cTn id="31" dur="500" fill="hold"/>
                                        <p:tgtEl>
                                          <p:spTgt spid="252">
                                            <p:txEl>
                                              <p:pRg st="196" end="240"/>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252">
                                            <p:txEl>
                                              <p:pRg st="196" end="24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306360" y="142560"/>
            <a:ext cx="7886520" cy="585360"/>
          </a:xfrm>
          <a:prstGeom prst="rect">
            <a:avLst/>
          </a:prstGeom>
          <a:noFill/>
          <a:ln>
            <a:noFill/>
          </a:ln>
        </p:spPr>
        <p:txBody>
          <a:bodyPr tIns="91440" bIns="91440"/>
          <a:lstStyle/>
          <a:p>
            <a:pPr>
              <a:lnSpc>
                <a:spcPct val="90000"/>
              </a:lnSpc>
            </a:pPr>
            <a:r>
              <a:rPr lang="en-IN" sz="2800" b="1" strike="noStrike" spc="-1">
                <a:solidFill>
                  <a:srgbClr val="112344"/>
                </a:solidFill>
                <a:uFill>
                  <a:solidFill>
                    <a:srgbClr val="FFFFFF"/>
                  </a:solidFill>
                </a:uFill>
                <a:latin typeface="Calibri"/>
                <a:ea typeface="Calibri"/>
              </a:rPr>
              <a:t>Advantages and Limitations of ECB</a:t>
            </a:r>
            <a:endParaRPr lang="en-IN" sz="1400" b="0" strike="noStrike" spc="-1">
              <a:solidFill>
                <a:srgbClr val="000000"/>
              </a:solidFill>
              <a:uFill>
                <a:solidFill>
                  <a:srgbClr val="FFFFFF"/>
                </a:solidFill>
              </a:uFill>
              <a:latin typeface="Arial"/>
            </a:endParaRPr>
          </a:p>
        </p:txBody>
      </p:sp>
      <p:sp>
        <p:nvSpPr>
          <p:cNvPr id="257" name="TextShape 2"/>
          <p:cNvSpPr txBox="1"/>
          <p:nvPr/>
        </p:nvSpPr>
        <p:spPr>
          <a:xfrm>
            <a:off x="81360" y="802080"/>
            <a:ext cx="8390520" cy="3830760"/>
          </a:xfrm>
          <a:prstGeom prst="rect">
            <a:avLst/>
          </a:prstGeom>
          <a:noFill/>
          <a:ln>
            <a:noFill/>
          </a:ln>
        </p:spPr>
        <p:txBody>
          <a:bodyPr tIns="91440" bIns="91440"/>
          <a:lstStyle/>
          <a:p>
            <a:pPr marL="536400" indent="-447480">
              <a:lnSpc>
                <a:spcPct val="150000"/>
              </a:lnSpc>
              <a:buClr>
                <a:srgbClr val="3A3A3A"/>
              </a:buClr>
              <a:buFont typeface="Inter"/>
              <a:buChar char="☞"/>
            </a:pPr>
            <a:r>
              <a:rPr lang="en-IN" sz="2000" b="0" strike="noStrike" spc="-1" dirty="0">
                <a:solidFill>
                  <a:srgbClr val="3A3A3A"/>
                </a:solidFill>
                <a:uFill>
                  <a:solidFill>
                    <a:srgbClr val="FFFFFF"/>
                  </a:solidFill>
                </a:uFill>
                <a:latin typeface="Calibri"/>
                <a:ea typeface="Calibri"/>
              </a:rPr>
              <a:t>Message repetitions may show in ciphertext</a:t>
            </a:r>
            <a:endParaRPr lang="en-IN" sz="1400" b="0" strike="noStrike" spc="-1" dirty="0">
              <a:solidFill>
                <a:srgbClr val="000000"/>
              </a:solidFill>
              <a:uFill>
                <a:solidFill>
                  <a:srgbClr val="FFFFFF"/>
                </a:solidFill>
              </a:uFill>
              <a:latin typeface="Arial"/>
            </a:endParaRPr>
          </a:p>
          <a:p>
            <a:pPr marL="536400" indent="-447480">
              <a:lnSpc>
                <a:spcPct val="150000"/>
              </a:lnSpc>
              <a:buClr>
                <a:srgbClr val="3A3A3A"/>
              </a:buClr>
              <a:buFont typeface="Inter"/>
              <a:buChar char="☞"/>
            </a:pPr>
            <a:r>
              <a:rPr lang="en-IN" sz="2000" b="0" strike="noStrike" spc="-1" dirty="0">
                <a:solidFill>
                  <a:srgbClr val="3A3A3A"/>
                </a:solidFill>
                <a:uFill>
                  <a:solidFill>
                    <a:srgbClr val="FFFFFF"/>
                  </a:solidFill>
                </a:uFill>
                <a:latin typeface="Calibri"/>
                <a:ea typeface="Calibri"/>
              </a:rPr>
              <a:t>If aligned with message block particularly with data such graphics or </a:t>
            </a:r>
            <a:endParaRPr lang="en-IN" sz="2000" b="0" strike="noStrike" spc="-1" dirty="0" smtClean="0">
              <a:solidFill>
                <a:srgbClr val="3A3A3A"/>
              </a:solidFill>
              <a:uFill>
                <a:solidFill>
                  <a:srgbClr val="FFFFFF"/>
                </a:solidFill>
              </a:uFill>
              <a:latin typeface="Calibri"/>
              <a:ea typeface="Calibri"/>
            </a:endParaRPr>
          </a:p>
          <a:p>
            <a:pPr marL="536400" indent="-447480">
              <a:lnSpc>
                <a:spcPct val="150000"/>
              </a:lnSpc>
              <a:buClr>
                <a:srgbClr val="3A3A3A"/>
              </a:buClr>
            </a:pPr>
            <a:r>
              <a:rPr lang="en-IN" sz="2000" spc="-1" dirty="0">
                <a:solidFill>
                  <a:srgbClr val="3A3A3A"/>
                </a:solidFill>
                <a:uFill>
                  <a:solidFill>
                    <a:srgbClr val="FFFFFF"/>
                  </a:solidFill>
                </a:uFill>
                <a:latin typeface="Calibri"/>
                <a:ea typeface="Calibri"/>
              </a:rPr>
              <a:t> </a:t>
            </a:r>
            <a:r>
              <a:rPr lang="en-IN" sz="2000" spc="-1" dirty="0" smtClean="0">
                <a:solidFill>
                  <a:srgbClr val="3A3A3A"/>
                </a:solidFill>
                <a:uFill>
                  <a:solidFill>
                    <a:srgbClr val="FFFFFF"/>
                  </a:solidFill>
                </a:uFill>
                <a:latin typeface="Calibri"/>
                <a:ea typeface="Calibri"/>
              </a:rPr>
              <a:t>   </a:t>
            </a:r>
            <a:r>
              <a:rPr lang="en-IN" sz="2000" b="0" strike="noStrike" spc="-1" dirty="0" smtClean="0">
                <a:solidFill>
                  <a:srgbClr val="3A3A3A"/>
                </a:solidFill>
                <a:uFill>
                  <a:solidFill>
                    <a:srgbClr val="FFFFFF"/>
                  </a:solidFill>
                </a:uFill>
                <a:latin typeface="Calibri"/>
                <a:ea typeface="Calibri"/>
              </a:rPr>
              <a:t>with </a:t>
            </a:r>
            <a:r>
              <a:rPr lang="en-IN" sz="2000" b="0" strike="noStrike" spc="-1" dirty="0">
                <a:solidFill>
                  <a:srgbClr val="3A3A3A"/>
                </a:solidFill>
                <a:uFill>
                  <a:solidFill>
                    <a:srgbClr val="FFFFFF"/>
                  </a:solidFill>
                </a:uFill>
                <a:latin typeface="Calibri"/>
                <a:ea typeface="Calibri"/>
              </a:rPr>
              <a:t>messages that change very little, which become a code-book </a:t>
            </a:r>
            <a:endParaRPr lang="en-IN" sz="2000" b="0" strike="noStrike" spc="-1" dirty="0" smtClean="0">
              <a:solidFill>
                <a:srgbClr val="3A3A3A"/>
              </a:solidFill>
              <a:uFill>
                <a:solidFill>
                  <a:srgbClr val="FFFFFF"/>
                </a:solidFill>
              </a:uFill>
              <a:latin typeface="Calibri"/>
              <a:ea typeface="Calibri"/>
            </a:endParaRPr>
          </a:p>
          <a:p>
            <a:pPr marL="536400" indent="-447480">
              <a:lnSpc>
                <a:spcPct val="150000"/>
              </a:lnSpc>
              <a:buClr>
                <a:srgbClr val="3A3A3A"/>
              </a:buClr>
            </a:pPr>
            <a:r>
              <a:rPr lang="en-IN" sz="2000" spc="-1" dirty="0">
                <a:solidFill>
                  <a:srgbClr val="3A3A3A"/>
                </a:solidFill>
                <a:uFill>
                  <a:solidFill>
                    <a:srgbClr val="FFFFFF"/>
                  </a:solidFill>
                </a:uFill>
                <a:latin typeface="Calibri"/>
                <a:ea typeface="Calibri"/>
              </a:rPr>
              <a:t> </a:t>
            </a:r>
            <a:r>
              <a:rPr lang="en-IN" sz="2000" spc="-1" dirty="0" smtClean="0">
                <a:solidFill>
                  <a:srgbClr val="3A3A3A"/>
                </a:solidFill>
                <a:uFill>
                  <a:solidFill>
                    <a:srgbClr val="FFFFFF"/>
                  </a:solidFill>
                </a:uFill>
                <a:latin typeface="Calibri"/>
                <a:ea typeface="Calibri"/>
              </a:rPr>
              <a:t>   </a:t>
            </a:r>
            <a:r>
              <a:rPr lang="en-IN" sz="2000" b="0" strike="noStrike" spc="-1" dirty="0" smtClean="0">
                <a:solidFill>
                  <a:srgbClr val="3A3A3A"/>
                </a:solidFill>
                <a:uFill>
                  <a:solidFill>
                    <a:srgbClr val="FFFFFF"/>
                  </a:solidFill>
                </a:uFill>
                <a:latin typeface="Calibri"/>
                <a:ea typeface="Calibri"/>
              </a:rPr>
              <a:t>analysis </a:t>
            </a:r>
            <a:r>
              <a:rPr lang="en-IN" sz="2000" b="0" strike="noStrike" spc="-1" dirty="0">
                <a:solidFill>
                  <a:srgbClr val="3A3A3A"/>
                </a:solidFill>
                <a:uFill>
                  <a:solidFill>
                    <a:srgbClr val="FFFFFF"/>
                  </a:solidFill>
                </a:uFill>
                <a:latin typeface="Calibri"/>
                <a:ea typeface="Calibri"/>
              </a:rPr>
              <a:t>problem.</a:t>
            </a:r>
            <a:endParaRPr lang="en-IN" sz="1400" b="0" strike="noStrike" spc="-1" dirty="0">
              <a:solidFill>
                <a:srgbClr val="000000"/>
              </a:solidFill>
              <a:uFill>
                <a:solidFill>
                  <a:srgbClr val="FFFFFF"/>
                </a:solidFill>
              </a:uFill>
              <a:latin typeface="Arial"/>
            </a:endParaRPr>
          </a:p>
          <a:p>
            <a:pPr marL="536400" indent="-447480">
              <a:lnSpc>
                <a:spcPct val="150000"/>
              </a:lnSpc>
              <a:buClr>
                <a:srgbClr val="595959"/>
              </a:buClr>
              <a:buFont typeface="Inter"/>
              <a:buChar char="☞"/>
            </a:pPr>
            <a:r>
              <a:rPr lang="en-IN" sz="2000" b="0" strike="noStrike" spc="-1" dirty="0">
                <a:solidFill>
                  <a:srgbClr val="3A3A3A"/>
                </a:solidFill>
                <a:uFill>
                  <a:solidFill>
                    <a:srgbClr val="FFFFFF"/>
                  </a:solidFill>
                </a:uFill>
                <a:latin typeface="Calibri"/>
                <a:ea typeface="Calibri"/>
              </a:rPr>
              <a:t>Weakness is due to the encrypted message blocks being independent</a:t>
            </a:r>
            <a:endParaRPr lang="en-IN" sz="1400" b="0" strike="noStrike" spc="-1" dirty="0">
              <a:solidFill>
                <a:srgbClr val="000000"/>
              </a:solidFill>
              <a:uFill>
                <a:solidFill>
                  <a:srgbClr val="FFFFFF"/>
                </a:solidFill>
              </a:uFill>
              <a:latin typeface="Arial"/>
            </a:endParaRPr>
          </a:p>
          <a:p>
            <a:pPr marL="536400" indent="-447480">
              <a:lnSpc>
                <a:spcPct val="150000"/>
              </a:lnSpc>
              <a:buClr>
                <a:srgbClr val="595959"/>
              </a:buClr>
              <a:buFont typeface="Inter"/>
              <a:buChar char="☞"/>
            </a:pPr>
            <a:r>
              <a:rPr lang="en-IN" sz="2000" b="0" strike="noStrike" spc="-1" dirty="0">
                <a:solidFill>
                  <a:srgbClr val="3A3A3A"/>
                </a:solidFill>
                <a:uFill>
                  <a:solidFill>
                    <a:srgbClr val="FFFFFF"/>
                  </a:solidFill>
                </a:uFill>
                <a:latin typeface="Calibri"/>
                <a:ea typeface="Calibri"/>
              </a:rPr>
              <a:t>Vulnerable to cut-and-paste attacks</a:t>
            </a:r>
            <a:endParaRPr lang="en-IN" sz="1400" b="0" strike="noStrike" spc="-1" dirty="0">
              <a:solidFill>
                <a:srgbClr val="000000"/>
              </a:solidFill>
              <a:uFill>
                <a:solidFill>
                  <a:srgbClr val="FFFFFF"/>
                </a:solidFill>
              </a:uFill>
              <a:latin typeface="Arial"/>
            </a:endParaRPr>
          </a:p>
          <a:p>
            <a:pPr marL="536400" indent="-447480">
              <a:lnSpc>
                <a:spcPct val="150000"/>
              </a:lnSpc>
              <a:buClr>
                <a:srgbClr val="595959"/>
              </a:buClr>
              <a:buFont typeface="Inter"/>
              <a:buChar char="☞"/>
            </a:pPr>
            <a:r>
              <a:rPr lang="en-IN" sz="2000" b="0" strike="noStrike" spc="-1" dirty="0">
                <a:solidFill>
                  <a:srgbClr val="3A3A3A"/>
                </a:solidFill>
                <a:uFill>
                  <a:solidFill>
                    <a:srgbClr val="FFFFFF"/>
                  </a:solidFill>
                </a:uFill>
                <a:latin typeface="Calibri"/>
                <a:ea typeface="Calibri"/>
              </a:rPr>
              <a:t>Main use is sending a few blocks of data</a:t>
            </a:r>
            <a:endParaRPr lang="en-IN" sz="1400" b="0" strike="noStrike" spc="-1" dirty="0">
              <a:solidFill>
                <a:srgbClr val="000000"/>
              </a:solidFill>
              <a:uFill>
                <a:solidFill>
                  <a:srgbClr val="FFFFFF"/>
                </a:solidFill>
              </a:uFill>
              <a:latin typeface="Arial"/>
            </a:endParaRPr>
          </a:p>
          <a:p>
            <a:pPr marL="536400" indent="-447480">
              <a:lnSpc>
                <a:spcPct val="150000"/>
              </a:lnSpc>
            </a:pPr>
            <a:endParaRPr lang="en-IN" sz="1400" b="0" strike="noStrike" spc="-1" dirty="0">
              <a:solidFill>
                <a:srgbClr val="000000"/>
              </a:solidFill>
              <a:uFill>
                <a:solidFill>
                  <a:srgbClr val="FFFFFF"/>
                </a:solidFill>
              </a:uFill>
              <a:latin typeface="Arial"/>
            </a:endParaRPr>
          </a:p>
          <a:p>
            <a:pPr marL="536400" indent="-447480">
              <a:lnSpc>
                <a:spcPct val="150000"/>
              </a:lnSpc>
            </a:pPr>
            <a:endParaRPr lang="en-IN" sz="1400" b="0" strike="noStrike" spc="-1" dirty="0">
              <a:solidFill>
                <a:srgbClr val="000000"/>
              </a:solidFill>
              <a:uFill>
                <a:solidFill>
                  <a:srgbClr val="FFFFFF"/>
                </a:solidFill>
              </a:uFill>
              <a:latin typeface="Arial"/>
            </a:endParaRPr>
          </a:p>
        </p:txBody>
      </p:sp>
      <p:sp>
        <p:nvSpPr>
          <p:cNvPr id="258" name="TextShape 3"/>
          <p:cNvSpPr txBox="1"/>
          <p:nvPr/>
        </p:nvSpPr>
        <p:spPr>
          <a:xfrm>
            <a:off x="8472600" y="4663080"/>
            <a:ext cx="548280" cy="393120"/>
          </a:xfrm>
          <a:prstGeom prst="rect">
            <a:avLst/>
          </a:prstGeom>
          <a:noFill/>
          <a:ln>
            <a:noFill/>
          </a:ln>
        </p:spPr>
        <p:txBody>
          <a:bodyPr tIns="91440" bIns="91440" anchor="ctr"/>
          <a:lstStyle/>
          <a:p>
            <a:pPr algn="r">
              <a:lnSpc>
                <a:spcPct val="100000"/>
              </a:lnSpc>
            </a:pPr>
            <a:fld id="{E2418320-A271-4970-B4C9-0FF974561289}" type="slidenum">
              <a:rPr lang="en-IN" sz="900" b="0" strike="noStrike" spc="-1">
                <a:solidFill>
                  <a:srgbClr val="888888"/>
                </a:solidFill>
                <a:uFill>
                  <a:solidFill>
                    <a:srgbClr val="FFFFFF"/>
                  </a:solidFill>
                </a:uFill>
                <a:latin typeface="Calibri"/>
                <a:ea typeface="Calibri"/>
              </a:rPr>
              <a:pPr algn="r">
                <a:lnSpc>
                  <a:spcPct val="100000"/>
                </a:lnSpc>
              </a:pPr>
              <a:t>16</a:t>
            </a:fld>
            <a:endParaRPr lang="en-IN" sz="900" b="0" strike="noStrike" spc="-1">
              <a:solidFill>
                <a:srgbClr val="000000"/>
              </a:solidFill>
              <a:uFill>
                <a:solidFill>
                  <a:srgbClr val="FFFFFF"/>
                </a:solidFill>
              </a:uFill>
              <a:latin typeface="Times New Roman"/>
            </a:endParaRPr>
          </a:p>
        </p:txBody>
      </p:sp>
      <p:sp>
        <p:nvSpPr>
          <p:cNvPr id="259"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7">
                                            <p:txEl>
                                              <p:pRg st="0" end="43"/>
                                            </p:txEl>
                                          </p:spTgt>
                                        </p:tgtEl>
                                        <p:attrNameLst>
                                          <p:attrName>style.visibility</p:attrName>
                                        </p:attrNameLst>
                                      </p:cBhvr>
                                      <p:to>
                                        <p:strVal val="visible"/>
                                      </p:to>
                                    </p:set>
                                    <p:anim calcmode="lin" valueType="num">
                                      <p:cBhvr additive="repl">
                                        <p:cTn id="7" dur="500" fill="hold"/>
                                        <p:tgtEl>
                                          <p:spTgt spid="257">
                                            <p:txEl>
                                              <p:pRg st="0" end="43"/>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57">
                                            <p:txEl>
                                              <p:pRg st="0" end="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7">
                                            <p:txEl>
                                              <p:pRg st="45" end="184"/>
                                            </p:txEl>
                                          </p:spTgt>
                                        </p:tgtEl>
                                        <p:attrNameLst>
                                          <p:attrName>style.visibility</p:attrName>
                                        </p:attrNameLst>
                                      </p:cBhvr>
                                      <p:to>
                                        <p:strVal val="visible"/>
                                      </p:to>
                                    </p:set>
                                    <p:anim calcmode="lin" valueType="num">
                                      <p:cBhvr additive="repl">
                                        <p:cTn id="13" dur="500" fill="hold"/>
                                        <p:tgtEl>
                                          <p:spTgt spid="257">
                                            <p:txEl>
                                              <p:pRg st="45" end="184"/>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57">
                                            <p:txEl>
                                              <p:pRg st="45" end="18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7">
                                            <p:txEl>
                                              <p:pRg st="185" end="238"/>
                                            </p:txEl>
                                          </p:spTgt>
                                        </p:tgtEl>
                                        <p:attrNameLst>
                                          <p:attrName>style.visibility</p:attrName>
                                        </p:attrNameLst>
                                      </p:cBhvr>
                                      <p:to>
                                        <p:strVal val="visible"/>
                                      </p:to>
                                    </p:set>
                                    <p:anim calcmode="lin" valueType="num">
                                      <p:cBhvr additive="repl">
                                        <p:cTn id="19" dur="500" fill="hold"/>
                                        <p:tgtEl>
                                          <p:spTgt spid="257">
                                            <p:txEl>
                                              <p:pRg st="185" end="238"/>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257">
                                            <p:txEl>
                                              <p:pRg st="185" end="23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7">
                                            <p:txEl>
                                              <p:pRg st="239" end="262"/>
                                            </p:txEl>
                                          </p:spTgt>
                                        </p:tgtEl>
                                        <p:attrNameLst>
                                          <p:attrName>style.visibility</p:attrName>
                                        </p:attrNameLst>
                                      </p:cBhvr>
                                      <p:to>
                                        <p:strVal val="visible"/>
                                      </p:to>
                                    </p:set>
                                    <p:anim calcmode="lin" valueType="num">
                                      <p:cBhvr additive="repl">
                                        <p:cTn id="25" dur="500" fill="hold"/>
                                        <p:tgtEl>
                                          <p:spTgt spid="257">
                                            <p:txEl>
                                              <p:pRg st="239" end="262"/>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57">
                                            <p:txEl>
                                              <p:pRg st="239" end="26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7">
                                            <p:txEl>
                                              <p:pRg st="263" end="292"/>
                                            </p:txEl>
                                          </p:spTgt>
                                        </p:tgtEl>
                                        <p:attrNameLst>
                                          <p:attrName>style.visibility</p:attrName>
                                        </p:attrNameLst>
                                      </p:cBhvr>
                                      <p:to>
                                        <p:strVal val="visible"/>
                                      </p:to>
                                    </p:set>
                                    <p:anim calcmode="lin" valueType="num">
                                      <p:cBhvr additive="repl">
                                        <p:cTn id="31" dur="500" fill="hold"/>
                                        <p:tgtEl>
                                          <p:spTgt spid="257">
                                            <p:txEl>
                                              <p:pRg st="263" end="292"/>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257">
                                            <p:txEl>
                                              <p:pRg st="263" end="29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306360" y="142560"/>
            <a:ext cx="7886520" cy="585360"/>
          </a:xfrm>
          <a:prstGeom prst="rect">
            <a:avLst/>
          </a:prstGeom>
          <a:noFill/>
          <a:ln>
            <a:noFill/>
          </a:ln>
        </p:spPr>
        <p:txBody>
          <a:bodyPr tIns="91440" bIns="91440"/>
          <a:lstStyle/>
          <a:p>
            <a:pPr>
              <a:lnSpc>
                <a:spcPct val="100000"/>
              </a:lnSpc>
            </a:pPr>
            <a:r>
              <a:rPr lang="en-IN" sz="2800" b="1" strike="noStrike" spc="-1">
                <a:solidFill>
                  <a:srgbClr val="112344"/>
                </a:solidFill>
                <a:uFill>
                  <a:solidFill>
                    <a:srgbClr val="FFFFFF"/>
                  </a:solidFill>
                </a:uFill>
                <a:latin typeface="Calibri"/>
                <a:ea typeface="Calibri"/>
              </a:rPr>
              <a:t>Cipher Block Chaining(CBC) mode</a:t>
            </a:r>
            <a:endParaRPr lang="en-IN" sz="1400" b="0" strike="noStrike" spc="-1">
              <a:solidFill>
                <a:srgbClr val="000000"/>
              </a:solidFill>
              <a:uFill>
                <a:solidFill>
                  <a:srgbClr val="FFFFFF"/>
                </a:solidFill>
              </a:uFill>
              <a:latin typeface="Arial"/>
            </a:endParaRPr>
          </a:p>
        </p:txBody>
      </p:sp>
      <p:sp>
        <p:nvSpPr>
          <p:cNvPr id="261" name="TextShape 2"/>
          <p:cNvSpPr txBox="1"/>
          <p:nvPr/>
        </p:nvSpPr>
        <p:spPr>
          <a:xfrm>
            <a:off x="81360" y="802080"/>
            <a:ext cx="8390520" cy="3830760"/>
          </a:xfrm>
          <a:prstGeom prst="rect">
            <a:avLst/>
          </a:prstGeom>
          <a:noFill/>
          <a:ln>
            <a:noFill/>
          </a:ln>
        </p:spPr>
        <p:txBody>
          <a:bodyPr tIns="91440" bIns="91440"/>
          <a:lstStyle/>
          <a:p>
            <a:endParaRPr lang="en-IN" sz="1400" b="0" strike="noStrike" spc="-1">
              <a:solidFill>
                <a:srgbClr val="000000"/>
              </a:solidFill>
              <a:uFill>
                <a:solidFill>
                  <a:srgbClr val="FFFFFF"/>
                </a:solidFill>
              </a:uFill>
              <a:latin typeface="Arial"/>
            </a:endParaRPr>
          </a:p>
        </p:txBody>
      </p:sp>
      <p:sp>
        <p:nvSpPr>
          <p:cNvPr id="262" name="TextShape 3"/>
          <p:cNvSpPr txBox="1"/>
          <p:nvPr/>
        </p:nvSpPr>
        <p:spPr>
          <a:xfrm>
            <a:off x="8472600" y="4663080"/>
            <a:ext cx="548280" cy="393120"/>
          </a:xfrm>
          <a:prstGeom prst="rect">
            <a:avLst/>
          </a:prstGeom>
          <a:noFill/>
          <a:ln>
            <a:noFill/>
          </a:ln>
        </p:spPr>
        <p:txBody>
          <a:bodyPr tIns="91440" bIns="91440" anchor="ctr"/>
          <a:lstStyle/>
          <a:p>
            <a:pPr algn="r">
              <a:lnSpc>
                <a:spcPct val="100000"/>
              </a:lnSpc>
            </a:pPr>
            <a:fld id="{FDEF9AE0-2893-400B-8825-6D98FC109CA2}" type="slidenum">
              <a:rPr lang="en-IN" sz="900" b="0" strike="noStrike" spc="-1">
                <a:solidFill>
                  <a:srgbClr val="888888"/>
                </a:solidFill>
                <a:uFill>
                  <a:solidFill>
                    <a:srgbClr val="FFFFFF"/>
                  </a:solidFill>
                </a:uFill>
                <a:latin typeface="Calibri"/>
                <a:ea typeface="Calibri"/>
              </a:rPr>
              <a:pPr algn="r">
                <a:lnSpc>
                  <a:spcPct val="100000"/>
                </a:lnSpc>
              </a:pPr>
              <a:t>17</a:t>
            </a:fld>
            <a:endParaRPr lang="en-IN" sz="900" b="0" strike="noStrike" spc="-1">
              <a:solidFill>
                <a:srgbClr val="000000"/>
              </a:solidFill>
              <a:uFill>
                <a:solidFill>
                  <a:srgbClr val="FFFFFF"/>
                </a:solidFill>
              </a:uFill>
              <a:latin typeface="Times New Roman"/>
            </a:endParaRPr>
          </a:p>
        </p:txBody>
      </p:sp>
      <p:sp>
        <p:nvSpPr>
          <p:cNvPr id="263"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pic>
        <p:nvPicPr>
          <p:cNvPr id="264" name="Picture 2"/>
          <p:cNvPicPr/>
          <p:nvPr/>
        </p:nvPicPr>
        <p:blipFill>
          <a:blip r:embed="rId2"/>
          <a:stretch/>
        </p:blipFill>
        <p:spPr>
          <a:xfrm>
            <a:off x="304920" y="895320"/>
            <a:ext cx="4474080" cy="35049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out" filter="barn(inVertical)">
                                      <p:cBhvr additive="repl">
                                        <p:cTn id="7"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306360" y="142560"/>
            <a:ext cx="7886520" cy="585360"/>
          </a:xfrm>
          <a:prstGeom prst="rect">
            <a:avLst/>
          </a:prstGeom>
          <a:noFill/>
          <a:ln>
            <a:noFill/>
          </a:ln>
        </p:spPr>
        <p:txBody>
          <a:bodyPr tIns="91440" bIns="91440"/>
          <a:lstStyle/>
          <a:p>
            <a:pPr>
              <a:lnSpc>
                <a:spcPct val="100000"/>
              </a:lnSpc>
            </a:pPr>
            <a:r>
              <a:rPr lang="en-IN" sz="2800" b="1" strike="noStrike" spc="-1">
                <a:solidFill>
                  <a:srgbClr val="112344"/>
                </a:solidFill>
                <a:uFill>
                  <a:solidFill>
                    <a:srgbClr val="FFFFFF"/>
                  </a:solidFill>
                </a:uFill>
                <a:latin typeface="Calibri"/>
                <a:ea typeface="Calibri"/>
              </a:rPr>
              <a:t>Cipher Block Chaining(CBC) mode</a:t>
            </a:r>
            <a:endParaRPr lang="en-IN" sz="1400" b="0" strike="noStrike" spc="-1">
              <a:solidFill>
                <a:srgbClr val="000000"/>
              </a:solidFill>
              <a:uFill>
                <a:solidFill>
                  <a:srgbClr val="FFFFFF"/>
                </a:solidFill>
              </a:uFill>
              <a:latin typeface="Arial"/>
            </a:endParaRPr>
          </a:p>
        </p:txBody>
      </p:sp>
      <p:sp>
        <p:nvSpPr>
          <p:cNvPr id="266" name="TextShape 2"/>
          <p:cNvSpPr txBox="1"/>
          <p:nvPr/>
        </p:nvSpPr>
        <p:spPr>
          <a:xfrm>
            <a:off x="81360" y="802080"/>
            <a:ext cx="8390520" cy="3830760"/>
          </a:xfrm>
          <a:prstGeom prst="rect">
            <a:avLst/>
          </a:prstGeom>
          <a:noFill/>
          <a:ln>
            <a:noFill/>
          </a:ln>
        </p:spPr>
        <p:txBody>
          <a:bodyPr tIns="91440" bIns="91440"/>
          <a:lstStyle/>
          <a:p>
            <a:pPr marL="536400" indent="-447480">
              <a:lnSpc>
                <a:spcPct val="150000"/>
              </a:lnSpc>
              <a:buClr>
                <a:srgbClr val="3A3A3A"/>
              </a:buClr>
              <a:buFont typeface="Inter"/>
              <a:buChar char="☞"/>
            </a:pPr>
            <a:r>
              <a:rPr lang="en-IN" sz="2000" b="0" strike="noStrike" spc="-1" dirty="0">
                <a:solidFill>
                  <a:srgbClr val="3A3A3A"/>
                </a:solidFill>
                <a:uFill>
                  <a:solidFill>
                    <a:srgbClr val="FFFFFF"/>
                  </a:solidFill>
                </a:uFill>
                <a:latin typeface="Calibri"/>
                <a:ea typeface="Calibri"/>
              </a:rPr>
              <a:t>Message is broken into blocks</a:t>
            </a:r>
            <a:endParaRPr lang="en-IN" sz="1400" b="0" strike="noStrike" spc="-1" dirty="0">
              <a:solidFill>
                <a:srgbClr val="000000"/>
              </a:solidFill>
              <a:uFill>
                <a:solidFill>
                  <a:srgbClr val="FFFFFF"/>
                </a:solidFill>
              </a:uFill>
              <a:latin typeface="Arial"/>
            </a:endParaRPr>
          </a:p>
          <a:p>
            <a:pPr marL="536400" indent="-447480">
              <a:lnSpc>
                <a:spcPct val="150000"/>
              </a:lnSpc>
              <a:buClr>
                <a:srgbClr val="3A3A3A"/>
              </a:buClr>
              <a:buFont typeface="Inter"/>
              <a:buChar char="☞"/>
            </a:pPr>
            <a:r>
              <a:rPr lang="en-IN" sz="2000" b="0" strike="noStrike" spc="-1" dirty="0">
                <a:solidFill>
                  <a:srgbClr val="3A3A3A"/>
                </a:solidFill>
                <a:uFill>
                  <a:solidFill>
                    <a:srgbClr val="FFFFFF"/>
                  </a:solidFill>
                </a:uFill>
                <a:latin typeface="Calibri"/>
                <a:ea typeface="Calibri"/>
              </a:rPr>
              <a:t>Linked together in encryption operation</a:t>
            </a:r>
            <a:endParaRPr lang="en-IN" sz="1400" b="0" strike="noStrike" spc="-1" dirty="0">
              <a:solidFill>
                <a:srgbClr val="000000"/>
              </a:solidFill>
              <a:uFill>
                <a:solidFill>
                  <a:srgbClr val="FFFFFF"/>
                </a:solidFill>
              </a:uFill>
              <a:latin typeface="Arial"/>
            </a:endParaRPr>
          </a:p>
          <a:p>
            <a:pPr marL="536400" indent="-447480">
              <a:lnSpc>
                <a:spcPct val="150000"/>
              </a:lnSpc>
              <a:buClr>
                <a:srgbClr val="3A3A3A"/>
              </a:buClr>
              <a:buFont typeface="Inter"/>
              <a:buChar char="☞"/>
            </a:pPr>
            <a:r>
              <a:rPr lang="en-IN" sz="2000" b="0" strike="noStrike" spc="-1" dirty="0">
                <a:solidFill>
                  <a:srgbClr val="3A3A3A"/>
                </a:solidFill>
                <a:uFill>
                  <a:solidFill>
                    <a:srgbClr val="FFFFFF"/>
                  </a:solidFill>
                </a:uFill>
                <a:latin typeface="Calibri"/>
                <a:ea typeface="Calibri"/>
              </a:rPr>
              <a:t>Each previous cipher block is chained with current plaintext block</a:t>
            </a:r>
            <a:endParaRPr lang="en-IN" sz="1400" b="0" strike="noStrike" spc="-1" dirty="0">
              <a:solidFill>
                <a:srgbClr val="000000"/>
              </a:solidFill>
              <a:uFill>
                <a:solidFill>
                  <a:srgbClr val="FFFFFF"/>
                </a:solidFill>
              </a:uFill>
              <a:latin typeface="Arial"/>
            </a:endParaRPr>
          </a:p>
          <a:p>
            <a:pPr marL="536400" indent="-447480">
              <a:lnSpc>
                <a:spcPct val="150000"/>
              </a:lnSpc>
              <a:buClr>
                <a:srgbClr val="3A3A3A"/>
              </a:buClr>
              <a:buFont typeface="Inter"/>
              <a:buChar char="☞"/>
            </a:pPr>
            <a:r>
              <a:rPr lang="en-IN" sz="2000" b="0" strike="noStrike" spc="-1" dirty="0">
                <a:solidFill>
                  <a:srgbClr val="3A3A3A"/>
                </a:solidFill>
                <a:uFill>
                  <a:solidFill>
                    <a:srgbClr val="FFFFFF"/>
                  </a:solidFill>
                </a:uFill>
                <a:latin typeface="Calibri"/>
                <a:ea typeface="Calibri"/>
              </a:rPr>
              <a:t>Use Initial Vector(IV) to start process</a:t>
            </a:r>
            <a:endParaRPr lang="en-IN" sz="1400" b="0" strike="noStrike" spc="-1" dirty="0">
              <a:solidFill>
                <a:srgbClr val="000000"/>
              </a:solidFill>
              <a:uFill>
                <a:solidFill>
                  <a:srgbClr val="FFFFFF"/>
                </a:solidFill>
              </a:uFill>
              <a:latin typeface="Arial"/>
            </a:endParaRPr>
          </a:p>
          <a:p>
            <a:r>
              <a:rPr lang="en-IN" sz="2000" b="0" strike="noStrike" spc="-1" dirty="0" smtClean="0">
                <a:solidFill>
                  <a:srgbClr val="3A3A3A"/>
                </a:solidFill>
                <a:uFill>
                  <a:solidFill>
                    <a:srgbClr val="FFFFFF"/>
                  </a:solidFill>
                </a:uFill>
                <a:latin typeface="Calibri"/>
                <a:ea typeface="Calibri"/>
              </a:rPr>
              <a:t>	</a:t>
            </a:r>
            <a:r>
              <a:rPr lang="en-IN" sz="2000" b="0" strike="noStrike" spc="-1" dirty="0" err="1" smtClean="0">
                <a:solidFill>
                  <a:srgbClr val="3A3A3A"/>
                </a:solidFill>
                <a:uFill>
                  <a:solidFill>
                    <a:srgbClr val="FFFFFF"/>
                  </a:solidFill>
                </a:uFill>
                <a:latin typeface="Calibri"/>
                <a:ea typeface="Calibri"/>
              </a:rPr>
              <a:t>C</a:t>
            </a:r>
            <a:r>
              <a:rPr lang="en-IN" sz="1200" b="0" strike="noStrike" spc="-1" dirty="0" err="1" smtClean="0">
                <a:solidFill>
                  <a:srgbClr val="3A3A3A"/>
                </a:solidFill>
                <a:uFill>
                  <a:solidFill>
                    <a:srgbClr val="FFFFFF"/>
                  </a:solidFill>
                </a:uFill>
                <a:latin typeface="Calibri"/>
                <a:ea typeface="Calibri"/>
              </a:rPr>
              <a:t>i</a:t>
            </a:r>
            <a:r>
              <a:rPr lang="en-IN" sz="2000" b="0" strike="noStrike" spc="-1" dirty="0" smtClean="0">
                <a:solidFill>
                  <a:srgbClr val="3A3A3A"/>
                </a:solidFill>
                <a:uFill>
                  <a:solidFill>
                    <a:srgbClr val="FFFFFF"/>
                  </a:solidFill>
                </a:uFill>
                <a:latin typeface="Calibri"/>
                <a:ea typeface="Calibri"/>
              </a:rPr>
              <a:t>=</a:t>
            </a:r>
            <a:r>
              <a:rPr lang="en-IN" sz="2000" b="0" strike="noStrike" spc="-1" dirty="0" err="1" smtClean="0">
                <a:solidFill>
                  <a:srgbClr val="3A3A3A"/>
                </a:solidFill>
                <a:uFill>
                  <a:solidFill>
                    <a:srgbClr val="FFFFFF"/>
                  </a:solidFill>
                </a:uFill>
                <a:latin typeface="Calibri"/>
                <a:ea typeface="Calibri"/>
              </a:rPr>
              <a:t>E</a:t>
            </a:r>
            <a:r>
              <a:rPr lang="en-IN" sz="1200" b="0" strike="noStrike" spc="-1" dirty="0" err="1" smtClean="0">
                <a:solidFill>
                  <a:srgbClr val="3A3A3A"/>
                </a:solidFill>
                <a:uFill>
                  <a:solidFill>
                    <a:srgbClr val="FFFFFF"/>
                  </a:solidFill>
                </a:uFill>
                <a:latin typeface="Calibri"/>
                <a:ea typeface="Calibri"/>
              </a:rPr>
              <a:t>k</a:t>
            </a:r>
            <a:r>
              <a:rPr lang="en-IN" sz="2000" b="0" strike="noStrike" spc="-1" dirty="0" smtClean="0">
                <a:solidFill>
                  <a:srgbClr val="3A3A3A"/>
                </a:solidFill>
                <a:uFill>
                  <a:solidFill>
                    <a:srgbClr val="FFFFFF"/>
                  </a:solidFill>
                </a:uFill>
                <a:latin typeface="Calibri"/>
                <a:ea typeface="Calibri"/>
              </a:rPr>
              <a:t>(P</a:t>
            </a:r>
            <a:r>
              <a:rPr lang="en-IN" sz="1200" b="0" strike="noStrike" spc="-1" dirty="0" smtClean="0">
                <a:solidFill>
                  <a:srgbClr val="3A3A3A"/>
                </a:solidFill>
                <a:uFill>
                  <a:solidFill>
                    <a:srgbClr val="FFFFFF"/>
                  </a:solidFill>
                </a:uFill>
                <a:latin typeface="Calibri"/>
                <a:ea typeface="Calibri"/>
              </a:rPr>
              <a:t>i</a:t>
            </a:r>
            <a:r>
              <a:rPr lang="en-IN" sz="2000" b="0" strike="noStrike" spc="-1" dirty="0" smtClean="0">
                <a:solidFill>
                  <a:srgbClr val="3A3A3A"/>
                </a:solidFill>
                <a:uFill>
                  <a:solidFill>
                    <a:srgbClr val="FFFFFF"/>
                  </a:solidFill>
                </a:uFill>
                <a:latin typeface="Calibri"/>
                <a:ea typeface="Calibri"/>
              </a:rPr>
              <a:t> </a:t>
            </a:r>
            <a:r>
              <a:rPr lang="en-IN" sz="2000" b="0" strike="noStrike" spc="-1" dirty="0">
                <a:solidFill>
                  <a:srgbClr val="3A3A3A"/>
                </a:solidFill>
                <a:uFill>
                  <a:solidFill>
                    <a:srgbClr val="FFFFFF"/>
                  </a:solidFill>
                </a:uFill>
                <a:latin typeface="Calibri"/>
                <a:ea typeface="Calibri"/>
              </a:rPr>
              <a:t>XOR C</a:t>
            </a:r>
            <a:r>
              <a:rPr lang="en-IN" sz="1200" b="0" strike="noStrike" spc="-1" dirty="0">
                <a:solidFill>
                  <a:srgbClr val="3A3A3A"/>
                </a:solidFill>
                <a:uFill>
                  <a:solidFill>
                    <a:srgbClr val="FFFFFF"/>
                  </a:solidFill>
                </a:uFill>
                <a:latin typeface="Calibri"/>
                <a:ea typeface="Calibri"/>
              </a:rPr>
              <a:t>i-1</a:t>
            </a:r>
            <a:r>
              <a:rPr lang="en-IN" sz="2000" b="0" strike="noStrike" spc="-1" dirty="0">
                <a:solidFill>
                  <a:srgbClr val="3A3A3A"/>
                </a:solidFill>
                <a:uFill>
                  <a:solidFill>
                    <a:srgbClr val="FFFFFF"/>
                  </a:solidFill>
                </a:uFill>
                <a:latin typeface="Calibri"/>
                <a:ea typeface="Calibri"/>
              </a:rPr>
              <a:t>)</a:t>
            </a:r>
            <a:endParaRPr lang="en-IN" sz="1400" b="0" strike="noStrike" spc="-1" dirty="0">
              <a:solidFill>
                <a:srgbClr val="000000"/>
              </a:solidFill>
              <a:uFill>
                <a:solidFill>
                  <a:srgbClr val="FFFFFF"/>
                </a:solidFill>
              </a:uFill>
              <a:latin typeface="Arial"/>
            </a:endParaRPr>
          </a:p>
          <a:p>
            <a:r>
              <a:rPr lang="en-IN" sz="2000" b="0" strike="noStrike" spc="-1" dirty="0" smtClean="0">
                <a:solidFill>
                  <a:srgbClr val="3A3A3A"/>
                </a:solidFill>
                <a:uFill>
                  <a:solidFill>
                    <a:srgbClr val="FFFFFF"/>
                  </a:solidFill>
                </a:uFill>
                <a:latin typeface="Calibri"/>
                <a:ea typeface="Calibri"/>
              </a:rPr>
              <a:t>	C</a:t>
            </a:r>
            <a:r>
              <a:rPr lang="en-IN" sz="1050" b="0" strike="noStrike" spc="-1" dirty="0" smtClean="0">
                <a:solidFill>
                  <a:srgbClr val="3A3A3A"/>
                </a:solidFill>
                <a:uFill>
                  <a:solidFill>
                    <a:srgbClr val="FFFFFF"/>
                  </a:solidFill>
                </a:uFill>
                <a:latin typeface="Calibri"/>
                <a:ea typeface="Calibri"/>
              </a:rPr>
              <a:t>-1</a:t>
            </a:r>
            <a:r>
              <a:rPr lang="en-IN" sz="2000" b="0" strike="noStrike" spc="-1" dirty="0" smtClean="0">
                <a:solidFill>
                  <a:srgbClr val="3A3A3A"/>
                </a:solidFill>
                <a:uFill>
                  <a:solidFill>
                    <a:srgbClr val="FFFFFF"/>
                  </a:solidFill>
                </a:uFill>
                <a:latin typeface="Calibri"/>
                <a:ea typeface="Calibri"/>
              </a:rPr>
              <a:t>=IV</a:t>
            </a:r>
            <a:endParaRPr lang="en-IN" sz="1400" b="0" strike="noStrike" spc="-1" dirty="0">
              <a:solidFill>
                <a:srgbClr val="000000"/>
              </a:solidFill>
              <a:uFill>
                <a:solidFill>
                  <a:srgbClr val="FFFFFF"/>
                </a:solidFill>
              </a:uFill>
              <a:latin typeface="Arial"/>
            </a:endParaRPr>
          </a:p>
          <a:p>
            <a:pPr marL="536400" indent="-447480">
              <a:lnSpc>
                <a:spcPct val="150000"/>
              </a:lnSpc>
              <a:buClr>
                <a:srgbClr val="3A3A3A"/>
              </a:buClr>
              <a:buFont typeface="Inter"/>
              <a:buChar char="☞"/>
            </a:pPr>
            <a:r>
              <a:rPr lang="en-IN" sz="2000" b="0" strike="noStrike" spc="-1" dirty="0">
                <a:solidFill>
                  <a:srgbClr val="3A3A3A"/>
                </a:solidFill>
                <a:uFill>
                  <a:solidFill>
                    <a:srgbClr val="FFFFFF"/>
                  </a:solidFill>
                </a:uFill>
                <a:latin typeface="Calibri"/>
                <a:ea typeface="Calibri"/>
              </a:rPr>
              <a:t>IV presents same P from making same C</a:t>
            </a:r>
            <a:endParaRPr lang="en-IN" sz="1400" b="0" strike="noStrike" spc="-1" dirty="0">
              <a:solidFill>
                <a:srgbClr val="000000"/>
              </a:solidFill>
              <a:uFill>
                <a:solidFill>
                  <a:srgbClr val="FFFFFF"/>
                </a:solidFill>
              </a:uFill>
              <a:latin typeface="Arial"/>
            </a:endParaRPr>
          </a:p>
          <a:p>
            <a:pPr marL="536400" indent="-447480">
              <a:lnSpc>
                <a:spcPct val="150000"/>
              </a:lnSpc>
              <a:buClr>
                <a:srgbClr val="3A3A3A"/>
              </a:buClr>
              <a:buFont typeface="Inter"/>
              <a:buChar char="☞"/>
            </a:pPr>
            <a:r>
              <a:rPr lang="en-IN" sz="2000" b="0" strike="noStrike" spc="-1" dirty="0">
                <a:solidFill>
                  <a:srgbClr val="3A3A3A"/>
                </a:solidFill>
                <a:uFill>
                  <a:solidFill>
                    <a:srgbClr val="FFFFFF"/>
                  </a:solidFill>
                </a:uFill>
                <a:latin typeface="Calibri"/>
                <a:ea typeface="Calibri"/>
              </a:rPr>
              <a:t>Uses: Bulk data encryption, authentication</a:t>
            </a:r>
            <a:endParaRPr lang="en-IN" sz="1400" b="0" strike="noStrike" spc="-1" dirty="0">
              <a:solidFill>
                <a:srgbClr val="000000"/>
              </a:solidFill>
              <a:uFill>
                <a:solidFill>
                  <a:srgbClr val="FFFFFF"/>
                </a:solidFill>
              </a:uFill>
              <a:latin typeface="Arial"/>
            </a:endParaRPr>
          </a:p>
        </p:txBody>
      </p:sp>
      <p:sp>
        <p:nvSpPr>
          <p:cNvPr id="267" name="TextShape 3"/>
          <p:cNvSpPr txBox="1"/>
          <p:nvPr/>
        </p:nvSpPr>
        <p:spPr>
          <a:xfrm>
            <a:off x="8472600" y="4663080"/>
            <a:ext cx="548280" cy="393120"/>
          </a:xfrm>
          <a:prstGeom prst="rect">
            <a:avLst/>
          </a:prstGeom>
          <a:noFill/>
          <a:ln>
            <a:noFill/>
          </a:ln>
        </p:spPr>
        <p:txBody>
          <a:bodyPr tIns="91440" bIns="91440" anchor="ctr"/>
          <a:lstStyle/>
          <a:p>
            <a:pPr algn="r">
              <a:lnSpc>
                <a:spcPct val="100000"/>
              </a:lnSpc>
            </a:pPr>
            <a:fld id="{8863A7D9-02B1-4752-A40B-4C1FBD149274}" type="slidenum">
              <a:rPr lang="en-IN" sz="900" b="0" strike="noStrike" spc="-1">
                <a:solidFill>
                  <a:srgbClr val="888888"/>
                </a:solidFill>
                <a:uFill>
                  <a:solidFill>
                    <a:srgbClr val="FFFFFF"/>
                  </a:solidFill>
                </a:uFill>
                <a:latin typeface="Calibri"/>
                <a:ea typeface="Calibri"/>
              </a:rPr>
              <a:pPr algn="r">
                <a:lnSpc>
                  <a:spcPct val="100000"/>
                </a:lnSpc>
              </a:pPr>
              <a:t>18</a:t>
            </a:fld>
            <a:endParaRPr lang="en-IN" sz="900" b="0" strike="noStrike" spc="-1">
              <a:solidFill>
                <a:srgbClr val="000000"/>
              </a:solidFill>
              <a:uFill>
                <a:solidFill>
                  <a:srgbClr val="FFFFFF"/>
                </a:solidFill>
              </a:uFill>
              <a:latin typeface="Times New Roman"/>
            </a:endParaRPr>
          </a:p>
        </p:txBody>
      </p:sp>
      <p:sp>
        <p:nvSpPr>
          <p:cNvPr id="268"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
                                            <p:txEl>
                                              <p:pRg st="0" end="29"/>
                                            </p:txEl>
                                          </p:spTgt>
                                        </p:tgtEl>
                                        <p:attrNameLst>
                                          <p:attrName>style.visibility</p:attrName>
                                        </p:attrNameLst>
                                      </p:cBhvr>
                                      <p:to>
                                        <p:strVal val="visible"/>
                                      </p:to>
                                    </p:set>
                                    <p:anim calcmode="lin" valueType="num">
                                      <p:cBhvr additive="repl">
                                        <p:cTn id="7" dur="500" fill="hold"/>
                                        <p:tgtEl>
                                          <p:spTgt spid="266">
                                            <p:txEl>
                                              <p:pRg st="0" end="29"/>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66">
                                            <p:txEl>
                                              <p:pRg st="0" end="2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
                                            <p:txEl>
                                              <p:pRg st="30" end="67"/>
                                            </p:txEl>
                                          </p:spTgt>
                                        </p:tgtEl>
                                        <p:attrNameLst>
                                          <p:attrName>style.visibility</p:attrName>
                                        </p:attrNameLst>
                                      </p:cBhvr>
                                      <p:to>
                                        <p:strVal val="visible"/>
                                      </p:to>
                                    </p:set>
                                    <p:anim calcmode="lin" valueType="num">
                                      <p:cBhvr additive="repl">
                                        <p:cTn id="13" dur="500" fill="hold"/>
                                        <p:tgtEl>
                                          <p:spTgt spid="266">
                                            <p:txEl>
                                              <p:pRg st="30" end="67"/>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66">
                                            <p:txEl>
                                              <p:pRg st="30" end="6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
                                            <p:txEl>
                                              <p:pRg st="68" end="132"/>
                                            </p:txEl>
                                          </p:spTgt>
                                        </p:tgtEl>
                                        <p:attrNameLst>
                                          <p:attrName>style.visibility</p:attrName>
                                        </p:attrNameLst>
                                      </p:cBhvr>
                                      <p:to>
                                        <p:strVal val="visible"/>
                                      </p:to>
                                    </p:set>
                                    <p:anim calcmode="lin" valueType="num">
                                      <p:cBhvr additive="repl">
                                        <p:cTn id="19" dur="500" fill="hold"/>
                                        <p:tgtEl>
                                          <p:spTgt spid="266">
                                            <p:txEl>
                                              <p:pRg st="68" end="13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266">
                                            <p:txEl>
                                              <p:pRg st="68" end="13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6">
                                            <p:txEl>
                                              <p:pRg st="133" end="170"/>
                                            </p:txEl>
                                          </p:spTgt>
                                        </p:tgtEl>
                                        <p:attrNameLst>
                                          <p:attrName>style.visibility</p:attrName>
                                        </p:attrNameLst>
                                      </p:cBhvr>
                                      <p:to>
                                        <p:strVal val="visible"/>
                                      </p:to>
                                    </p:set>
                                    <p:anim calcmode="lin" valueType="num">
                                      <p:cBhvr additive="repl">
                                        <p:cTn id="25" dur="500" fill="hold"/>
                                        <p:tgtEl>
                                          <p:spTgt spid="266">
                                            <p:txEl>
                                              <p:pRg st="133" end="17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66">
                                            <p:txEl>
                                              <p:pRg st="133" end="17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6">
                                            <p:txEl>
                                              <p:pRg st="171" end="187"/>
                                            </p:txEl>
                                          </p:spTgt>
                                        </p:tgtEl>
                                        <p:attrNameLst>
                                          <p:attrName>style.visibility</p:attrName>
                                        </p:attrNameLst>
                                      </p:cBhvr>
                                      <p:to>
                                        <p:strVal val="visible"/>
                                      </p:to>
                                    </p:set>
                                    <p:anim calcmode="lin" valueType="num">
                                      <p:cBhvr additive="repl">
                                        <p:cTn id="29" dur="500" fill="hold"/>
                                        <p:tgtEl>
                                          <p:spTgt spid="266">
                                            <p:txEl>
                                              <p:pRg st="171" end="187"/>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66">
                                            <p:txEl>
                                              <p:pRg st="171" end="18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6">
                                            <p:txEl>
                                              <p:pRg st="188" end="192"/>
                                            </p:txEl>
                                          </p:spTgt>
                                        </p:tgtEl>
                                        <p:attrNameLst>
                                          <p:attrName>style.visibility</p:attrName>
                                        </p:attrNameLst>
                                      </p:cBhvr>
                                      <p:to>
                                        <p:strVal val="visible"/>
                                      </p:to>
                                    </p:set>
                                    <p:anim calcmode="lin" valueType="num">
                                      <p:cBhvr additive="repl">
                                        <p:cTn id="33" dur="500" fill="hold"/>
                                        <p:tgtEl>
                                          <p:spTgt spid="266">
                                            <p:txEl>
                                              <p:pRg st="188" end="192"/>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266">
                                            <p:txEl>
                                              <p:pRg st="188" end="19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66">
                                            <p:txEl>
                                              <p:pRg st="193" end="228"/>
                                            </p:txEl>
                                          </p:spTgt>
                                        </p:tgtEl>
                                        <p:attrNameLst>
                                          <p:attrName>style.visibility</p:attrName>
                                        </p:attrNameLst>
                                      </p:cBhvr>
                                      <p:to>
                                        <p:strVal val="visible"/>
                                      </p:to>
                                    </p:set>
                                    <p:anim calcmode="lin" valueType="num">
                                      <p:cBhvr additive="repl">
                                        <p:cTn id="39" dur="500" fill="hold"/>
                                        <p:tgtEl>
                                          <p:spTgt spid="266">
                                            <p:txEl>
                                              <p:pRg st="193" end="228"/>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266">
                                            <p:txEl>
                                              <p:pRg st="193" end="22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66">
                                            <p:txEl>
                                              <p:pRg st="229" end="270"/>
                                            </p:txEl>
                                          </p:spTgt>
                                        </p:tgtEl>
                                        <p:attrNameLst>
                                          <p:attrName>style.visibility</p:attrName>
                                        </p:attrNameLst>
                                      </p:cBhvr>
                                      <p:to>
                                        <p:strVal val="visible"/>
                                      </p:to>
                                    </p:set>
                                    <p:anim calcmode="lin" valueType="num">
                                      <p:cBhvr additive="repl">
                                        <p:cTn id="45" dur="500" fill="hold"/>
                                        <p:tgtEl>
                                          <p:spTgt spid="266">
                                            <p:txEl>
                                              <p:pRg st="229" end="270"/>
                                            </p:txEl>
                                          </p:spTgt>
                                        </p:tgtEl>
                                        <p:attrNameLst>
                                          <p:attrName>ppt_x</p:attrName>
                                        </p:attrNameLst>
                                      </p:cBhvr>
                                      <p:tavLst>
                                        <p:tav tm="0">
                                          <p:val>
                                            <p:strVal val="#ppt_x"/>
                                          </p:val>
                                        </p:tav>
                                        <p:tav tm="100000">
                                          <p:val>
                                            <p:strVal val="#ppt_x"/>
                                          </p:val>
                                        </p:tav>
                                      </p:tavLst>
                                    </p:anim>
                                    <p:anim calcmode="lin" valueType="num">
                                      <p:cBhvr additive="repl">
                                        <p:cTn id="46" dur="500" fill="hold"/>
                                        <p:tgtEl>
                                          <p:spTgt spid="266">
                                            <p:txEl>
                                              <p:pRg st="229" end="2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306360" y="142560"/>
            <a:ext cx="7886520" cy="585360"/>
          </a:xfrm>
          <a:prstGeom prst="rect">
            <a:avLst/>
          </a:prstGeom>
          <a:noFill/>
          <a:ln>
            <a:noFill/>
          </a:ln>
        </p:spPr>
        <p:txBody>
          <a:bodyPr tIns="91440" bIns="91440"/>
          <a:lstStyle/>
          <a:p>
            <a:pPr>
              <a:lnSpc>
                <a:spcPct val="90000"/>
              </a:lnSpc>
            </a:pPr>
            <a:r>
              <a:rPr lang="en-IN" sz="2800" b="1" strike="noStrike" spc="-1">
                <a:solidFill>
                  <a:srgbClr val="112344"/>
                </a:solidFill>
                <a:uFill>
                  <a:solidFill>
                    <a:srgbClr val="FFFFFF"/>
                  </a:solidFill>
                </a:uFill>
                <a:latin typeface="Calibri"/>
                <a:ea typeface="Calibri"/>
              </a:rPr>
              <a:t>Advantages and Limitations of CBC</a:t>
            </a:r>
            <a:endParaRPr lang="en-IN" sz="1400" b="0" strike="noStrike" spc="-1">
              <a:solidFill>
                <a:srgbClr val="000000"/>
              </a:solidFill>
              <a:uFill>
                <a:solidFill>
                  <a:srgbClr val="FFFFFF"/>
                </a:solidFill>
              </a:uFill>
              <a:latin typeface="Arial"/>
            </a:endParaRPr>
          </a:p>
        </p:txBody>
      </p:sp>
      <p:sp>
        <p:nvSpPr>
          <p:cNvPr id="270" name="TextShape 2"/>
          <p:cNvSpPr txBox="1"/>
          <p:nvPr/>
        </p:nvSpPr>
        <p:spPr>
          <a:xfrm>
            <a:off x="81360" y="802080"/>
            <a:ext cx="7310040" cy="3830760"/>
          </a:xfrm>
          <a:prstGeom prst="rect">
            <a:avLst/>
          </a:prstGeom>
          <a:noFill/>
          <a:ln>
            <a:noFill/>
          </a:ln>
        </p:spPr>
        <p:txBody>
          <a:bodyPr tIns="91440" bIns="91440"/>
          <a:lstStyle/>
          <a:p>
            <a:pPr marL="339840" indent="-338040" algn="just">
              <a:lnSpc>
                <a:spcPct val="100000"/>
              </a:lnSpc>
              <a:buClr>
                <a:srgbClr val="5FAFFF"/>
              </a:buClr>
              <a:buSzPct val="80000"/>
              <a:buFont typeface="Wingdings" charset="2"/>
              <a:buChar char=""/>
            </a:pPr>
            <a:r>
              <a:rPr lang="en-IN" sz="2000" b="0" strike="noStrike" spc="-1" dirty="0">
                <a:solidFill>
                  <a:srgbClr val="000000"/>
                </a:solidFill>
                <a:uFill>
                  <a:solidFill>
                    <a:srgbClr val="FFFFFF"/>
                  </a:solidFill>
                </a:uFill>
                <a:latin typeface="Calibri" pitchFamily="34" charset="0"/>
                <a:ea typeface="MS PGothic"/>
              </a:rPr>
              <a:t>A ciphertext block depends on </a:t>
            </a:r>
            <a:r>
              <a:rPr lang="en-IN" sz="2000" b="1" strike="noStrike" spc="-1" dirty="0">
                <a:solidFill>
                  <a:srgbClr val="000000"/>
                </a:solidFill>
                <a:uFill>
                  <a:solidFill>
                    <a:srgbClr val="FFFFFF"/>
                  </a:solidFill>
                </a:uFill>
                <a:latin typeface="Calibri" pitchFamily="34" charset="0"/>
                <a:ea typeface="MS PGothic"/>
              </a:rPr>
              <a:t>all</a:t>
            </a:r>
            <a:r>
              <a:rPr lang="en-IN" sz="2000" b="0" strike="noStrike" spc="-1" dirty="0">
                <a:solidFill>
                  <a:srgbClr val="000000"/>
                </a:solidFill>
                <a:uFill>
                  <a:solidFill>
                    <a:srgbClr val="FFFFFF"/>
                  </a:solidFill>
                </a:uFill>
                <a:latin typeface="Calibri" pitchFamily="34" charset="0"/>
                <a:ea typeface="MS PGothic"/>
              </a:rPr>
              <a:t> blocks before it, any change to a block affects all following ciphertext blocks...   avalanche </a:t>
            </a:r>
            <a:r>
              <a:rPr lang="en-IN" sz="2000" b="0" strike="noStrike" spc="-1" dirty="0" smtClean="0">
                <a:solidFill>
                  <a:srgbClr val="000000"/>
                </a:solidFill>
                <a:uFill>
                  <a:solidFill>
                    <a:srgbClr val="FFFFFF"/>
                  </a:solidFill>
                </a:uFill>
                <a:latin typeface="Calibri" pitchFamily="34" charset="0"/>
                <a:ea typeface="MS PGothic"/>
              </a:rPr>
              <a:t>effect.</a:t>
            </a:r>
          </a:p>
          <a:p>
            <a:pPr marL="339840" indent="-338040" algn="just">
              <a:lnSpc>
                <a:spcPct val="100000"/>
              </a:lnSpc>
              <a:buClr>
                <a:srgbClr val="5FAFFF"/>
              </a:buClr>
              <a:buSzPct val="80000"/>
            </a:pPr>
            <a:endParaRPr lang="en-IN" sz="2000" b="0" strike="noStrike" spc="-1" dirty="0">
              <a:solidFill>
                <a:srgbClr val="000000"/>
              </a:solidFill>
              <a:uFill>
                <a:solidFill>
                  <a:srgbClr val="FFFFFF"/>
                </a:solidFill>
              </a:uFill>
              <a:latin typeface="Calibri" pitchFamily="34" charset="0"/>
            </a:endParaRPr>
          </a:p>
          <a:p>
            <a:pPr marL="339840" indent="-338040" algn="just">
              <a:lnSpc>
                <a:spcPct val="100000"/>
              </a:lnSpc>
              <a:buClr>
                <a:srgbClr val="5FAFFF"/>
              </a:buClr>
              <a:buSzPct val="80000"/>
              <a:buFont typeface="Wingdings" charset="2"/>
              <a:buChar char=""/>
            </a:pPr>
            <a:r>
              <a:rPr lang="en-IN" sz="2000" b="0" strike="noStrike" spc="-1" dirty="0">
                <a:solidFill>
                  <a:srgbClr val="000000"/>
                </a:solidFill>
                <a:uFill>
                  <a:solidFill>
                    <a:srgbClr val="FFFFFF"/>
                  </a:solidFill>
                </a:uFill>
                <a:latin typeface="Calibri" pitchFamily="34" charset="0"/>
                <a:ea typeface="MS PGothic"/>
              </a:rPr>
              <a:t>Need </a:t>
            </a:r>
            <a:r>
              <a:rPr lang="en-IN" sz="2000" b="1" strike="noStrike" spc="-1" dirty="0">
                <a:solidFill>
                  <a:srgbClr val="000000"/>
                </a:solidFill>
                <a:uFill>
                  <a:solidFill>
                    <a:srgbClr val="FFFFFF"/>
                  </a:solidFill>
                </a:uFill>
                <a:latin typeface="Calibri" pitchFamily="34" charset="0"/>
                <a:ea typeface="MS PGothic"/>
              </a:rPr>
              <a:t>Initialization Vector</a:t>
            </a:r>
            <a:r>
              <a:rPr lang="en-IN" sz="2000" b="0" strike="noStrike" spc="-1" dirty="0">
                <a:solidFill>
                  <a:srgbClr val="000000"/>
                </a:solidFill>
                <a:uFill>
                  <a:solidFill>
                    <a:srgbClr val="FFFFFF"/>
                  </a:solidFill>
                </a:uFill>
                <a:latin typeface="Calibri" pitchFamily="34" charset="0"/>
                <a:ea typeface="MS PGothic"/>
              </a:rPr>
              <a:t> (IV) which must be known to sender &amp; receiver if sent in clear, attacker can change bits of first block, by changing corresponding bits of IV hence IV must either be a fixed value (as in EFTPOS) or derived in way hard to manipulate or sent encrypted in ECB mode before rest of message or message integrity must be checked otherwise</a:t>
            </a:r>
            <a:endParaRPr lang="en-IN" sz="2000" b="0" strike="noStrike" spc="-1" dirty="0">
              <a:solidFill>
                <a:srgbClr val="000000"/>
              </a:solidFill>
              <a:uFill>
                <a:solidFill>
                  <a:srgbClr val="FFFFFF"/>
                </a:solidFill>
              </a:uFill>
              <a:latin typeface="Calibri" pitchFamily="34" charset="0"/>
            </a:endParaRPr>
          </a:p>
          <a:p>
            <a:pPr marL="536400" indent="-447480" algn="just">
              <a:lnSpc>
                <a:spcPct val="100000"/>
              </a:lnSpc>
            </a:pPr>
            <a:endParaRPr lang="en-IN" sz="2000" b="0" strike="noStrike" spc="-1" dirty="0">
              <a:solidFill>
                <a:srgbClr val="000000"/>
              </a:solidFill>
              <a:uFill>
                <a:solidFill>
                  <a:srgbClr val="FFFFFF"/>
                </a:solidFill>
              </a:uFill>
              <a:latin typeface="Calibri" pitchFamily="34" charset="0"/>
            </a:endParaRPr>
          </a:p>
        </p:txBody>
      </p:sp>
      <p:sp>
        <p:nvSpPr>
          <p:cNvPr id="271" name="TextShape 3"/>
          <p:cNvSpPr txBox="1"/>
          <p:nvPr/>
        </p:nvSpPr>
        <p:spPr>
          <a:xfrm>
            <a:off x="8472600" y="4663080"/>
            <a:ext cx="548280" cy="393120"/>
          </a:xfrm>
          <a:prstGeom prst="rect">
            <a:avLst/>
          </a:prstGeom>
          <a:noFill/>
          <a:ln>
            <a:noFill/>
          </a:ln>
        </p:spPr>
        <p:txBody>
          <a:bodyPr tIns="91440" bIns="91440" anchor="ctr"/>
          <a:lstStyle/>
          <a:p>
            <a:pPr algn="r">
              <a:lnSpc>
                <a:spcPct val="100000"/>
              </a:lnSpc>
            </a:pPr>
            <a:fld id="{016D1F83-4C1C-4229-AF02-3814D52D9620}" type="slidenum">
              <a:rPr lang="en-IN" sz="900" b="0" strike="noStrike" spc="-1">
                <a:solidFill>
                  <a:srgbClr val="888888"/>
                </a:solidFill>
                <a:uFill>
                  <a:solidFill>
                    <a:srgbClr val="FFFFFF"/>
                  </a:solidFill>
                </a:uFill>
                <a:latin typeface="Calibri"/>
                <a:ea typeface="Calibri"/>
              </a:rPr>
              <a:pPr algn="r">
                <a:lnSpc>
                  <a:spcPct val="100000"/>
                </a:lnSpc>
              </a:pPr>
              <a:t>19</a:t>
            </a:fld>
            <a:endParaRPr lang="en-IN" sz="900" b="0" strike="noStrike" spc="-1">
              <a:solidFill>
                <a:srgbClr val="000000"/>
              </a:solidFill>
              <a:uFill>
                <a:solidFill>
                  <a:srgbClr val="FFFFFF"/>
                </a:solidFill>
              </a:uFill>
              <a:latin typeface="Times New Roman"/>
            </a:endParaRPr>
          </a:p>
        </p:txBody>
      </p:sp>
      <p:sp>
        <p:nvSpPr>
          <p:cNvPr id="272"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0">
                                            <p:txEl>
                                              <p:pRg st="0" end="135"/>
                                            </p:txEl>
                                          </p:spTgt>
                                        </p:tgtEl>
                                        <p:attrNameLst>
                                          <p:attrName>style.visibility</p:attrName>
                                        </p:attrNameLst>
                                      </p:cBhvr>
                                      <p:to>
                                        <p:strVal val="visible"/>
                                      </p:to>
                                    </p:set>
                                    <p:anim calcmode="lin" valueType="num">
                                      <p:cBhvr additive="repl">
                                        <p:cTn id="7" dur="500" fill="hold"/>
                                        <p:tgtEl>
                                          <p:spTgt spid="270">
                                            <p:txEl>
                                              <p:pRg st="0" end="135"/>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70">
                                            <p:txEl>
                                              <p:pRg st="0" end="13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0">
                                            <p:txEl>
                                              <p:pRg st="137" end="494"/>
                                            </p:txEl>
                                          </p:spTgt>
                                        </p:tgtEl>
                                        <p:attrNameLst>
                                          <p:attrName>style.visibility</p:attrName>
                                        </p:attrNameLst>
                                      </p:cBhvr>
                                      <p:to>
                                        <p:strVal val="visible"/>
                                      </p:to>
                                    </p:set>
                                    <p:anim calcmode="lin" valueType="num">
                                      <p:cBhvr additive="repl">
                                        <p:cTn id="13" dur="500" fill="hold"/>
                                        <p:tgtEl>
                                          <p:spTgt spid="270">
                                            <p:txEl>
                                              <p:pRg st="137" end="494"/>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70">
                                            <p:txEl>
                                              <p:pRg st="137" end="49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8594640" y="4662360"/>
            <a:ext cx="549000" cy="393480"/>
          </a:xfrm>
          <a:prstGeom prst="rect">
            <a:avLst/>
          </a:prstGeom>
          <a:noFill/>
          <a:ln>
            <a:noFill/>
          </a:ln>
        </p:spPr>
        <p:txBody>
          <a:bodyPr anchor="ctr"/>
          <a:lstStyle/>
          <a:p>
            <a:pPr algn="r">
              <a:lnSpc>
                <a:spcPct val="100000"/>
              </a:lnSpc>
            </a:pPr>
            <a:fld id="{32B82FC8-5969-4F0D-9038-75E7266D8484}" type="slidenum">
              <a:rPr lang="en-IN" sz="900" b="0" strike="noStrike" spc="-1">
                <a:solidFill>
                  <a:srgbClr val="888888"/>
                </a:solidFill>
                <a:uFill>
                  <a:solidFill>
                    <a:srgbClr val="FFFFFF"/>
                  </a:solidFill>
                </a:uFill>
                <a:latin typeface="Calibri"/>
                <a:ea typeface="Calibri"/>
              </a:rPr>
              <a:pPr algn="r">
                <a:lnSpc>
                  <a:spcPct val="100000"/>
                </a:lnSpc>
              </a:pPr>
              <a:t>2</a:t>
            </a:fld>
            <a:endParaRPr lang="en-IN" sz="900" b="0" strike="noStrike" spc="-1">
              <a:solidFill>
                <a:srgbClr val="000000"/>
              </a:solidFill>
              <a:uFill>
                <a:solidFill>
                  <a:srgbClr val="FFFFFF"/>
                </a:solidFill>
              </a:uFill>
              <a:latin typeface="Times New Roman"/>
            </a:endParaRPr>
          </a:p>
        </p:txBody>
      </p:sp>
      <p:pic>
        <p:nvPicPr>
          <p:cNvPr id="205" name="Google Shape;153;p2"/>
          <p:cNvPicPr/>
          <p:nvPr/>
        </p:nvPicPr>
        <p:blipFill>
          <a:blip r:embed="rId2"/>
          <a:stretch/>
        </p:blipFill>
        <p:spPr>
          <a:xfrm>
            <a:off x="0" y="9360"/>
            <a:ext cx="9143640" cy="1690200"/>
          </a:xfrm>
          <a:prstGeom prst="rect">
            <a:avLst/>
          </a:prstGeom>
          <a:ln>
            <a:noFill/>
          </a:ln>
        </p:spPr>
      </p:pic>
      <p:sp>
        <p:nvSpPr>
          <p:cNvPr id="206" name="CustomShape 2"/>
          <p:cNvSpPr/>
          <p:nvPr/>
        </p:nvSpPr>
        <p:spPr>
          <a:xfrm>
            <a:off x="1963800" y="1731240"/>
            <a:ext cx="5544000" cy="31384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07" name="CustomShape 3"/>
          <p:cNvSpPr/>
          <p:nvPr/>
        </p:nvSpPr>
        <p:spPr>
          <a:xfrm>
            <a:off x="3967200" y="2670480"/>
            <a:ext cx="1561320" cy="347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90000"/>
              </a:lnSpc>
            </a:pPr>
            <a:r>
              <a:rPr lang="en-IN" sz="2100" b="0" strike="noStrike" spc="-1" dirty="0">
                <a:solidFill>
                  <a:srgbClr val="ED7D31"/>
                </a:solidFill>
                <a:uFill>
                  <a:solidFill>
                    <a:srgbClr val="FFFFFF"/>
                  </a:solidFill>
                </a:uFill>
                <a:latin typeface="Calibri"/>
                <a:ea typeface="Calibri"/>
              </a:rPr>
              <a:t>Lecture </a:t>
            </a:r>
            <a:r>
              <a:rPr lang="en-IN" sz="2100" b="0" strike="noStrike" spc="-1" dirty="0" smtClean="0">
                <a:solidFill>
                  <a:srgbClr val="ED7D31"/>
                </a:solidFill>
                <a:uFill>
                  <a:solidFill>
                    <a:srgbClr val="FFFFFF"/>
                  </a:solidFill>
                </a:uFill>
                <a:latin typeface="Calibri"/>
                <a:ea typeface="Calibri"/>
              </a:rPr>
              <a:t>25</a:t>
            </a:r>
            <a:endParaRPr lang="en-IN" sz="1800" b="0" strike="noStrike" spc="-1" dirty="0">
              <a:solidFill>
                <a:srgbClr val="000000"/>
              </a:solidFill>
              <a:uFill>
                <a:solidFill>
                  <a:srgbClr val="FFFFFF"/>
                </a:solidFill>
              </a:uFill>
              <a:latin typeface="Arial"/>
            </a:endParaRPr>
          </a:p>
        </p:txBody>
      </p:sp>
      <p:sp>
        <p:nvSpPr>
          <p:cNvPr id="208" name="TextShape 4"/>
          <p:cNvSpPr txBox="1"/>
          <p:nvPr/>
        </p:nvSpPr>
        <p:spPr>
          <a:xfrm>
            <a:off x="1656000" y="1440000"/>
            <a:ext cx="5616000" cy="1564560"/>
          </a:xfrm>
          <a:prstGeom prst="rect">
            <a:avLst/>
          </a:prstGeom>
          <a:noFill/>
          <a:ln>
            <a:noFill/>
          </a:ln>
        </p:spPr>
        <p:txBody>
          <a:bodyPr lIns="90000" tIns="45000" rIns="90000" bIns="45000"/>
          <a:lstStyle/>
          <a:p>
            <a:pPr algn="ctr">
              <a:lnSpc>
                <a:spcPct val="100000"/>
              </a:lnSpc>
            </a:pPr>
            <a:r>
              <a:rPr lang="en-IN" sz="4000" b="1" strike="noStrike" spc="-1">
                <a:solidFill>
                  <a:srgbClr val="ED7D31"/>
                </a:solidFill>
                <a:uFill>
                  <a:solidFill>
                    <a:srgbClr val="FFFFFF"/>
                  </a:solidFill>
                </a:uFill>
                <a:latin typeface="Calibri"/>
                <a:ea typeface="Calibri"/>
              </a:rPr>
              <a:t>APPLIED CRYPTOGRAPHY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306360" y="142560"/>
            <a:ext cx="7886520" cy="585360"/>
          </a:xfrm>
          <a:prstGeom prst="rect">
            <a:avLst/>
          </a:prstGeom>
          <a:noFill/>
          <a:ln>
            <a:noFill/>
          </a:ln>
        </p:spPr>
        <p:txBody>
          <a:bodyPr anchor="ctr"/>
          <a:lstStyle/>
          <a:p>
            <a:pPr>
              <a:lnSpc>
                <a:spcPct val="100000"/>
              </a:lnSpc>
            </a:pPr>
            <a:r>
              <a:rPr lang="en-IN" sz="2800" b="1" strike="noStrike" spc="-1">
                <a:solidFill>
                  <a:srgbClr val="112344"/>
                </a:solidFill>
                <a:uFill>
                  <a:solidFill>
                    <a:srgbClr val="FFFFFF"/>
                  </a:solidFill>
                </a:uFill>
                <a:latin typeface="Calibri"/>
                <a:ea typeface="Calibri"/>
              </a:rPr>
              <a:t>Cipher Feedback (CFB) mode</a:t>
            </a:r>
            <a:endParaRPr lang="en-IN" sz="1400" b="0" strike="noStrike" spc="-1">
              <a:solidFill>
                <a:srgbClr val="000000"/>
              </a:solidFill>
              <a:uFill>
                <a:solidFill>
                  <a:srgbClr val="FFFFFF"/>
                </a:solidFill>
              </a:uFill>
              <a:latin typeface="Arial"/>
            </a:endParaRPr>
          </a:p>
        </p:txBody>
      </p:sp>
      <p:sp>
        <p:nvSpPr>
          <p:cNvPr id="279" name="TextShape 2"/>
          <p:cNvSpPr txBox="1"/>
          <p:nvPr/>
        </p:nvSpPr>
        <p:spPr>
          <a:xfrm>
            <a:off x="306360" y="960480"/>
            <a:ext cx="7196400" cy="3555000"/>
          </a:xfrm>
          <a:prstGeom prst="rect">
            <a:avLst/>
          </a:prstGeom>
          <a:noFill/>
          <a:ln>
            <a:noFill/>
          </a:ln>
        </p:spPr>
        <p:txBody>
          <a:bodyPr/>
          <a:lstStyle/>
          <a:p>
            <a:pPr marL="457200" indent="-380520">
              <a:lnSpc>
                <a:spcPct val="90000"/>
              </a:lnSpc>
              <a:buClr>
                <a:srgbClr val="595959"/>
              </a:buClr>
              <a:buFont typeface="Arial"/>
              <a:buChar char="•"/>
            </a:pPr>
            <a:r>
              <a:rPr lang="en-IN" sz="2000" b="0" strike="noStrike" spc="-1" dirty="0">
                <a:solidFill>
                  <a:srgbClr val="000000"/>
                </a:solidFill>
                <a:uFill>
                  <a:solidFill>
                    <a:srgbClr val="FFFFFF"/>
                  </a:solidFill>
                </a:uFill>
                <a:latin typeface="Calibri"/>
                <a:ea typeface="MS PGothic"/>
              </a:rPr>
              <a:t>message is treated as a stream of bits added to the output of the block cipher result is feed back for next stage</a:t>
            </a:r>
            <a:endParaRPr lang="en-IN" sz="1400" b="0" strike="noStrike" spc="-1" dirty="0">
              <a:solidFill>
                <a:srgbClr val="000000"/>
              </a:solidFill>
              <a:uFill>
                <a:solidFill>
                  <a:srgbClr val="FFFFFF"/>
                </a:solidFill>
              </a:uFill>
              <a:latin typeface="Arial"/>
            </a:endParaRPr>
          </a:p>
          <a:p>
            <a:pPr marL="457200" indent="-380520">
              <a:lnSpc>
                <a:spcPct val="90000"/>
              </a:lnSpc>
              <a:buClr>
                <a:srgbClr val="595959"/>
              </a:buClr>
              <a:buFont typeface="Arial"/>
              <a:buChar char="•"/>
            </a:pPr>
            <a:r>
              <a:rPr lang="en-IN" sz="2000" b="0" strike="noStrike" spc="-1" dirty="0">
                <a:solidFill>
                  <a:srgbClr val="000000"/>
                </a:solidFill>
                <a:uFill>
                  <a:solidFill>
                    <a:srgbClr val="FFFFFF"/>
                  </a:solidFill>
                </a:uFill>
                <a:latin typeface="Calibri"/>
                <a:ea typeface="MS PGothic"/>
              </a:rPr>
              <a:t>standard allows any number of bits (1,8, 64 or 128 etc) to be feed back  denoted CFB-1, CFB-8, CFB-64, CFB-128, etc. </a:t>
            </a:r>
            <a:endParaRPr lang="en-IN" sz="1400" b="0" strike="noStrike" spc="-1" dirty="0">
              <a:solidFill>
                <a:srgbClr val="000000"/>
              </a:solidFill>
              <a:uFill>
                <a:solidFill>
                  <a:srgbClr val="FFFFFF"/>
                </a:solidFill>
              </a:uFill>
              <a:latin typeface="Arial"/>
            </a:endParaRPr>
          </a:p>
          <a:p>
            <a:pPr marL="457200" indent="-380520">
              <a:lnSpc>
                <a:spcPct val="90000"/>
              </a:lnSpc>
              <a:buClr>
                <a:srgbClr val="595959"/>
              </a:buClr>
              <a:buFont typeface="Arial"/>
              <a:buChar char="•"/>
            </a:pPr>
            <a:r>
              <a:rPr lang="en-IN" sz="2000" b="0" strike="noStrike" spc="-1" dirty="0">
                <a:solidFill>
                  <a:srgbClr val="000000"/>
                </a:solidFill>
                <a:uFill>
                  <a:solidFill>
                    <a:srgbClr val="FFFFFF"/>
                  </a:solidFill>
                </a:uFill>
                <a:latin typeface="Calibri"/>
                <a:ea typeface="MS PGothic"/>
              </a:rPr>
              <a:t>most efficient to use all bits in block (64 or 128)</a:t>
            </a:r>
            <a:endParaRPr lang="en-IN" sz="1400" b="0" strike="noStrike" spc="-1" dirty="0">
              <a:solidFill>
                <a:srgbClr val="000000"/>
              </a:solidFill>
              <a:uFill>
                <a:solidFill>
                  <a:srgbClr val="FFFFFF"/>
                </a:solidFill>
              </a:uFill>
              <a:latin typeface="Arial"/>
            </a:endParaRPr>
          </a:p>
          <a:p>
            <a:r>
              <a:rPr lang="en-IN" sz="2000" b="0" strike="noStrike" spc="-1" dirty="0" smtClean="0">
                <a:solidFill>
                  <a:srgbClr val="000000"/>
                </a:solidFill>
                <a:uFill>
                  <a:solidFill>
                    <a:srgbClr val="FFFFFF"/>
                  </a:solidFill>
                </a:uFill>
                <a:latin typeface="Calibri"/>
                <a:ea typeface="MS PGothic"/>
              </a:rPr>
              <a:t>	</a:t>
            </a:r>
            <a:r>
              <a:rPr lang="en-IN" sz="2000" b="0" strike="noStrike" spc="-1" dirty="0" err="1" smtClean="0">
                <a:solidFill>
                  <a:srgbClr val="000000"/>
                </a:solidFill>
                <a:uFill>
                  <a:solidFill>
                    <a:srgbClr val="FFFFFF"/>
                  </a:solidFill>
                </a:uFill>
                <a:latin typeface="Calibri"/>
                <a:ea typeface="MS PGothic"/>
              </a:rPr>
              <a:t>C</a:t>
            </a:r>
            <a:r>
              <a:rPr lang="en-IN" sz="2000" b="0" strike="noStrike" spc="-1" baseline="-25000" dirty="0" err="1" smtClean="0">
                <a:solidFill>
                  <a:srgbClr val="000000"/>
                </a:solidFill>
                <a:uFill>
                  <a:solidFill>
                    <a:srgbClr val="FFFFFF"/>
                  </a:solidFill>
                </a:uFill>
                <a:latin typeface="Calibri"/>
                <a:ea typeface="MS PGothic"/>
              </a:rPr>
              <a:t>i</a:t>
            </a:r>
            <a:r>
              <a:rPr lang="en-IN" sz="2000" b="0" strike="noStrike" spc="-1" dirty="0" smtClean="0">
                <a:solidFill>
                  <a:srgbClr val="000000"/>
                </a:solidFill>
                <a:uFill>
                  <a:solidFill>
                    <a:srgbClr val="FFFFFF"/>
                  </a:solidFill>
                </a:uFill>
                <a:latin typeface="Calibri"/>
                <a:ea typeface="MS PGothic"/>
              </a:rPr>
              <a:t> </a:t>
            </a:r>
            <a:r>
              <a:rPr lang="en-IN" sz="2000" b="0" strike="noStrike" spc="-1" dirty="0">
                <a:solidFill>
                  <a:srgbClr val="000000"/>
                </a:solidFill>
                <a:uFill>
                  <a:solidFill>
                    <a:srgbClr val="FFFFFF"/>
                  </a:solidFill>
                </a:uFill>
                <a:latin typeface="Calibri"/>
                <a:ea typeface="MS PGothic"/>
              </a:rPr>
              <a:t>= P</a:t>
            </a:r>
            <a:r>
              <a:rPr lang="en-IN" sz="2000" b="0" strike="noStrike" spc="-1" baseline="-25000" dirty="0">
                <a:solidFill>
                  <a:srgbClr val="000000"/>
                </a:solidFill>
                <a:uFill>
                  <a:solidFill>
                    <a:srgbClr val="FFFFFF"/>
                  </a:solidFill>
                </a:uFill>
                <a:latin typeface="Calibri"/>
                <a:ea typeface="MS PGothic"/>
              </a:rPr>
              <a:t>i</a:t>
            </a:r>
            <a:r>
              <a:rPr lang="en-IN" sz="2000" b="0" strike="noStrike" spc="-1" dirty="0">
                <a:solidFill>
                  <a:srgbClr val="000000"/>
                </a:solidFill>
                <a:uFill>
                  <a:solidFill>
                    <a:srgbClr val="FFFFFF"/>
                  </a:solidFill>
                </a:uFill>
                <a:latin typeface="Calibri"/>
                <a:ea typeface="MS PGothic"/>
              </a:rPr>
              <a:t> XOR E</a:t>
            </a:r>
            <a:r>
              <a:rPr lang="en-IN" sz="2000" b="0" strike="noStrike" spc="-1" baseline="-25000" dirty="0">
                <a:solidFill>
                  <a:srgbClr val="000000"/>
                </a:solidFill>
                <a:uFill>
                  <a:solidFill>
                    <a:srgbClr val="FFFFFF"/>
                  </a:solidFill>
                </a:uFill>
                <a:latin typeface="Calibri"/>
                <a:ea typeface="MS PGothic"/>
              </a:rPr>
              <a:t>K</a:t>
            </a:r>
            <a:r>
              <a:rPr lang="en-IN" sz="2000" b="0" strike="noStrike" spc="-1" dirty="0">
                <a:solidFill>
                  <a:srgbClr val="000000"/>
                </a:solidFill>
                <a:uFill>
                  <a:solidFill>
                    <a:srgbClr val="FFFFFF"/>
                  </a:solidFill>
                </a:uFill>
                <a:latin typeface="Calibri"/>
                <a:ea typeface="MS PGothic"/>
              </a:rPr>
              <a:t>(C</a:t>
            </a:r>
            <a:r>
              <a:rPr lang="en-IN" sz="2000" b="0" strike="noStrike" spc="-1" baseline="-25000" dirty="0">
                <a:solidFill>
                  <a:srgbClr val="000000"/>
                </a:solidFill>
                <a:uFill>
                  <a:solidFill>
                    <a:srgbClr val="FFFFFF"/>
                  </a:solidFill>
                </a:uFill>
                <a:latin typeface="Calibri"/>
                <a:ea typeface="MS PGothic"/>
              </a:rPr>
              <a:t>i-1</a:t>
            </a:r>
            <a:r>
              <a:rPr lang="en-IN" sz="2000" b="0" strike="noStrike" spc="-1" dirty="0">
                <a:solidFill>
                  <a:srgbClr val="000000"/>
                </a:solidFill>
                <a:uFill>
                  <a:solidFill>
                    <a:srgbClr val="FFFFFF"/>
                  </a:solidFill>
                </a:uFill>
                <a:latin typeface="Calibri"/>
                <a:ea typeface="MS PGothic"/>
              </a:rPr>
              <a:t>)</a:t>
            </a:r>
            <a:endParaRPr lang="en-IN" sz="1400" b="0" strike="noStrike" spc="-1" dirty="0">
              <a:solidFill>
                <a:srgbClr val="000000"/>
              </a:solidFill>
              <a:uFill>
                <a:solidFill>
                  <a:srgbClr val="FFFFFF"/>
                </a:solidFill>
              </a:uFill>
              <a:latin typeface="Arial"/>
            </a:endParaRPr>
          </a:p>
          <a:p>
            <a:r>
              <a:rPr lang="en-IN" sz="2000" b="0" strike="noStrike" spc="-1" dirty="0" smtClean="0">
                <a:solidFill>
                  <a:srgbClr val="000000"/>
                </a:solidFill>
                <a:uFill>
                  <a:solidFill>
                    <a:srgbClr val="FFFFFF"/>
                  </a:solidFill>
                </a:uFill>
                <a:latin typeface="Calibri"/>
                <a:ea typeface="MS PGothic"/>
              </a:rPr>
              <a:t>	C</a:t>
            </a:r>
            <a:r>
              <a:rPr lang="en-IN" sz="2000" b="0" strike="noStrike" spc="-1" baseline="-25000" dirty="0" smtClean="0">
                <a:solidFill>
                  <a:srgbClr val="000000"/>
                </a:solidFill>
                <a:uFill>
                  <a:solidFill>
                    <a:srgbClr val="FFFFFF"/>
                  </a:solidFill>
                </a:uFill>
                <a:latin typeface="Calibri"/>
                <a:ea typeface="MS PGothic"/>
              </a:rPr>
              <a:t>-1</a:t>
            </a:r>
            <a:r>
              <a:rPr lang="en-IN" sz="2000" b="0" strike="noStrike" spc="-1" dirty="0" smtClean="0">
                <a:solidFill>
                  <a:srgbClr val="000000"/>
                </a:solidFill>
                <a:uFill>
                  <a:solidFill>
                    <a:srgbClr val="FFFFFF"/>
                  </a:solidFill>
                </a:uFill>
                <a:latin typeface="Calibri"/>
                <a:ea typeface="MS PGothic"/>
              </a:rPr>
              <a:t> </a:t>
            </a:r>
            <a:r>
              <a:rPr lang="en-IN" sz="2000" b="0" strike="noStrike" spc="-1" dirty="0">
                <a:solidFill>
                  <a:srgbClr val="000000"/>
                </a:solidFill>
                <a:uFill>
                  <a:solidFill>
                    <a:srgbClr val="FFFFFF"/>
                  </a:solidFill>
                </a:uFill>
                <a:latin typeface="Calibri"/>
                <a:ea typeface="MS PGothic"/>
              </a:rPr>
              <a:t>= IV</a:t>
            </a:r>
            <a:endParaRPr lang="en-IN" sz="1400" b="0" strike="noStrike" spc="-1" dirty="0">
              <a:solidFill>
                <a:srgbClr val="000000"/>
              </a:solidFill>
              <a:uFill>
                <a:solidFill>
                  <a:srgbClr val="FFFFFF"/>
                </a:solidFill>
              </a:uFill>
              <a:latin typeface="Arial"/>
            </a:endParaRPr>
          </a:p>
          <a:p>
            <a:pPr marL="76320" algn="just">
              <a:lnSpc>
                <a:spcPct val="100000"/>
              </a:lnSpc>
              <a:buClr>
                <a:srgbClr val="595959"/>
              </a:buClr>
              <a:buFont typeface="Arial"/>
              <a:buChar char="•"/>
            </a:pPr>
            <a:r>
              <a:rPr lang="en-IN" sz="2000" b="0" strike="noStrike" spc="-1" dirty="0">
                <a:solidFill>
                  <a:srgbClr val="000000"/>
                </a:solidFill>
                <a:uFill>
                  <a:solidFill>
                    <a:srgbClr val="FFFFFF"/>
                  </a:solidFill>
                </a:uFill>
                <a:latin typeface="Calibri"/>
                <a:ea typeface="MS PGothic"/>
              </a:rPr>
              <a:t>    Uses: Stream data encryption , authentication</a:t>
            </a:r>
            <a:endParaRPr lang="en-IN" sz="1400" b="0" strike="noStrike" spc="-1" dirty="0">
              <a:solidFill>
                <a:srgbClr val="000000"/>
              </a:solidFill>
              <a:uFill>
                <a:solidFill>
                  <a:srgbClr val="FFFFFF"/>
                </a:solidFill>
              </a:uFill>
              <a:latin typeface="Arial"/>
            </a:endParaRPr>
          </a:p>
          <a:p>
            <a:pPr>
              <a:lnSpc>
                <a:spcPct val="90000"/>
              </a:lnSpc>
            </a:pPr>
            <a:endParaRPr lang="en-IN" sz="1400" b="0" strike="noStrike" spc="-1" dirty="0">
              <a:solidFill>
                <a:srgbClr val="000000"/>
              </a:solidFill>
              <a:uFill>
                <a:solidFill>
                  <a:srgbClr val="FFFFFF"/>
                </a:solidFill>
              </a:uFill>
              <a:latin typeface="Arial"/>
            </a:endParaRPr>
          </a:p>
          <a:p>
            <a:pPr marL="739800" indent="-280800" algn="ctr">
              <a:lnSpc>
                <a:spcPct val="100000"/>
              </a:lnSpc>
            </a:pPr>
            <a:endParaRPr lang="en-IN" sz="1400" b="0" strike="noStrike" spc="-1" dirty="0">
              <a:solidFill>
                <a:srgbClr val="000000"/>
              </a:solidFill>
              <a:uFill>
                <a:solidFill>
                  <a:srgbClr val="FFFFFF"/>
                </a:solidFill>
              </a:uFill>
              <a:latin typeface="Arial"/>
            </a:endParaRPr>
          </a:p>
          <a:p>
            <a:pPr marL="739800" indent="-280800">
              <a:lnSpc>
                <a:spcPct val="100000"/>
              </a:lnSpc>
            </a:pPr>
            <a:endParaRPr lang="en-IN" sz="1400" b="0" strike="noStrike" spc="-1" dirty="0">
              <a:solidFill>
                <a:srgbClr val="000000"/>
              </a:solidFill>
              <a:uFill>
                <a:solidFill>
                  <a:srgbClr val="FFFFFF"/>
                </a:solidFill>
              </a:uFill>
              <a:latin typeface="Arial"/>
            </a:endParaRPr>
          </a:p>
        </p:txBody>
      </p:sp>
      <p:sp>
        <p:nvSpPr>
          <p:cNvPr id="280" name="TextShape 3"/>
          <p:cNvSpPr txBox="1"/>
          <p:nvPr/>
        </p:nvSpPr>
        <p:spPr>
          <a:xfrm>
            <a:off x="8472600" y="4663080"/>
            <a:ext cx="548280" cy="393120"/>
          </a:xfrm>
          <a:prstGeom prst="rect">
            <a:avLst/>
          </a:prstGeom>
          <a:noFill/>
          <a:ln>
            <a:noFill/>
          </a:ln>
        </p:spPr>
        <p:txBody>
          <a:bodyPr anchor="ctr"/>
          <a:lstStyle/>
          <a:p>
            <a:pPr algn="r">
              <a:lnSpc>
                <a:spcPct val="100000"/>
              </a:lnSpc>
            </a:pPr>
            <a:fld id="{EA4D69B1-85DA-486D-8C04-3DCE6910731B}" type="slidenum">
              <a:rPr lang="en-IN" sz="900" b="0" strike="noStrike" spc="-1">
                <a:solidFill>
                  <a:srgbClr val="888888"/>
                </a:solidFill>
                <a:uFill>
                  <a:solidFill>
                    <a:srgbClr val="FFFFFF"/>
                  </a:solidFill>
                </a:uFill>
                <a:latin typeface="Calibri"/>
                <a:ea typeface="Calibri"/>
              </a:rPr>
              <a:pPr algn="r">
                <a:lnSpc>
                  <a:spcPct val="100000"/>
                </a:lnSpc>
              </a:pPr>
              <a:t>20</a:t>
            </a:fld>
            <a:endParaRPr lang="en-IN" sz="900" b="0" strike="noStrike" spc="-1">
              <a:solidFill>
                <a:srgbClr val="000000"/>
              </a:solidFill>
              <a:uFill>
                <a:solidFill>
                  <a:srgbClr val="FFFFFF"/>
                </a:solidFill>
              </a:uFill>
              <a:latin typeface="Times New Roman"/>
            </a:endParaRPr>
          </a:p>
        </p:txBody>
      </p:sp>
      <p:sp>
        <p:nvSpPr>
          <p:cNvPr id="281"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
                                            <p:txEl>
                                              <p:pRg st="0" end="113"/>
                                            </p:txEl>
                                          </p:spTgt>
                                        </p:tgtEl>
                                        <p:attrNameLst>
                                          <p:attrName>style.visibility</p:attrName>
                                        </p:attrNameLst>
                                      </p:cBhvr>
                                      <p:to>
                                        <p:strVal val="visible"/>
                                      </p:to>
                                    </p:set>
                                    <p:anim calcmode="lin" valueType="num">
                                      <p:cBhvr additive="repl">
                                        <p:cTn id="7" dur="500" fill="hold"/>
                                        <p:tgtEl>
                                          <p:spTgt spid="279">
                                            <p:txEl>
                                              <p:pRg st="0" end="113"/>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79">
                                            <p:txEl>
                                              <p:pRg st="0" end="1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9">
                                            <p:txEl>
                                              <p:pRg st="114" end="229"/>
                                            </p:txEl>
                                          </p:spTgt>
                                        </p:tgtEl>
                                        <p:attrNameLst>
                                          <p:attrName>style.visibility</p:attrName>
                                        </p:attrNameLst>
                                      </p:cBhvr>
                                      <p:to>
                                        <p:strVal val="visible"/>
                                      </p:to>
                                    </p:set>
                                    <p:anim calcmode="lin" valueType="num">
                                      <p:cBhvr additive="repl">
                                        <p:cTn id="13" dur="500" fill="hold"/>
                                        <p:tgtEl>
                                          <p:spTgt spid="279">
                                            <p:txEl>
                                              <p:pRg st="114" end="229"/>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79">
                                            <p:txEl>
                                              <p:pRg st="114" end="22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9">
                                            <p:txEl>
                                              <p:pRg st="230" end="279"/>
                                            </p:txEl>
                                          </p:spTgt>
                                        </p:tgtEl>
                                        <p:attrNameLst>
                                          <p:attrName>style.visibility</p:attrName>
                                        </p:attrNameLst>
                                      </p:cBhvr>
                                      <p:to>
                                        <p:strVal val="visible"/>
                                      </p:to>
                                    </p:set>
                                    <p:anim calcmode="lin" valueType="num">
                                      <p:cBhvr additive="repl">
                                        <p:cTn id="19" dur="500" fill="hold"/>
                                        <p:tgtEl>
                                          <p:spTgt spid="279">
                                            <p:txEl>
                                              <p:pRg st="230" end="279"/>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279">
                                            <p:txEl>
                                              <p:pRg st="230" end="27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9">
                                            <p:txEl>
                                              <p:pRg st="280" end="298"/>
                                            </p:txEl>
                                          </p:spTgt>
                                        </p:tgtEl>
                                        <p:attrNameLst>
                                          <p:attrName>style.visibility</p:attrName>
                                        </p:attrNameLst>
                                      </p:cBhvr>
                                      <p:to>
                                        <p:strVal val="visible"/>
                                      </p:to>
                                    </p:set>
                                    <p:anim calcmode="lin" valueType="num">
                                      <p:cBhvr additive="repl">
                                        <p:cTn id="23" dur="500" fill="hold"/>
                                        <p:tgtEl>
                                          <p:spTgt spid="279">
                                            <p:txEl>
                                              <p:pRg st="280" end="298"/>
                                            </p:txEl>
                                          </p:spTgt>
                                        </p:tgtEl>
                                        <p:attrNameLst>
                                          <p:attrName>ppt_x</p:attrName>
                                        </p:attrNameLst>
                                      </p:cBhvr>
                                      <p:tavLst>
                                        <p:tav tm="0">
                                          <p:val>
                                            <p:strVal val="#ppt_x"/>
                                          </p:val>
                                        </p:tav>
                                        <p:tav tm="100000">
                                          <p:val>
                                            <p:strVal val="#ppt_x"/>
                                          </p:val>
                                        </p:tav>
                                      </p:tavLst>
                                    </p:anim>
                                    <p:anim calcmode="lin" valueType="num">
                                      <p:cBhvr additive="repl">
                                        <p:cTn id="24" dur="500" fill="hold"/>
                                        <p:tgtEl>
                                          <p:spTgt spid="279">
                                            <p:txEl>
                                              <p:pRg st="280" end="29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9">
                                            <p:txEl>
                                              <p:pRg st="299" end="305"/>
                                            </p:txEl>
                                          </p:spTgt>
                                        </p:tgtEl>
                                        <p:attrNameLst>
                                          <p:attrName>style.visibility</p:attrName>
                                        </p:attrNameLst>
                                      </p:cBhvr>
                                      <p:to>
                                        <p:strVal val="visible"/>
                                      </p:to>
                                    </p:set>
                                    <p:anim calcmode="lin" valueType="num">
                                      <p:cBhvr additive="repl">
                                        <p:cTn id="27" dur="500" fill="hold"/>
                                        <p:tgtEl>
                                          <p:spTgt spid="279">
                                            <p:txEl>
                                              <p:pRg st="299" end="305"/>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279">
                                            <p:txEl>
                                              <p:pRg st="299" end="30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9">
                                            <p:txEl>
                                              <p:pRg st="306" end="354"/>
                                            </p:txEl>
                                          </p:spTgt>
                                        </p:tgtEl>
                                        <p:attrNameLst>
                                          <p:attrName>style.visibility</p:attrName>
                                        </p:attrNameLst>
                                      </p:cBhvr>
                                      <p:to>
                                        <p:strVal val="visible"/>
                                      </p:to>
                                    </p:set>
                                    <p:anim calcmode="lin" valueType="num">
                                      <p:cBhvr additive="repl">
                                        <p:cTn id="33" dur="500" fill="hold"/>
                                        <p:tgtEl>
                                          <p:spTgt spid="279">
                                            <p:txEl>
                                              <p:pRg st="306" end="354"/>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279">
                                            <p:txEl>
                                              <p:pRg st="306" end="3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a:solidFill>
                  <a:srgbClr val="112344"/>
                </a:solidFill>
                <a:uFill>
                  <a:solidFill>
                    <a:srgbClr val="FFFFFF"/>
                  </a:solidFill>
                </a:uFill>
                <a:latin typeface="Calibri"/>
                <a:ea typeface="Calibri"/>
              </a:rPr>
              <a:t>Advantages and Limitations of CFB</a:t>
            </a:r>
            <a:endParaRPr lang="en-IN" sz="1400" b="0" strike="noStrike" spc="-1">
              <a:solidFill>
                <a:srgbClr val="000000"/>
              </a:solidFill>
              <a:uFill>
                <a:solidFill>
                  <a:srgbClr val="FFFFFF"/>
                </a:solidFill>
              </a:uFill>
              <a:latin typeface="Arial"/>
            </a:endParaRPr>
          </a:p>
        </p:txBody>
      </p:sp>
      <p:sp>
        <p:nvSpPr>
          <p:cNvPr id="283" name="TextShape 2"/>
          <p:cNvSpPr txBox="1"/>
          <p:nvPr/>
        </p:nvSpPr>
        <p:spPr>
          <a:xfrm>
            <a:off x="306360" y="931680"/>
            <a:ext cx="7584120" cy="3476520"/>
          </a:xfrm>
          <a:prstGeom prst="rect">
            <a:avLst/>
          </a:prstGeom>
          <a:noFill/>
          <a:ln>
            <a:noFill/>
          </a:ln>
        </p:spPr>
        <p:txBody>
          <a:bodyPr/>
          <a:lstStyle/>
          <a:p>
            <a:pPr marL="457200" indent="-380520">
              <a:lnSpc>
                <a:spcPct val="100000"/>
              </a:lnSpc>
              <a:buClr>
                <a:srgbClr val="595959"/>
              </a:buClr>
              <a:buFont typeface="Arial"/>
              <a:buChar char="•"/>
            </a:pPr>
            <a:r>
              <a:rPr lang="en-IN" sz="2000" b="0" strike="noStrike" spc="-1" dirty="0">
                <a:solidFill>
                  <a:srgbClr val="000000"/>
                </a:solidFill>
                <a:uFill>
                  <a:solidFill>
                    <a:srgbClr val="FFFFFF"/>
                  </a:solidFill>
                </a:uFill>
                <a:latin typeface="Calibri"/>
                <a:ea typeface="MS PGothic"/>
              </a:rPr>
              <a:t>Most common stream mode </a:t>
            </a:r>
            <a:r>
              <a:rPr lang="en-IN" sz="1600" b="0" strike="noStrike" spc="-1" dirty="0">
                <a:solidFill>
                  <a:srgbClr val="000000"/>
                </a:solidFill>
                <a:uFill>
                  <a:solidFill>
                    <a:srgbClr val="FFFFFF"/>
                  </a:solidFill>
                </a:uFill>
                <a:latin typeface="Arial"/>
                <a:ea typeface="MS PGothic"/>
              </a:rPr>
              <a:t>and </a:t>
            </a:r>
            <a:r>
              <a:rPr lang="en-IN" sz="2000" b="0" strike="noStrike" spc="-1" dirty="0">
                <a:solidFill>
                  <a:srgbClr val="000000"/>
                </a:solidFill>
                <a:uFill>
                  <a:solidFill>
                    <a:srgbClr val="FFFFFF"/>
                  </a:solidFill>
                </a:uFill>
                <a:latin typeface="Calibri"/>
                <a:ea typeface="MS PGothic"/>
              </a:rPr>
              <a:t>appropriate when data arrives in bits/bytes </a:t>
            </a:r>
            <a:endParaRPr lang="en-IN" sz="1400" b="0" strike="noStrike" spc="-1" dirty="0">
              <a:solidFill>
                <a:srgbClr val="000000"/>
              </a:solidFill>
              <a:uFill>
                <a:solidFill>
                  <a:srgbClr val="FFFFFF"/>
                </a:solidFill>
              </a:uFill>
              <a:latin typeface="Arial"/>
            </a:endParaRPr>
          </a:p>
          <a:p>
            <a:pPr marL="457200" indent="-380520">
              <a:lnSpc>
                <a:spcPct val="100000"/>
              </a:lnSpc>
              <a:buClr>
                <a:srgbClr val="595959"/>
              </a:buClr>
              <a:buFont typeface="Arial"/>
              <a:buChar char="•"/>
            </a:pPr>
            <a:r>
              <a:rPr lang="en-IN" sz="2000" b="0" strike="noStrike" spc="-1" dirty="0">
                <a:solidFill>
                  <a:srgbClr val="000000"/>
                </a:solidFill>
                <a:uFill>
                  <a:solidFill>
                    <a:srgbClr val="FFFFFF"/>
                  </a:solidFill>
                </a:uFill>
                <a:latin typeface="Calibri"/>
                <a:ea typeface="MS PGothic"/>
              </a:rPr>
              <a:t>Limitation is need to stall while do block encryption after every </a:t>
            </a:r>
            <a:endParaRPr lang="en-IN" sz="2000" b="0" strike="noStrike" spc="-1" dirty="0" smtClean="0">
              <a:solidFill>
                <a:srgbClr val="000000"/>
              </a:solidFill>
              <a:uFill>
                <a:solidFill>
                  <a:srgbClr val="FFFFFF"/>
                </a:solidFill>
              </a:uFill>
              <a:latin typeface="Calibri"/>
              <a:ea typeface="MS PGothic"/>
            </a:endParaRPr>
          </a:p>
          <a:p>
            <a:pPr marL="457200" indent="-380520">
              <a:lnSpc>
                <a:spcPct val="100000"/>
              </a:lnSpc>
              <a:buClr>
                <a:srgbClr val="595959"/>
              </a:buClr>
            </a:pPr>
            <a:r>
              <a:rPr lang="en-IN" sz="2000" spc="-1" dirty="0">
                <a:solidFill>
                  <a:srgbClr val="000000"/>
                </a:solidFill>
                <a:uFill>
                  <a:solidFill>
                    <a:srgbClr val="FFFFFF"/>
                  </a:solidFill>
                </a:uFill>
                <a:latin typeface="Calibri"/>
                <a:ea typeface="MS PGothic"/>
              </a:rPr>
              <a:t> </a:t>
            </a:r>
            <a:r>
              <a:rPr lang="en-IN" sz="2000" spc="-1" dirty="0" smtClean="0">
                <a:solidFill>
                  <a:srgbClr val="000000"/>
                </a:solidFill>
                <a:uFill>
                  <a:solidFill>
                    <a:srgbClr val="FFFFFF"/>
                  </a:solidFill>
                </a:uFill>
                <a:latin typeface="Calibri"/>
                <a:ea typeface="MS PGothic"/>
              </a:rPr>
              <a:t>      </a:t>
            </a:r>
            <a:r>
              <a:rPr lang="en-IN" sz="2000" b="0" strike="noStrike" spc="-1" dirty="0" smtClean="0">
                <a:solidFill>
                  <a:srgbClr val="000000"/>
                </a:solidFill>
                <a:uFill>
                  <a:solidFill>
                    <a:srgbClr val="FFFFFF"/>
                  </a:solidFill>
                </a:uFill>
                <a:latin typeface="Calibri"/>
                <a:ea typeface="MS PGothic"/>
              </a:rPr>
              <a:t>s-bits </a:t>
            </a:r>
            <a:endParaRPr lang="en-IN" sz="1400" b="0" strike="noStrike" spc="-1" dirty="0">
              <a:solidFill>
                <a:srgbClr val="000000"/>
              </a:solidFill>
              <a:uFill>
                <a:solidFill>
                  <a:srgbClr val="FFFFFF"/>
                </a:solidFill>
              </a:uFill>
              <a:latin typeface="Arial"/>
            </a:endParaRPr>
          </a:p>
          <a:p>
            <a:pPr marL="457200" indent="-380520">
              <a:lnSpc>
                <a:spcPct val="100000"/>
              </a:lnSpc>
              <a:buClr>
                <a:srgbClr val="595959"/>
              </a:buClr>
              <a:buFont typeface="Arial"/>
              <a:buChar char="•"/>
            </a:pPr>
            <a:r>
              <a:rPr lang="en-IN" sz="2000" b="0" strike="noStrike" spc="-1" dirty="0">
                <a:solidFill>
                  <a:srgbClr val="000000"/>
                </a:solidFill>
                <a:uFill>
                  <a:solidFill>
                    <a:srgbClr val="FFFFFF"/>
                  </a:solidFill>
                </a:uFill>
                <a:latin typeface="Calibri"/>
                <a:ea typeface="MS PGothic"/>
              </a:rPr>
              <a:t>The block cipher is used in </a:t>
            </a:r>
            <a:r>
              <a:rPr lang="en-IN" sz="2000" b="1" strike="noStrike" spc="-1" dirty="0">
                <a:solidFill>
                  <a:srgbClr val="000000"/>
                </a:solidFill>
                <a:uFill>
                  <a:solidFill>
                    <a:srgbClr val="FFFFFF"/>
                  </a:solidFill>
                </a:uFill>
                <a:latin typeface="Calibri"/>
                <a:ea typeface="MS PGothic"/>
              </a:rPr>
              <a:t>encryption</a:t>
            </a:r>
            <a:r>
              <a:rPr lang="en-IN" sz="2000" b="0" strike="noStrike" spc="-1" dirty="0">
                <a:solidFill>
                  <a:srgbClr val="000000"/>
                </a:solidFill>
                <a:uFill>
                  <a:solidFill>
                    <a:srgbClr val="FFFFFF"/>
                  </a:solidFill>
                </a:uFill>
                <a:latin typeface="Calibri"/>
                <a:ea typeface="MS PGothic"/>
              </a:rPr>
              <a:t> mode at </a:t>
            </a:r>
            <a:r>
              <a:rPr lang="en-IN" sz="2000" b="1" strike="noStrike" spc="-1" dirty="0">
                <a:solidFill>
                  <a:srgbClr val="000000"/>
                </a:solidFill>
                <a:uFill>
                  <a:solidFill>
                    <a:srgbClr val="FFFFFF"/>
                  </a:solidFill>
                </a:uFill>
                <a:latin typeface="Calibri"/>
                <a:ea typeface="MS PGothic"/>
              </a:rPr>
              <a:t>both</a:t>
            </a:r>
            <a:r>
              <a:rPr lang="en-IN" sz="2000" b="0" strike="noStrike" spc="-1" dirty="0">
                <a:solidFill>
                  <a:srgbClr val="000000"/>
                </a:solidFill>
                <a:uFill>
                  <a:solidFill>
                    <a:srgbClr val="FFFFFF"/>
                  </a:solidFill>
                </a:uFill>
                <a:latin typeface="Calibri"/>
                <a:ea typeface="MS PGothic"/>
              </a:rPr>
              <a:t> ends (XOR) </a:t>
            </a:r>
            <a:endParaRPr lang="en-IN" sz="1400" b="0" strike="noStrike" spc="-1" dirty="0">
              <a:solidFill>
                <a:srgbClr val="000000"/>
              </a:solidFill>
              <a:uFill>
                <a:solidFill>
                  <a:srgbClr val="FFFFFF"/>
                </a:solidFill>
              </a:uFill>
              <a:latin typeface="Arial"/>
            </a:endParaRPr>
          </a:p>
          <a:p>
            <a:pPr marL="457200" indent="-380520">
              <a:lnSpc>
                <a:spcPct val="100000"/>
              </a:lnSpc>
              <a:buClr>
                <a:srgbClr val="595959"/>
              </a:buClr>
              <a:buFont typeface="Arial"/>
              <a:buChar char="•"/>
            </a:pPr>
            <a:r>
              <a:rPr lang="en-IN" sz="2000" b="0" strike="noStrike" spc="-1" dirty="0">
                <a:solidFill>
                  <a:srgbClr val="000000"/>
                </a:solidFill>
                <a:uFill>
                  <a:solidFill>
                    <a:srgbClr val="FFFFFF"/>
                  </a:solidFill>
                </a:uFill>
                <a:latin typeface="Calibri"/>
                <a:ea typeface="MS PGothic"/>
              </a:rPr>
              <a:t>Errors propagate for several blocks after the error</a:t>
            </a:r>
            <a:endParaRPr lang="en-IN" sz="1400" b="0" strike="noStrike" spc="-1" dirty="0">
              <a:solidFill>
                <a:srgbClr val="000000"/>
              </a:solidFill>
              <a:uFill>
                <a:solidFill>
                  <a:srgbClr val="FFFFFF"/>
                </a:solidFill>
              </a:uFill>
              <a:latin typeface="Arial"/>
            </a:endParaRPr>
          </a:p>
        </p:txBody>
      </p:sp>
      <p:sp>
        <p:nvSpPr>
          <p:cNvPr id="284" name="TextShape 3"/>
          <p:cNvSpPr txBox="1"/>
          <p:nvPr/>
        </p:nvSpPr>
        <p:spPr>
          <a:xfrm>
            <a:off x="8472600" y="4663080"/>
            <a:ext cx="548280" cy="393120"/>
          </a:xfrm>
          <a:prstGeom prst="rect">
            <a:avLst/>
          </a:prstGeom>
          <a:noFill/>
          <a:ln>
            <a:noFill/>
          </a:ln>
        </p:spPr>
        <p:txBody>
          <a:bodyPr anchor="ctr"/>
          <a:lstStyle/>
          <a:p>
            <a:pPr algn="r">
              <a:lnSpc>
                <a:spcPct val="100000"/>
              </a:lnSpc>
            </a:pPr>
            <a:fld id="{BB408ECC-2CBF-4BA8-B285-3D72ABF562D5}" type="slidenum">
              <a:rPr lang="en-IN" sz="900" b="0" strike="noStrike" spc="-1">
                <a:solidFill>
                  <a:srgbClr val="888888"/>
                </a:solidFill>
                <a:uFill>
                  <a:solidFill>
                    <a:srgbClr val="FFFFFF"/>
                  </a:solidFill>
                </a:uFill>
                <a:latin typeface="Calibri"/>
                <a:ea typeface="Calibri"/>
              </a:rPr>
              <a:pPr algn="r">
                <a:lnSpc>
                  <a:spcPct val="100000"/>
                </a:lnSpc>
              </a:pPr>
              <a:t>21</a:t>
            </a:fld>
            <a:endParaRPr lang="en-IN" sz="900" b="0" strike="noStrike" spc="-1">
              <a:solidFill>
                <a:srgbClr val="000000"/>
              </a:solidFill>
              <a:uFill>
                <a:solidFill>
                  <a:srgbClr val="FFFFFF"/>
                </a:solidFill>
              </a:uFill>
              <a:latin typeface="Times New Roman"/>
            </a:endParaRPr>
          </a:p>
        </p:txBody>
      </p:sp>
      <p:sp>
        <p:nvSpPr>
          <p:cNvPr id="285"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
                                            <p:txEl>
                                              <p:pRg st="0" end="73"/>
                                            </p:txEl>
                                          </p:spTgt>
                                        </p:tgtEl>
                                        <p:attrNameLst>
                                          <p:attrName>style.visibility</p:attrName>
                                        </p:attrNameLst>
                                      </p:cBhvr>
                                      <p:to>
                                        <p:strVal val="visible"/>
                                      </p:to>
                                    </p:set>
                                    <p:anim calcmode="lin" valueType="num">
                                      <p:cBhvr additive="repl">
                                        <p:cTn id="7" dur="500" fill="hold"/>
                                        <p:tgtEl>
                                          <p:spTgt spid="283">
                                            <p:txEl>
                                              <p:pRg st="0" end="73"/>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83">
                                            <p:txEl>
                                              <p:pRg st="0" end="7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
                                            <p:txEl>
                                              <p:pRg st="74" end="139"/>
                                            </p:txEl>
                                          </p:spTgt>
                                        </p:tgtEl>
                                        <p:attrNameLst>
                                          <p:attrName>style.visibility</p:attrName>
                                        </p:attrNameLst>
                                      </p:cBhvr>
                                      <p:to>
                                        <p:strVal val="visible"/>
                                      </p:to>
                                    </p:set>
                                    <p:anim calcmode="lin" valueType="num">
                                      <p:cBhvr additive="repl">
                                        <p:cTn id="13" dur="500" fill="hold"/>
                                        <p:tgtEl>
                                          <p:spTgt spid="283">
                                            <p:txEl>
                                              <p:pRg st="74" end="139"/>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83">
                                            <p:txEl>
                                              <p:pRg st="74" end="1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3">
                                            <p:txEl>
                                              <p:pRg st="140" end="195"/>
                                            </p:txEl>
                                          </p:spTgt>
                                        </p:tgtEl>
                                        <p:attrNameLst>
                                          <p:attrName>style.visibility</p:attrName>
                                        </p:attrNameLst>
                                      </p:cBhvr>
                                      <p:to>
                                        <p:strVal val="visible"/>
                                      </p:to>
                                    </p:set>
                                    <p:anim calcmode="lin" valueType="num">
                                      <p:cBhvr additive="repl">
                                        <p:cTn id="19" dur="500" fill="hold"/>
                                        <p:tgtEl>
                                          <p:spTgt spid="283">
                                            <p:txEl>
                                              <p:pRg st="140" end="195"/>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283">
                                            <p:txEl>
                                              <p:pRg st="140" end="19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3">
                                            <p:txEl>
                                              <p:pRg st="196" end="240"/>
                                            </p:txEl>
                                          </p:spTgt>
                                        </p:tgtEl>
                                        <p:attrNameLst>
                                          <p:attrName>style.visibility</p:attrName>
                                        </p:attrNameLst>
                                      </p:cBhvr>
                                      <p:to>
                                        <p:strVal val="visible"/>
                                      </p:to>
                                    </p:set>
                                    <p:anim calcmode="lin" valueType="num">
                                      <p:cBhvr additive="repl">
                                        <p:cTn id="25" dur="500" fill="hold"/>
                                        <p:tgtEl>
                                          <p:spTgt spid="283">
                                            <p:txEl>
                                              <p:pRg st="196" end="24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83">
                                            <p:txEl>
                                              <p:pRg st="196" end="24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a:solidFill>
                  <a:srgbClr val="112344"/>
                </a:solidFill>
                <a:uFill>
                  <a:solidFill>
                    <a:srgbClr val="FFFFFF"/>
                  </a:solidFill>
                </a:uFill>
                <a:latin typeface="Calibri"/>
                <a:ea typeface="Calibri"/>
              </a:rPr>
              <a:t>Output FeedBack (OFB) mode</a:t>
            </a:r>
            <a:endParaRPr lang="en-IN" sz="1400" b="0" strike="noStrike" spc="-1">
              <a:solidFill>
                <a:srgbClr val="000000"/>
              </a:solidFill>
              <a:uFill>
                <a:solidFill>
                  <a:srgbClr val="FFFFFF"/>
                </a:solidFill>
              </a:uFill>
              <a:latin typeface="Arial"/>
            </a:endParaRPr>
          </a:p>
        </p:txBody>
      </p:sp>
      <p:sp>
        <p:nvSpPr>
          <p:cNvPr id="291" name="TextShape 2"/>
          <p:cNvSpPr txBox="1"/>
          <p:nvPr/>
        </p:nvSpPr>
        <p:spPr>
          <a:xfrm>
            <a:off x="306360" y="960480"/>
            <a:ext cx="7220520" cy="3465720"/>
          </a:xfrm>
          <a:prstGeom prst="rect">
            <a:avLst/>
          </a:prstGeom>
          <a:noFill/>
          <a:ln>
            <a:noFill/>
          </a:ln>
        </p:spPr>
        <p:txBody>
          <a:bodyPr/>
          <a:lstStyle/>
          <a:p>
            <a:pPr marL="457200" indent="-380520">
              <a:lnSpc>
                <a:spcPct val="90000"/>
              </a:lnSpc>
              <a:buClr>
                <a:srgbClr val="595959"/>
              </a:buClr>
              <a:buFont typeface="Arial"/>
              <a:buChar char="•"/>
            </a:pPr>
            <a:r>
              <a:rPr lang="en-IN" sz="2000" b="0" strike="noStrike" spc="-1">
                <a:solidFill>
                  <a:srgbClr val="000000"/>
                </a:solidFill>
                <a:uFill>
                  <a:solidFill>
                    <a:srgbClr val="FFFFFF"/>
                  </a:solidFill>
                </a:uFill>
                <a:latin typeface="Calibri"/>
                <a:ea typeface="MS PGothic"/>
              </a:rPr>
              <a:t>Message is treated as a stream of bits output of cipher is added to message output is then feed back </a:t>
            </a:r>
            <a:endParaRPr lang="en-IN" sz="1400" b="0" strike="noStrike" spc="-1">
              <a:solidFill>
                <a:srgbClr val="000000"/>
              </a:solidFill>
              <a:uFill>
                <a:solidFill>
                  <a:srgbClr val="FFFFFF"/>
                </a:solidFill>
              </a:uFill>
              <a:latin typeface="Arial"/>
            </a:endParaRPr>
          </a:p>
          <a:p>
            <a:pPr marL="914400" lvl="1" indent="-280440">
              <a:lnSpc>
                <a:spcPct val="100000"/>
              </a:lnSpc>
              <a:buClr>
                <a:srgbClr val="000000"/>
              </a:buClr>
              <a:buFont typeface="Arial"/>
              <a:buChar char="•"/>
            </a:pPr>
            <a:r>
              <a:rPr lang="en-IN" sz="2000" b="0" strike="noStrike" spc="-1">
                <a:solidFill>
                  <a:srgbClr val="000000"/>
                </a:solidFill>
                <a:uFill>
                  <a:solidFill>
                    <a:srgbClr val="FFFFFF"/>
                  </a:solidFill>
                </a:uFill>
                <a:latin typeface="Calibri"/>
                <a:ea typeface="MS PGothic"/>
              </a:rPr>
              <a:t>O</a:t>
            </a:r>
            <a:r>
              <a:rPr lang="en-IN" sz="2000" b="0" strike="noStrike" spc="-1" baseline="-25000">
                <a:solidFill>
                  <a:srgbClr val="000000"/>
                </a:solidFill>
                <a:uFill>
                  <a:solidFill>
                    <a:srgbClr val="FFFFFF"/>
                  </a:solidFill>
                </a:uFill>
                <a:latin typeface="Calibri"/>
                <a:ea typeface="MS PGothic"/>
              </a:rPr>
              <a:t>i</a:t>
            </a:r>
            <a:r>
              <a:rPr lang="en-IN" sz="2000" b="0" strike="noStrike" spc="-1">
                <a:solidFill>
                  <a:srgbClr val="000000"/>
                </a:solidFill>
                <a:uFill>
                  <a:solidFill>
                    <a:srgbClr val="FFFFFF"/>
                  </a:solidFill>
                </a:uFill>
                <a:latin typeface="Calibri"/>
                <a:ea typeface="MS PGothic"/>
              </a:rPr>
              <a:t> = E</a:t>
            </a:r>
            <a:r>
              <a:rPr lang="en-IN" sz="2000" b="0" strike="noStrike" spc="-1" baseline="-25000">
                <a:solidFill>
                  <a:srgbClr val="000000"/>
                </a:solidFill>
                <a:uFill>
                  <a:solidFill>
                    <a:srgbClr val="FFFFFF"/>
                  </a:solidFill>
                </a:uFill>
                <a:latin typeface="Calibri"/>
                <a:ea typeface="MS PGothic"/>
              </a:rPr>
              <a:t>K</a:t>
            </a:r>
            <a:r>
              <a:rPr lang="en-IN" sz="2000" b="0" strike="noStrike" spc="-1">
                <a:solidFill>
                  <a:srgbClr val="000000"/>
                </a:solidFill>
                <a:uFill>
                  <a:solidFill>
                    <a:srgbClr val="FFFFFF"/>
                  </a:solidFill>
                </a:uFill>
                <a:latin typeface="Calibri"/>
                <a:ea typeface="MS PGothic"/>
              </a:rPr>
              <a:t>(O</a:t>
            </a:r>
            <a:r>
              <a:rPr lang="en-IN" sz="2000" b="0" strike="noStrike" spc="-1" baseline="-25000">
                <a:solidFill>
                  <a:srgbClr val="000000"/>
                </a:solidFill>
                <a:uFill>
                  <a:solidFill>
                    <a:srgbClr val="FFFFFF"/>
                  </a:solidFill>
                </a:uFill>
                <a:latin typeface="Calibri"/>
                <a:ea typeface="MS PGothic"/>
              </a:rPr>
              <a:t>i-1</a:t>
            </a:r>
            <a:r>
              <a:rPr lang="en-IN" sz="2000" b="0" strike="noStrike" spc="-1">
                <a:solidFill>
                  <a:srgbClr val="000000"/>
                </a:solidFill>
                <a:uFill>
                  <a:solidFill>
                    <a:srgbClr val="FFFFFF"/>
                  </a:solidFill>
                </a:uFill>
                <a:latin typeface="Calibri"/>
                <a:ea typeface="MS PGothic"/>
              </a:rPr>
              <a:t>)</a:t>
            </a:r>
            <a:endParaRPr lang="en-IN" sz="1400" b="0" strike="noStrike" spc="-1">
              <a:solidFill>
                <a:srgbClr val="000000"/>
              </a:solidFill>
              <a:uFill>
                <a:solidFill>
                  <a:srgbClr val="FFFFFF"/>
                </a:solidFill>
              </a:uFill>
              <a:latin typeface="Arial"/>
            </a:endParaRPr>
          </a:p>
          <a:p>
            <a:pPr marL="914400" lvl="1" indent="-280440">
              <a:lnSpc>
                <a:spcPct val="100000"/>
              </a:lnSpc>
              <a:buClr>
                <a:srgbClr val="000000"/>
              </a:buClr>
              <a:buFont typeface="Arial"/>
              <a:buChar char="•"/>
            </a:pPr>
            <a:r>
              <a:rPr lang="en-IN" sz="2000" b="0" strike="noStrike" spc="-1">
                <a:solidFill>
                  <a:srgbClr val="000000"/>
                </a:solidFill>
                <a:uFill>
                  <a:solidFill>
                    <a:srgbClr val="FFFFFF"/>
                  </a:solidFill>
                </a:uFill>
                <a:latin typeface="Calibri"/>
                <a:ea typeface="MS PGothic"/>
              </a:rPr>
              <a:t>C</a:t>
            </a:r>
            <a:r>
              <a:rPr lang="en-IN" sz="2000" b="0" strike="noStrike" spc="-1" baseline="-25000">
                <a:solidFill>
                  <a:srgbClr val="000000"/>
                </a:solidFill>
                <a:uFill>
                  <a:solidFill>
                    <a:srgbClr val="FFFFFF"/>
                  </a:solidFill>
                </a:uFill>
                <a:latin typeface="Calibri"/>
                <a:ea typeface="MS PGothic"/>
              </a:rPr>
              <a:t>i</a:t>
            </a:r>
            <a:r>
              <a:rPr lang="en-IN" sz="2000" b="0" strike="noStrike" spc="-1">
                <a:solidFill>
                  <a:srgbClr val="000000"/>
                </a:solidFill>
                <a:uFill>
                  <a:solidFill>
                    <a:srgbClr val="FFFFFF"/>
                  </a:solidFill>
                </a:uFill>
                <a:latin typeface="Calibri"/>
                <a:ea typeface="MS PGothic"/>
              </a:rPr>
              <a:t> = P</a:t>
            </a:r>
            <a:r>
              <a:rPr lang="en-IN" sz="2000" b="0" strike="noStrike" spc="-1" baseline="-25000">
                <a:solidFill>
                  <a:srgbClr val="000000"/>
                </a:solidFill>
                <a:uFill>
                  <a:solidFill>
                    <a:srgbClr val="FFFFFF"/>
                  </a:solidFill>
                </a:uFill>
                <a:latin typeface="Calibri"/>
                <a:ea typeface="MS PGothic"/>
              </a:rPr>
              <a:t>i</a:t>
            </a:r>
            <a:r>
              <a:rPr lang="en-IN" sz="2000" b="0" strike="noStrike" spc="-1">
                <a:solidFill>
                  <a:srgbClr val="000000"/>
                </a:solidFill>
                <a:uFill>
                  <a:solidFill>
                    <a:srgbClr val="FFFFFF"/>
                  </a:solidFill>
                </a:uFill>
                <a:latin typeface="Calibri"/>
                <a:ea typeface="MS PGothic"/>
              </a:rPr>
              <a:t> XOR O</a:t>
            </a:r>
            <a:r>
              <a:rPr lang="en-IN" sz="2000" b="0" strike="noStrike" spc="-1" baseline="-25000">
                <a:solidFill>
                  <a:srgbClr val="000000"/>
                </a:solidFill>
                <a:uFill>
                  <a:solidFill>
                    <a:srgbClr val="FFFFFF"/>
                  </a:solidFill>
                </a:uFill>
                <a:latin typeface="Calibri"/>
                <a:ea typeface="MS PGothic"/>
              </a:rPr>
              <a:t>i</a:t>
            </a:r>
            <a:r>
              <a:rPr lang="en-IN" sz="2000" b="0" strike="noStrike" spc="-1">
                <a:solidFill>
                  <a:srgbClr val="000000"/>
                </a:solidFill>
                <a:uFill>
                  <a:solidFill>
                    <a:srgbClr val="FFFFFF"/>
                  </a:solidFill>
                </a:uFill>
                <a:latin typeface="Calibri"/>
                <a:ea typeface="MS PGothic"/>
              </a:rPr>
              <a:t> </a:t>
            </a:r>
            <a:endParaRPr lang="en-IN" sz="1400" b="0" strike="noStrike" spc="-1">
              <a:solidFill>
                <a:srgbClr val="000000"/>
              </a:solidFill>
              <a:uFill>
                <a:solidFill>
                  <a:srgbClr val="FFFFFF"/>
                </a:solidFill>
              </a:uFill>
              <a:latin typeface="Arial"/>
            </a:endParaRPr>
          </a:p>
          <a:p>
            <a:pPr marL="914400" lvl="1" indent="-280440">
              <a:lnSpc>
                <a:spcPct val="100000"/>
              </a:lnSpc>
              <a:buClr>
                <a:srgbClr val="000000"/>
              </a:buClr>
              <a:buFont typeface="Arial"/>
              <a:buChar char="•"/>
            </a:pPr>
            <a:r>
              <a:rPr lang="en-IN" sz="2000" b="0" strike="noStrike" spc="-1">
                <a:solidFill>
                  <a:srgbClr val="000000"/>
                </a:solidFill>
                <a:uFill>
                  <a:solidFill>
                    <a:srgbClr val="FFFFFF"/>
                  </a:solidFill>
                </a:uFill>
                <a:latin typeface="Calibri"/>
                <a:ea typeface="MS PGothic"/>
              </a:rPr>
              <a:t>O</a:t>
            </a:r>
            <a:r>
              <a:rPr lang="en-IN" sz="2000" b="0" strike="noStrike" spc="-1" baseline="-25000">
                <a:solidFill>
                  <a:srgbClr val="000000"/>
                </a:solidFill>
                <a:uFill>
                  <a:solidFill>
                    <a:srgbClr val="FFFFFF"/>
                  </a:solidFill>
                </a:uFill>
                <a:latin typeface="Calibri"/>
                <a:ea typeface="MS PGothic"/>
              </a:rPr>
              <a:t>-1</a:t>
            </a:r>
            <a:r>
              <a:rPr lang="en-IN" sz="2000" b="0" strike="noStrike" spc="-1">
                <a:solidFill>
                  <a:srgbClr val="000000"/>
                </a:solidFill>
                <a:uFill>
                  <a:solidFill>
                    <a:srgbClr val="FFFFFF"/>
                  </a:solidFill>
                </a:uFill>
                <a:latin typeface="Calibri"/>
                <a:ea typeface="MS PGothic"/>
              </a:rPr>
              <a:t> = IV</a:t>
            </a:r>
            <a:endParaRPr lang="en-IN" sz="1400" b="0" strike="noStrike" spc="-1">
              <a:solidFill>
                <a:srgbClr val="000000"/>
              </a:solidFill>
              <a:uFill>
                <a:solidFill>
                  <a:srgbClr val="FFFFFF"/>
                </a:solidFill>
              </a:uFill>
              <a:latin typeface="Arial"/>
            </a:endParaRPr>
          </a:p>
          <a:p>
            <a:pPr marL="457200" indent="-280440">
              <a:lnSpc>
                <a:spcPct val="100000"/>
              </a:lnSpc>
              <a:buClr>
                <a:srgbClr val="595959"/>
              </a:buClr>
              <a:buFont typeface="Arial"/>
              <a:buChar char="•"/>
            </a:pPr>
            <a:r>
              <a:rPr lang="en-IN" sz="2000" b="0" strike="noStrike" spc="-1">
                <a:solidFill>
                  <a:srgbClr val="000000"/>
                </a:solidFill>
                <a:uFill>
                  <a:solidFill>
                    <a:srgbClr val="FFFFFF"/>
                  </a:solidFill>
                </a:uFill>
                <a:latin typeface="Calibri"/>
                <a:ea typeface="MS PGothic"/>
              </a:rPr>
              <a:t>Feedback is independent of message can be computed in advance</a:t>
            </a:r>
            <a:endParaRPr lang="en-IN" sz="1400" b="0" strike="noStrike" spc="-1">
              <a:solidFill>
                <a:srgbClr val="000000"/>
              </a:solidFill>
              <a:uFill>
                <a:solidFill>
                  <a:srgbClr val="FFFFFF"/>
                </a:solidFill>
              </a:uFill>
              <a:latin typeface="Arial"/>
            </a:endParaRPr>
          </a:p>
          <a:p>
            <a:pPr marL="457200" indent="-280440">
              <a:lnSpc>
                <a:spcPct val="100000"/>
              </a:lnSpc>
              <a:buClr>
                <a:srgbClr val="595959"/>
              </a:buClr>
              <a:buFont typeface="Arial"/>
              <a:buChar char="•"/>
            </a:pPr>
            <a:r>
              <a:rPr lang="en-IN" sz="2000" b="0" strike="noStrike" spc="-1">
                <a:solidFill>
                  <a:srgbClr val="000000"/>
                </a:solidFill>
                <a:uFill>
                  <a:solidFill>
                    <a:srgbClr val="FFFFFF"/>
                  </a:solidFill>
                </a:uFill>
                <a:latin typeface="Calibri"/>
                <a:ea typeface="MS PGothic"/>
              </a:rPr>
              <a:t>Uses: stream encryption on noisy channels</a:t>
            </a:r>
            <a:endParaRPr lang="en-IN" sz="1400" b="0" strike="noStrike" spc="-1">
              <a:solidFill>
                <a:srgbClr val="000000"/>
              </a:solidFill>
              <a:uFill>
                <a:solidFill>
                  <a:srgbClr val="FFFFFF"/>
                </a:solidFill>
              </a:uFill>
              <a:latin typeface="Arial"/>
            </a:endParaRPr>
          </a:p>
          <a:p>
            <a:pPr marL="76320">
              <a:lnSpc>
                <a:spcPct val="100000"/>
              </a:lnSpc>
            </a:pPr>
            <a:endParaRPr lang="en-IN" sz="1400" b="0" strike="noStrike" spc="-1">
              <a:solidFill>
                <a:srgbClr val="000000"/>
              </a:solidFill>
              <a:uFill>
                <a:solidFill>
                  <a:srgbClr val="FFFFFF"/>
                </a:solidFill>
              </a:uFill>
              <a:latin typeface="Arial"/>
            </a:endParaRPr>
          </a:p>
        </p:txBody>
      </p:sp>
      <p:sp>
        <p:nvSpPr>
          <p:cNvPr id="292" name="TextShape 3"/>
          <p:cNvSpPr txBox="1"/>
          <p:nvPr/>
        </p:nvSpPr>
        <p:spPr>
          <a:xfrm>
            <a:off x="8472600" y="4663080"/>
            <a:ext cx="548280" cy="393120"/>
          </a:xfrm>
          <a:prstGeom prst="rect">
            <a:avLst/>
          </a:prstGeom>
          <a:noFill/>
          <a:ln>
            <a:noFill/>
          </a:ln>
        </p:spPr>
        <p:txBody>
          <a:bodyPr anchor="ctr"/>
          <a:lstStyle/>
          <a:p>
            <a:pPr algn="r">
              <a:lnSpc>
                <a:spcPct val="100000"/>
              </a:lnSpc>
            </a:pPr>
            <a:fld id="{29009C42-B4CD-45F9-9724-BCA4ABAE26AA}" type="slidenum">
              <a:rPr lang="en-IN" sz="900" b="0" strike="noStrike" spc="-1">
                <a:solidFill>
                  <a:srgbClr val="888888"/>
                </a:solidFill>
                <a:uFill>
                  <a:solidFill>
                    <a:srgbClr val="FFFFFF"/>
                  </a:solidFill>
                </a:uFill>
                <a:latin typeface="Calibri"/>
                <a:ea typeface="Calibri"/>
              </a:rPr>
              <a:pPr algn="r">
                <a:lnSpc>
                  <a:spcPct val="100000"/>
                </a:lnSpc>
              </a:pPr>
              <a:t>22</a:t>
            </a:fld>
            <a:endParaRPr lang="en-IN" sz="9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1">
                                            <p:txEl>
                                              <p:pRg st="0" end="102"/>
                                            </p:txEl>
                                          </p:spTgt>
                                        </p:tgtEl>
                                        <p:attrNameLst>
                                          <p:attrName>style.visibility</p:attrName>
                                        </p:attrNameLst>
                                      </p:cBhvr>
                                      <p:to>
                                        <p:strVal val="visible"/>
                                      </p:to>
                                    </p:set>
                                    <p:anim calcmode="lin" valueType="num">
                                      <p:cBhvr additive="repl">
                                        <p:cTn id="7" dur="500" fill="hold"/>
                                        <p:tgtEl>
                                          <p:spTgt spid="291">
                                            <p:txEl>
                                              <p:pRg st="0" end="102"/>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91">
                                            <p:txEl>
                                              <p:pRg st="0" end="10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1">
                                            <p:txEl>
                                              <p:pRg st="102" end="116"/>
                                            </p:txEl>
                                          </p:spTgt>
                                        </p:tgtEl>
                                        <p:attrNameLst>
                                          <p:attrName>style.visibility</p:attrName>
                                        </p:attrNameLst>
                                      </p:cBhvr>
                                      <p:to>
                                        <p:strVal val="visible"/>
                                      </p:to>
                                    </p:set>
                                    <p:anim calcmode="lin" valueType="num">
                                      <p:cBhvr additive="repl">
                                        <p:cTn id="11" dur="500" fill="hold"/>
                                        <p:tgtEl>
                                          <p:spTgt spid="291">
                                            <p:txEl>
                                              <p:pRg st="102" end="116"/>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291">
                                            <p:txEl>
                                              <p:pRg st="102" end="11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1">
                                            <p:txEl>
                                              <p:pRg st="116" end="132"/>
                                            </p:txEl>
                                          </p:spTgt>
                                        </p:tgtEl>
                                        <p:attrNameLst>
                                          <p:attrName>style.visibility</p:attrName>
                                        </p:attrNameLst>
                                      </p:cBhvr>
                                      <p:to>
                                        <p:strVal val="visible"/>
                                      </p:to>
                                    </p:set>
                                    <p:anim calcmode="lin" valueType="num">
                                      <p:cBhvr additive="repl">
                                        <p:cTn id="15" dur="500" fill="hold"/>
                                        <p:tgtEl>
                                          <p:spTgt spid="291">
                                            <p:txEl>
                                              <p:pRg st="116" end="132"/>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291">
                                            <p:txEl>
                                              <p:pRg st="116" end="13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91">
                                            <p:txEl>
                                              <p:pRg st="132" end="141"/>
                                            </p:txEl>
                                          </p:spTgt>
                                        </p:tgtEl>
                                        <p:attrNameLst>
                                          <p:attrName>style.visibility</p:attrName>
                                        </p:attrNameLst>
                                      </p:cBhvr>
                                      <p:to>
                                        <p:strVal val="visible"/>
                                      </p:to>
                                    </p:set>
                                    <p:anim calcmode="lin" valueType="num">
                                      <p:cBhvr additive="repl">
                                        <p:cTn id="19" dur="500" fill="hold"/>
                                        <p:tgtEl>
                                          <p:spTgt spid="291">
                                            <p:txEl>
                                              <p:pRg st="132" end="141"/>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291">
                                            <p:txEl>
                                              <p:pRg st="132" end="14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1">
                                            <p:txEl>
                                              <p:pRg st="141" end="203"/>
                                            </p:txEl>
                                          </p:spTgt>
                                        </p:tgtEl>
                                        <p:attrNameLst>
                                          <p:attrName>style.visibility</p:attrName>
                                        </p:attrNameLst>
                                      </p:cBhvr>
                                      <p:to>
                                        <p:strVal val="visible"/>
                                      </p:to>
                                    </p:set>
                                    <p:anim calcmode="lin" valueType="num">
                                      <p:cBhvr additive="repl">
                                        <p:cTn id="25" dur="500" fill="hold"/>
                                        <p:tgtEl>
                                          <p:spTgt spid="291">
                                            <p:txEl>
                                              <p:pRg st="141" end="20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91">
                                            <p:txEl>
                                              <p:pRg st="141" end="20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1">
                                            <p:txEl>
                                              <p:pRg st="203" end="245"/>
                                            </p:txEl>
                                          </p:spTgt>
                                        </p:tgtEl>
                                        <p:attrNameLst>
                                          <p:attrName>style.visibility</p:attrName>
                                        </p:attrNameLst>
                                      </p:cBhvr>
                                      <p:to>
                                        <p:strVal val="visible"/>
                                      </p:to>
                                    </p:set>
                                    <p:anim calcmode="lin" valueType="num">
                                      <p:cBhvr additive="repl">
                                        <p:cTn id="31" dur="500" fill="hold"/>
                                        <p:tgtEl>
                                          <p:spTgt spid="291">
                                            <p:txEl>
                                              <p:pRg st="203" end="245"/>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291">
                                            <p:txEl>
                                              <p:pRg st="203" end="2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a:solidFill>
                  <a:srgbClr val="112344"/>
                </a:solidFill>
                <a:uFill>
                  <a:solidFill>
                    <a:srgbClr val="FFFFFF"/>
                  </a:solidFill>
                </a:uFill>
                <a:latin typeface="Calibri"/>
                <a:ea typeface="Calibri"/>
              </a:rPr>
              <a:t>Advantages and Limitations of OFB mode</a:t>
            </a:r>
            <a:endParaRPr lang="en-IN" sz="1400" b="0" strike="noStrike" spc="-1">
              <a:solidFill>
                <a:srgbClr val="000000"/>
              </a:solidFill>
              <a:uFill>
                <a:solidFill>
                  <a:srgbClr val="FFFFFF"/>
                </a:solidFill>
              </a:uFill>
              <a:latin typeface="Arial"/>
            </a:endParaRPr>
          </a:p>
        </p:txBody>
      </p:sp>
      <p:sp>
        <p:nvSpPr>
          <p:cNvPr id="294" name="TextShape 2"/>
          <p:cNvSpPr txBox="1"/>
          <p:nvPr/>
        </p:nvSpPr>
        <p:spPr>
          <a:xfrm>
            <a:off x="306360" y="960480"/>
            <a:ext cx="7220520" cy="3465720"/>
          </a:xfrm>
          <a:prstGeom prst="rect">
            <a:avLst/>
          </a:prstGeom>
          <a:noFill/>
          <a:ln>
            <a:noFill/>
          </a:ln>
        </p:spPr>
        <p:txBody>
          <a:bodyPr/>
          <a:lstStyle/>
          <a:p>
            <a:pPr marL="457200" indent="-380520">
              <a:lnSpc>
                <a:spcPct val="90000"/>
              </a:lnSpc>
              <a:buClr>
                <a:srgbClr val="595959"/>
              </a:buClr>
              <a:buFont typeface="Arial"/>
              <a:buChar char="•"/>
            </a:pPr>
            <a:r>
              <a:rPr lang="en-IN" sz="2000" b="0" strike="noStrike" spc="-1">
                <a:solidFill>
                  <a:srgbClr val="000000"/>
                </a:solidFill>
                <a:uFill>
                  <a:solidFill>
                    <a:srgbClr val="FFFFFF"/>
                  </a:solidFill>
                </a:uFill>
                <a:latin typeface="Calibri"/>
                <a:ea typeface="MS PGothic"/>
              </a:rPr>
              <a:t>Needs an IV which is unique for each use  if ever reuse attacker can recover outputs</a:t>
            </a:r>
            <a:endParaRPr lang="en-IN" sz="1400" b="0" strike="noStrike" spc="-1">
              <a:solidFill>
                <a:srgbClr val="000000"/>
              </a:solidFill>
              <a:uFill>
                <a:solidFill>
                  <a:srgbClr val="FFFFFF"/>
                </a:solidFill>
              </a:uFill>
              <a:latin typeface="Arial"/>
            </a:endParaRPr>
          </a:p>
          <a:p>
            <a:pPr marL="457200" indent="-380520">
              <a:lnSpc>
                <a:spcPct val="90000"/>
              </a:lnSpc>
              <a:buClr>
                <a:srgbClr val="595959"/>
              </a:buClr>
              <a:buFont typeface="Arial"/>
              <a:buChar char="•"/>
            </a:pPr>
            <a:r>
              <a:rPr lang="en-IN" sz="2000" b="0" strike="noStrike" spc="-1">
                <a:solidFill>
                  <a:srgbClr val="000000"/>
                </a:solidFill>
                <a:uFill>
                  <a:solidFill>
                    <a:srgbClr val="FFFFFF"/>
                  </a:solidFill>
                </a:uFill>
                <a:latin typeface="Calibri"/>
                <a:ea typeface="MS PGothic"/>
              </a:rPr>
              <a:t>OTP can pre-compute bit errors do not propagate more vulnerable to message stream modification, change arbitrary bits by changing ciphertext</a:t>
            </a:r>
            <a:endParaRPr lang="en-IN" sz="1400" b="0" strike="noStrike" spc="-1">
              <a:solidFill>
                <a:srgbClr val="000000"/>
              </a:solidFill>
              <a:uFill>
                <a:solidFill>
                  <a:srgbClr val="FFFFFF"/>
                </a:solidFill>
              </a:uFill>
              <a:latin typeface="Arial"/>
            </a:endParaRPr>
          </a:p>
        </p:txBody>
      </p:sp>
      <p:sp>
        <p:nvSpPr>
          <p:cNvPr id="295" name="TextShape 3"/>
          <p:cNvSpPr txBox="1"/>
          <p:nvPr/>
        </p:nvSpPr>
        <p:spPr>
          <a:xfrm>
            <a:off x="8472600" y="4663080"/>
            <a:ext cx="548280" cy="393120"/>
          </a:xfrm>
          <a:prstGeom prst="rect">
            <a:avLst/>
          </a:prstGeom>
          <a:noFill/>
          <a:ln>
            <a:noFill/>
          </a:ln>
        </p:spPr>
        <p:txBody>
          <a:bodyPr anchor="ctr"/>
          <a:lstStyle/>
          <a:p>
            <a:pPr algn="r">
              <a:lnSpc>
                <a:spcPct val="100000"/>
              </a:lnSpc>
            </a:pPr>
            <a:fld id="{DDC2E81E-9406-48DA-BC2E-E6224A4D85AE}" type="slidenum">
              <a:rPr lang="en-IN" sz="900" b="0" strike="noStrike" spc="-1">
                <a:solidFill>
                  <a:srgbClr val="888888"/>
                </a:solidFill>
                <a:uFill>
                  <a:solidFill>
                    <a:srgbClr val="FFFFFF"/>
                  </a:solidFill>
                </a:uFill>
                <a:latin typeface="Calibri"/>
                <a:ea typeface="Calibri"/>
              </a:rPr>
              <a:pPr algn="r">
                <a:lnSpc>
                  <a:spcPct val="100000"/>
                </a:lnSpc>
              </a:pPr>
              <a:t>23</a:t>
            </a:fld>
            <a:endParaRPr lang="en-IN" sz="9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4">
                                            <p:txEl>
                                              <p:pRg st="0" end="85"/>
                                            </p:txEl>
                                          </p:spTgt>
                                        </p:tgtEl>
                                        <p:attrNameLst>
                                          <p:attrName>style.visibility</p:attrName>
                                        </p:attrNameLst>
                                      </p:cBhvr>
                                      <p:to>
                                        <p:strVal val="visible"/>
                                      </p:to>
                                    </p:set>
                                    <p:anim calcmode="lin" valueType="num">
                                      <p:cBhvr additive="repl">
                                        <p:cTn id="7" dur="500" fill="hold"/>
                                        <p:tgtEl>
                                          <p:spTgt spid="294">
                                            <p:txEl>
                                              <p:pRg st="0" end="85"/>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94">
                                            <p:txEl>
                                              <p:pRg st="0" end="8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4">
                                            <p:txEl>
                                              <p:pRg st="85" end="226"/>
                                            </p:txEl>
                                          </p:spTgt>
                                        </p:tgtEl>
                                        <p:attrNameLst>
                                          <p:attrName>style.visibility</p:attrName>
                                        </p:attrNameLst>
                                      </p:cBhvr>
                                      <p:to>
                                        <p:strVal val="visible"/>
                                      </p:to>
                                    </p:set>
                                    <p:anim calcmode="lin" valueType="num">
                                      <p:cBhvr additive="repl">
                                        <p:cTn id="13" dur="500" fill="hold"/>
                                        <p:tgtEl>
                                          <p:spTgt spid="294">
                                            <p:txEl>
                                              <p:pRg st="85" end="226"/>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94">
                                            <p:txEl>
                                              <p:pRg st="85" end="2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a:solidFill>
                  <a:srgbClr val="112344"/>
                </a:solidFill>
                <a:uFill>
                  <a:solidFill>
                    <a:srgbClr val="FFFFFF"/>
                  </a:solidFill>
                </a:uFill>
                <a:latin typeface="Calibri"/>
                <a:ea typeface="Calibri"/>
              </a:rPr>
              <a:t>Continued ..</a:t>
            </a:r>
            <a:endParaRPr lang="en-IN" sz="1400" b="0" strike="noStrike" spc="-1">
              <a:solidFill>
                <a:srgbClr val="000000"/>
              </a:solidFill>
              <a:uFill>
                <a:solidFill>
                  <a:srgbClr val="FFFFFF"/>
                </a:solidFill>
              </a:uFill>
              <a:latin typeface="Arial"/>
            </a:endParaRPr>
          </a:p>
        </p:txBody>
      </p:sp>
      <p:sp>
        <p:nvSpPr>
          <p:cNvPr id="297" name="TextShape 2"/>
          <p:cNvSpPr txBox="1"/>
          <p:nvPr/>
        </p:nvSpPr>
        <p:spPr>
          <a:xfrm>
            <a:off x="306360" y="960480"/>
            <a:ext cx="7220520" cy="3465720"/>
          </a:xfrm>
          <a:prstGeom prst="rect">
            <a:avLst/>
          </a:prstGeom>
          <a:noFill/>
          <a:ln>
            <a:noFill/>
          </a:ln>
        </p:spPr>
        <p:txBody>
          <a:bodyPr/>
          <a:lstStyle/>
          <a:p>
            <a:pPr marL="457200" indent="-380520">
              <a:lnSpc>
                <a:spcPct val="90000"/>
              </a:lnSpc>
              <a:buClr>
                <a:srgbClr val="595959"/>
              </a:buClr>
              <a:buFont typeface="Arial"/>
              <a:buChar char="•"/>
            </a:pPr>
            <a:r>
              <a:rPr lang="en-IN" sz="2000" b="0" strike="noStrike" spc="-1">
                <a:solidFill>
                  <a:srgbClr val="000000"/>
                </a:solidFill>
                <a:uFill>
                  <a:solidFill>
                    <a:srgbClr val="FFFFFF"/>
                  </a:solidFill>
                </a:uFill>
                <a:latin typeface="Calibri"/>
                <a:ea typeface="MS PGothic"/>
              </a:rPr>
              <a:t>Sender &amp; receiver must remain in sync only use with full block feedback</a:t>
            </a:r>
            <a:endParaRPr lang="en-IN" sz="1400" b="0" strike="noStrike" spc="-1">
              <a:solidFill>
                <a:srgbClr val="000000"/>
              </a:solidFill>
              <a:uFill>
                <a:solidFill>
                  <a:srgbClr val="FFFFFF"/>
                </a:solidFill>
              </a:uFill>
              <a:latin typeface="Arial"/>
            </a:endParaRPr>
          </a:p>
          <a:p>
            <a:pPr marL="457200" indent="-380520">
              <a:lnSpc>
                <a:spcPct val="90000"/>
              </a:lnSpc>
              <a:buClr>
                <a:srgbClr val="595959"/>
              </a:buClr>
              <a:buFont typeface="Arial"/>
              <a:buChar char="•"/>
            </a:pPr>
            <a:r>
              <a:rPr lang="en-IN" sz="2000" b="0" strike="noStrike" spc="-1">
                <a:solidFill>
                  <a:srgbClr val="000000"/>
                </a:solidFill>
                <a:uFill>
                  <a:solidFill>
                    <a:srgbClr val="FFFFFF"/>
                  </a:solidFill>
                </a:uFill>
                <a:latin typeface="Calibri"/>
                <a:ea typeface="MS PGothic"/>
              </a:rPr>
              <a:t>Subsequent research has shown that only </a:t>
            </a:r>
            <a:r>
              <a:rPr lang="en-IN" sz="2000" b="1" strike="noStrike" spc="-1">
                <a:solidFill>
                  <a:srgbClr val="000000"/>
                </a:solidFill>
                <a:uFill>
                  <a:solidFill>
                    <a:srgbClr val="FFFFFF"/>
                  </a:solidFill>
                </a:uFill>
                <a:latin typeface="Calibri"/>
                <a:ea typeface="MS PGothic"/>
              </a:rPr>
              <a:t>full block feedback</a:t>
            </a:r>
            <a:r>
              <a:rPr lang="en-IN" sz="2000" b="0" strike="noStrike" spc="-1">
                <a:solidFill>
                  <a:srgbClr val="000000"/>
                </a:solidFill>
                <a:uFill>
                  <a:solidFill>
                    <a:srgbClr val="FFFFFF"/>
                  </a:solidFill>
                </a:uFill>
                <a:latin typeface="Calibri"/>
                <a:ea typeface="MS PGothic"/>
              </a:rPr>
              <a:t> (ie CFB-64 or CFB-128) should ever be used</a:t>
            </a:r>
            <a:endParaRPr lang="en-IN" sz="1400" b="0" strike="noStrike" spc="-1">
              <a:solidFill>
                <a:srgbClr val="000000"/>
              </a:solidFill>
              <a:uFill>
                <a:solidFill>
                  <a:srgbClr val="FFFFFF"/>
                </a:solidFill>
              </a:uFill>
              <a:latin typeface="Arial"/>
            </a:endParaRPr>
          </a:p>
        </p:txBody>
      </p:sp>
      <p:sp>
        <p:nvSpPr>
          <p:cNvPr id="298" name="TextShape 3"/>
          <p:cNvSpPr txBox="1"/>
          <p:nvPr/>
        </p:nvSpPr>
        <p:spPr>
          <a:xfrm>
            <a:off x="8472600" y="4663080"/>
            <a:ext cx="548280" cy="393120"/>
          </a:xfrm>
          <a:prstGeom prst="rect">
            <a:avLst/>
          </a:prstGeom>
          <a:noFill/>
          <a:ln>
            <a:noFill/>
          </a:ln>
        </p:spPr>
        <p:txBody>
          <a:bodyPr anchor="ctr"/>
          <a:lstStyle/>
          <a:p>
            <a:pPr algn="r">
              <a:lnSpc>
                <a:spcPct val="100000"/>
              </a:lnSpc>
            </a:pPr>
            <a:fld id="{F604408F-694A-4D99-B8EA-54A67D80ACB0}" type="slidenum">
              <a:rPr lang="en-IN" sz="900" b="0" strike="noStrike" spc="-1">
                <a:solidFill>
                  <a:srgbClr val="888888"/>
                </a:solidFill>
                <a:uFill>
                  <a:solidFill>
                    <a:srgbClr val="FFFFFF"/>
                  </a:solidFill>
                </a:uFill>
                <a:latin typeface="Calibri"/>
                <a:ea typeface="Calibri"/>
              </a:rPr>
              <a:pPr algn="r">
                <a:lnSpc>
                  <a:spcPct val="100000"/>
                </a:lnSpc>
              </a:pPr>
              <a:t>24</a:t>
            </a:fld>
            <a:endParaRPr lang="en-IN" sz="9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
                                            <p:txEl>
                                              <p:pRg st="0" end="72"/>
                                            </p:txEl>
                                          </p:spTgt>
                                        </p:tgtEl>
                                        <p:attrNameLst>
                                          <p:attrName>style.visibility</p:attrName>
                                        </p:attrNameLst>
                                      </p:cBhvr>
                                      <p:to>
                                        <p:strVal val="visible"/>
                                      </p:to>
                                    </p:set>
                                    <p:anim calcmode="lin" valueType="num">
                                      <p:cBhvr additive="repl">
                                        <p:cTn id="7" dur="500" fill="hold"/>
                                        <p:tgtEl>
                                          <p:spTgt spid="297">
                                            <p:txEl>
                                              <p:pRg st="0" end="72"/>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97">
                                            <p:txEl>
                                              <p:pRg st="0" end="7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7">
                                            <p:txEl>
                                              <p:pRg st="72" end="175"/>
                                            </p:txEl>
                                          </p:spTgt>
                                        </p:tgtEl>
                                        <p:attrNameLst>
                                          <p:attrName>style.visibility</p:attrName>
                                        </p:attrNameLst>
                                      </p:cBhvr>
                                      <p:to>
                                        <p:strVal val="visible"/>
                                      </p:to>
                                    </p:set>
                                    <p:anim calcmode="lin" valueType="num">
                                      <p:cBhvr additive="repl">
                                        <p:cTn id="13" dur="500" fill="hold"/>
                                        <p:tgtEl>
                                          <p:spTgt spid="297">
                                            <p:txEl>
                                              <p:pRg st="72" end="175"/>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97">
                                            <p:txEl>
                                              <p:pRg st="72" end="1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306360" y="142560"/>
            <a:ext cx="7886520" cy="585360"/>
          </a:xfrm>
          <a:prstGeom prst="rect">
            <a:avLst/>
          </a:prstGeom>
          <a:noFill/>
          <a:ln>
            <a:noFill/>
          </a:ln>
        </p:spPr>
        <p:txBody>
          <a:bodyPr tIns="91440" bIns="91440"/>
          <a:lstStyle/>
          <a:p>
            <a:pPr>
              <a:lnSpc>
                <a:spcPct val="100000"/>
              </a:lnSpc>
            </a:pPr>
            <a:r>
              <a:rPr lang="en-IN" sz="2800" b="1" strike="noStrike" spc="-1">
                <a:solidFill>
                  <a:srgbClr val="112344"/>
                </a:solidFill>
                <a:uFill>
                  <a:solidFill>
                    <a:srgbClr val="FFFFFF"/>
                  </a:solidFill>
                </a:uFill>
                <a:latin typeface="Calibri"/>
                <a:ea typeface="Calibri"/>
              </a:rPr>
              <a:t>Counter mode(CTR)</a:t>
            </a:r>
            <a:endParaRPr lang="en-IN" sz="1400" b="0" strike="noStrike" spc="-1">
              <a:solidFill>
                <a:srgbClr val="000000"/>
              </a:solidFill>
              <a:uFill>
                <a:solidFill>
                  <a:srgbClr val="FFFFFF"/>
                </a:solidFill>
              </a:uFill>
              <a:latin typeface="Arial"/>
            </a:endParaRPr>
          </a:p>
        </p:txBody>
      </p:sp>
      <p:sp>
        <p:nvSpPr>
          <p:cNvPr id="305" name="TextShape 2"/>
          <p:cNvSpPr txBox="1"/>
          <p:nvPr/>
        </p:nvSpPr>
        <p:spPr>
          <a:xfrm>
            <a:off x="81360" y="802080"/>
            <a:ext cx="8390520" cy="3830760"/>
          </a:xfrm>
          <a:prstGeom prst="rect">
            <a:avLst/>
          </a:prstGeom>
          <a:noFill/>
          <a:ln>
            <a:noFill/>
          </a:ln>
        </p:spPr>
        <p:txBody>
          <a:bodyPr tIns="91440" bIns="91440"/>
          <a:lstStyle/>
          <a:p>
            <a:pPr marL="536400" indent="-447480">
              <a:lnSpc>
                <a:spcPct val="100000"/>
              </a:lnSpc>
              <a:buClr>
                <a:srgbClr val="3A3A3A"/>
              </a:buClr>
              <a:buFont typeface="Inter"/>
              <a:buChar char="☞"/>
            </a:pPr>
            <a:r>
              <a:rPr lang="en-IN" sz="2000" b="0" strike="noStrike" spc="-1">
                <a:solidFill>
                  <a:srgbClr val="000000"/>
                </a:solidFill>
                <a:uFill>
                  <a:solidFill>
                    <a:srgbClr val="FFFFFF"/>
                  </a:solidFill>
                </a:uFill>
                <a:latin typeface="Calibri"/>
                <a:ea typeface="MS PGothic"/>
              </a:rPr>
              <a:t>a “new” mode, though proposed early on</a:t>
            </a:r>
            <a:endParaRPr lang="en-IN" sz="1400" b="0" strike="noStrike" spc="-1">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a:solidFill>
                  <a:srgbClr val="000000"/>
                </a:solidFill>
                <a:uFill>
                  <a:solidFill>
                    <a:srgbClr val="FFFFFF"/>
                  </a:solidFill>
                </a:uFill>
                <a:latin typeface="Calibri"/>
                <a:ea typeface="MS PGothic"/>
              </a:rPr>
              <a:t>similar to OFB but encrypts counter value rather than any feedback value</a:t>
            </a:r>
            <a:endParaRPr lang="en-IN" sz="1400" b="0" strike="noStrike" spc="-1">
              <a:solidFill>
                <a:srgbClr val="000000"/>
              </a:solidFill>
              <a:uFill>
                <a:solidFill>
                  <a:srgbClr val="FFFFFF"/>
                </a:solidFill>
              </a:uFill>
              <a:latin typeface="Arial"/>
            </a:endParaRPr>
          </a:p>
          <a:p>
            <a:r>
              <a:rPr lang="en-IN" sz="1600" b="0" strike="noStrike" spc="-1">
                <a:solidFill>
                  <a:srgbClr val="000000"/>
                </a:solidFill>
                <a:uFill>
                  <a:solidFill>
                    <a:srgbClr val="FFFFFF"/>
                  </a:solidFill>
                </a:uFill>
                <a:latin typeface="Arial"/>
                <a:ea typeface="MS PGothic"/>
              </a:rPr>
              <a:t>	</a:t>
            </a:r>
            <a:r>
              <a:rPr lang="en-IN" sz="2000" b="0" strike="noStrike" spc="-1">
                <a:solidFill>
                  <a:srgbClr val="000000"/>
                </a:solidFill>
                <a:uFill>
                  <a:solidFill>
                    <a:srgbClr val="FFFFFF"/>
                  </a:solidFill>
                </a:uFill>
                <a:latin typeface="Calibri"/>
                <a:ea typeface="MS PGothic"/>
              </a:rPr>
              <a:t>O</a:t>
            </a:r>
            <a:r>
              <a:rPr lang="en-IN" sz="2000" b="0" strike="noStrike" spc="-1" baseline="-25000">
                <a:solidFill>
                  <a:srgbClr val="000000"/>
                </a:solidFill>
                <a:uFill>
                  <a:solidFill>
                    <a:srgbClr val="FFFFFF"/>
                  </a:solidFill>
                </a:uFill>
                <a:latin typeface="Calibri"/>
                <a:ea typeface="MS PGothic"/>
              </a:rPr>
              <a:t>i</a:t>
            </a:r>
            <a:r>
              <a:rPr lang="en-IN" sz="2000" b="0" strike="noStrike" spc="-1">
                <a:solidFill>
                  <a:srgbClr val="000000"/>
                </a:solidFill>
                <a:uFill>
                  <a:solidFill>
                    <a:srgbClr val="FFFFFF"/>
                  </a:solidFill>
                </a:uFill>
                <a:latin typeface="Calibri"/>
                <a:ea typeface="MS PGothic"/>
              </a:rPr>
              <a:t> = E</a:t>
            </a:r>
            <a:r>
              <a:rPr lang="en-IN" sz="2000" b="0" strike="noStrike" spc="-1" baseline="-25000">
                <a:solidFill>
                  <a:srgbClr val="000000"/>
                </a:solidFill>
                <a:uFill>
                  <a:solidFill>
                    <a:srgbClr val="FFFFFF"/>
                  </a:solidFill>
                </a:uFill>
                <a:latin typeface="Calibri"/>
                <a:ea typeface="MS PGothic"/>
              </a:rPr>
              <a:t>K</a:t>
            </a:r>
            <a:r>
              <a:rPr lang="en-IN" sz="2000" b="0" strike="noStrike" spc="-1">
                <a:solidFill>
                  <a:srgbClr val="000000"/>
                </a:solidFill>
                <a:uFill>
                  <a:solidFill>
                    <a:srgbClr val="FFFFFF"/>
                  </a:solidFill>
                </a:uFill>
                <a:latin typeface="Calibri"/>
                <a:ea typeface="MS PGothic"/>
              </a:rPr>
              <a:t>(i)</a:t>
            </a:r>
            <a:endParaRPr lang="en-IN" sz="1400" b="0" strike="noStrike" spc="-1">
              <a:solidFill>
                <a:srgbClr val="000000"/>
              </a:solidFill>
              <a:uFill>
                <a:solidFill>
                  <a:srgbClr val="FFFFFF"/>
                </a:solidFill>
              </a:uFill>
              <a:latin typeface="Arial"/>
            </a:endParaRPr>
          </a:p>
          <a:p>
            <a:r>
              <a:rPr lang="en-IN" sz="2000" b="0" strike="noStrike" spc="-1">
                <a:solidFill>
                  <a:srgbClr val="000000"/>
                </a:solidFill>
                <a:uFill>
                  <a:solidFill>
                    <a:srgbClr val="FFFFFF"/>
                  </a:solidFill>
                </a:uFill>
                <a:latin typeface="Calibri"/>
                <a:ea typeface="MS PGothic"/>
              </a:rPr>
              <a:t>	C</a:t>
            </a:r>
            <a:r>
              <a:rPr lang="en-IN" sz="2000" b="0" strike="noStrike" spc="-1" baseline="-25000">
                <a:solidFill>
                  <a:srgbClr val="000000"/>
                </a:solidFill>
                <a:uFill>
                  <a:solidFill>
                    <a:srgbClr val="FFFFFF"/>
                  </a:solidFill>
                </a:uFill>
                <a:latin typeface="Calibri"/>
                <a:ea typeface="MS PGothic"/>
              </a:rPr>
              <a:t>i</a:t>
            </a:r>
            <a:r>
              <a:rPr lang="en-IN" sz="2000" b="0" strike="noStrike" spc="-1">
                <a:solidFill>
                  <a:srgbClr val="000000"/>
                </a:solidFill>
                <a:uFill>
                  <a:solidFill>
                    <a:srgbClr val="FFFFFF"/>
                  </a:solidFill>
                </a:uFill>
                <a:latin typeface="Calibri"/>
                <a:ea typeface="MS PGothic"/>
              </a:rPr>
              <a:t> = P</a:t>
            </a:r>
            <a:r>
              <a:rPr lang="en-IN" sz="2000" b="0" strike="noStrike" spc="-1" baseline="-25000">
                <a:solidFill>
                  <a:srgbClr val="000000"/>
                </a:solidFill>
                <a:uFill>
                  <a:solidFill>
                    <a:srgbClr val="FFFFFF"/>
                  </a:solidFill>
                </a:uFill>
                <a:latin typeface="Calibri"/>
                <a:ea typeface="MS PGothic"/>
              </a:rPr>
              <a:t>i</a:t>
            </a:r>
            <a:r>
              <a:rPr lang="en-IN" sz="2000" b="0" strike="noStrike" spc="-1">
                <a:solidFill>
                  <a:srgbClr val="000000"/>
                </a:solidFill>
                <a:uFill>
                  <a:solidFill>
                    <a:srgbClr val="FFFFFF"/>
                  </a:solidFill>
                </a:uFill>
                <a:latin typeface="Calibri"/>
                <a:ea typeface="MS PGothic"/>
              </a:rPr>
              <a:t> XOR O</a:t>
            </a:r>
            <a:r>
              <a:rPr lang="en-IN" sz="2000" b="0" strike="noStrike" spc="-1" baseline="-25000">
                <a:solidFill>
                  <a:srgbClr val="000000"/>
                </a:solidFill>
                <a:uFill>
                  <a:solidFill>
                    <a:srgbClr val="FFFFFF"/>
                  </a:solidFill>
                </a:uFill>
                <a:latin typeface="Calibri"/>
                <a:ea typeface="MS PGothic"/>
              </a:rPr>
              <a:t>i</a:t>
            </a:r>
            <a:r>
              <a:rPr lang="en-IN" sz="2000" b="0" strike="noStrike" spc="-1">
                <a:solidFill>
                  <a:srgbClr val="000000"/>
                </a:solidFill>
                <a:uFill>
                  <a:solidFill>
                    <a:srgbClr val="FFFFFF"/>
                  </a:solidFill>
                </a:uFill>
                <a:latin typeface="Calibri"/>
                <a:ea typeface="MS PGothic"/>
              </a:rPr>
              <a:t> </a:t>
            </a:r>
            <a:endParaRPr lang="en-IN" sz="1400" b="0" strike="noStrike" spc="-1">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a:solidFill>
                  <a:srgbClr val="000000"/>
                </a:solidFill>
                <a:uFill>
                  <a:solidFill>
                    <a:srgbClr val="FFFFFF"/>
                  </a:solidFill>
                </a:uFill>
                <a:latin typeface="Calibri"/>
                <a:ea typeface="MS PGothic"/>
              </a:rPr>
              <a:t>Never reused: Must have a different key &amp; counter value for every plaintext block </a:t>
            </a:r>
            <a:endParaRPr lang="en-IN" sz="1400" b="0" strike="noStrike" spc="-1">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a:solidFill>
                  <a:srgbClr val="000000"/>
                </a:solidFill>
                <a:uFill>
                  <a:solidFill>
                    <a:srgbClr val="FFFFFF"/>
                  </a:solidFill>
                </a:uFill>
                <a:latin typeface="Calibri"/>
                <a:ea typeface="MS PGothic"/>
              </a:rPr>
              <a:t>OTP issue</a:t>
            </a:r>
            <a:endParaRPr lang="en-IN" sz="1400" b="0" strike="noStrike" spc="-1">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a:solidFill>
                  <a:srgbClr val="000000"/>
                </a:solidFill>
                <a:uFill>
                  <a:solidFill>
                    <a:srgbClr val="FFFFFF"/>
                  </a:solidFill>
                </a:uFill>
                <a:latin typeface="Calibri"/>
                <a:ea typeface="MS PGothic"/>
              </a:rPr>
              <a:t>Uses: high-speed network encryptions</a:t>
            </a:r>
            <a:endParaRPr lang="en-IN" sz="1400" b="0" strike="noStrike" spc="-1">
              <a:solidFill>
                <a:srgbClr val="000000"/>
              </a:solidFill>
              <a:uFill>
                <a:solidFill>
                  <a:srgbClr val="FFFFFF"/>
                </a:solidFill>
              </a:uFill>
              <a:latin typeface="Arial"/>
            </a:endParaRPr>
          </a:p>
        </p:txBody>
      </p:sp>
      <p:sp>
        <p:nvSpPr>
          <p:cNvPr id="306" name="TextShape 3"/>
          <p:cNvSpPr txBox="1"/>
          <p:nvPr/>
        </p:nvSpPr>
        <p:spPr>
          <a:xfrm>
            <a:off x="8472600" y="4663080"/>
            <a:ext cx="548280" cy="393120"/>
          </a:xfrm>
          <a:prstGeom prst="rect">
            <a:avLst/>
          </a:prstGeom>
          <a:noFill/>
          <a:ln>
            <a:noFill/>
          </a:ln>
        </p:spPr>
        <p:txBody>
          <a:bodyPr tIns="91440" bIns="91440" anchor="ctr"/>
          <a:lstStyle/>
          <a:p>
            <a:pPr algn="r">
              <a:lnSpc>
                <a:spcPct val="100000"/>
              </a:lnSpc>
            </a:pPr>
            <a:fld id="{BD6A3247-89F1-4D48-903A-CF744D23728A}" type="slidenum">
              <a:rPr lang="en-IN" sz="900" b="0" strike="noStrike" spc="-1">
                <a:solidFill>
                  <a:srgbClr val="888888"/>
                </a:solidFill>
                <a:uFill>
                  <a:solidFill>
                    <a:srgbClr val="FFFFFF"/>
                  </a:solidFill>
                </a:uFill>
                <a:latin typeface="Calibri"/>
                <a:ea typeface="Calibri"/>
              </a:rPr>
              <a:pPr algn="r">
                <a:lnSpc>
                  <a:spcPct val="100000"/>
                </a:lnSpc>
              </a:pPr>
              <a:t>25</a:t>
            </a:fld>
            <a:endParaRPr lang="en-IN" sz="9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5">
                                            <p:txEl>
                                              <p:pRg st="0" end="39"/>
                                            </p:txEl>
                                          </p:spTgt>
                                        </p:tgtEl>
                                        <p:attrNameLst>
                                          <p:attrName>style.visibility</p:attrName>
                                        </p:attrNameLst>
                                      </p:cBhvr>
                                      <p:to>
                                        <p:strVal val="visible"/>
                                      </p:to>
                                    </p:set>
                                    <p:anim calcmode="lin" valueType="num">
                                      <p:cBhvr additive="repl">
                                        <p:cTn id="7" dur="500" fill="hold"/>
                                        <p:tgtEl>
                                          <p:spTgt spid="305">
                                            <p:txEl>
                                              <p:pRg st="0" end="39"/>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05">
                                            <p:txEl>
                                              <p:pRg st="0" end="3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5">
                                            <p:txEl>
                                              <p:pRg st="39" end="112"/>
                                            </p:txEl>
                                          </p:spTgt>
                                        </p:tgtEl>
                                        <p:attrNameLst>
                                          <p:attrName>style.visibility</p:attrName>
                                        </p:attrNameLst>
                                      </p:cBhvr>
                                      <p:to>
                                        <p:strVal val="visible"/>
                                      </p:to>
                                    </p:set>
                                    <p:anim calcmode="lin" valueType="num">
                                      <p:cBhvr additive="repl">
                                        <p:cTn id="13" dur="500" fill="hold"/>
                                        <p:tgtEl>
                                          <p:spTgt spid="305">
                                            <p:txEl>
                                              <p:pRg st="39" end="11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305">
                                            <p:txEl>
                                              <p:pRg st="39" end="11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5">
                                            <p:txEl>
                                              <p:pRg st="112" end="124"/>
                                            </p:txEl>
                                          </p:spTgt>
                                        </p:tgtEl>
                                        <p:attrNameLst>
                                          <p:attrName>style.visibility</p:attrName>
                                        </p:attrNameLst>
                                      </p:cBhvr>
                                      <p:to>
                                        <p:strVal val="visible"/>
                                      </p:to>
                                    </p:set>
                                    <p:anim calcmode="lin" valueType="num">
                                      <p:cBhvr additive="repl">
                                        <p:cTn id="17" dur="500" fill="hold"/>
                                        <p:tgtEl>
                                          <p:spTgt spid="305">
                                            <p:txEl>
                                              <p:pRg st="112" end="124"/>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05">
                                            <p:txEl>
                                              <p:pRg st="112" end="12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5">
                                            <p:txEl>
                                              <p:pRg st="124" end="141"/>
                                            </p:txEl>
                                          </p:spTgt>
                                        </p:tgtEl>
                                        <p:attrNameLst>
                                          <p:attrName>style.visibility</p:attrName>
                                        </p:attrNameLst>
                                      </p:cBhvr>
                                      <p:to>
                                        <p:strVal val="visible"/>
                                      </p:to>
                                    </p:set>
                                    <p:anim calcmode="lin" valueType="num">
                                      <p:cBhvr additive="repl">
                                        <p:cTn id="21" dur="500" fill="hold"/>
                                        <p:tgtEl>
                                          <p:spTgt spid="305">
                                            <p:txEl>
                                              <p:pRg st="124" end="141"/>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05">
                                            <p:txEl>
                                              <p:pRg st="124" end="14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5">
                                            <p:txEl>
                                              <p:pRg st="141" end="224"/>
                                            </p:txEl>
                                          </p:spTgt>
                                        </p:tgtEl>
                                        <p:attrNameLst>
                                          <p:attrName>style.visibility</p:attrName>
                                        </p:attrNameLst>
                                      </p:cBhvr>
                                      <p:to>
                                        <p:strVal val="visible"/>
                                      </p:to>
                                    </p:set>
                                    <p:anim calcmode="lin" valueType="num">
                                      <p:cBhvr additive="repl">
                                        <p:cTn id="27" dur="500" fill="hold"/>
                                        <p:tgtEl>
                                          <p:spTgt spid="305">
                                            <p:txEl>
                                              <p:pRg st="141" end="224"/>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305">
                                            <p:txEl>
                                              <p:pRg st="141" end="22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5">
                                            <p:txEl>
                                              <p:pRg st="224" end="234"/>
                                            </p:txEl>
                                          </p:spTgt>
                                        </p:tgtEl>
                                        <p:attrNameLst>
                                          <p:attrName>style.visibility</p:attrName>
                                        </p:attrNameLst>
                                      </p:cBhvr>
                                      <p:to>
                                        <p:strVal val="visible"/>
                                      </p:to>
                                    </p:set>
                                    <p:anim calcmode="lin" valueType="num">
                                      <p:cBhvr additive="repl">
                                        <p:cTn id="33" dur="500" fill="hold"/>
                                        <p:tgtEl>
                                          <p:spTgt spid="305">
                                            <p:txEl>
                                              <p:pRg st="224" end="234"/>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305">
                                            <p:txEl>
                                              <p:pRg st="224" end="23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05">
                                            <p:txEl>
                                              <p:pRg st="234" end="271"/>
                                            </p:txEl>
                                          </p:spTgt>
                                        </p:tgtEl>
                                        <p:attrNameLst>
                                          <p:attrName>style.visibility</p:attrName>
                                        </p:attrNameLst>
                                      </p:cBhvr>
                                      <p:to>
                                        <p:strVal val="visible"/>
                                      </p:to>
                                    </p:set>
                                    <p:anim calcmode="lin" valueType="num">
                                      <p:cBhvr additive="repl">
                                        <p:cTn id="39" dur="500" fill="hold"/>
                                        <p:tgtEl>
                                          <p:spTgt spid="305">
                                            <p:txEl>
                                              <p:pRg st="234" end="271"/>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305">
                                            <p:txEl>
                                              <p:pRg st="234" end="2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1"/>
          <p:cNvSpPr txBox="1"/>
          <p:nvPr/>
        </p:nvSpPr>
        <p:spPr>
          <a:xfrm>
            <a:off x="306360" y="144000"/>
            <a:ext cx="8477640" cy="658080"/>
          </a:xfrm>
          <a:prstGeom prst="rect">
            <a:avLst/>
          </a:prstGeom>
          <a:noFill/>
          <a:ln>
            <a:noFill/>
          </a:ln>
        </p:spPr>
        <p:txBody>
          <a:bodyPr tIns="91440" bIns="91440"/>
          <a:lstStyle/>
          <a:p>
            <a:pPr>
              <a:lnSpc>
                <a:spcPct val="100000"/>
              </a:lnSpc>
            </a:pPr>
            <a:r>
              <a:rPr lang="en-IN" sz="2800" b="1" strike="noStrike" spc="-1" dirty="0">
                <a:solidFill>
                  <a:srgbClr val="112344"/>
                </a:solidFill>
                <a:uFill>
                  <a:solidFill>
                    <a:srgbClr val="FFFFFF"/>
                  </a:solidFill>
                </a:uFill>
                <a:latin typeface="Calibri"/>
                <a:ea typeface="Calibri"/>
              </a:rPr>
              <a:t>Advantages and Limitations of CTR </a:t>
            </a:r>
            <a:r>
              <a:rPr lang="en-IN" sz="2800" b="1" strike="noStrike" spc="-1" dirty="0" smtClean="0">
                <a:solidFill>
                  <a:srgbClr val="112344"/>
                </a:solidFill>
                <a:uFill>
                  <a:solidFill>
                    <a:srgbClr val="FFFFFF"/>
                  </a:solidFill>
                </a:uFill>
                <a:latin typeface="Calibri"/>
                <a:ea typeface="Calibri"/>
              </a:rPr>
              <a:t>mode</a:t>
            </a:r>
            <a:endParaRPr lang="en-IN" sz="1400" b="0" strike="noStrike" spc="-1" dirty="0">
              <a:solidFill>
                <a:srgbClr val="000000"/>
              </a:solidFill>
              <a:uFill>
                <a:solidFill>
                  <a:srgbClr val="FFFFFF"/>
                </a:solidFill>
              </a:uFill>
              <a:latin typeface="Arial"/>
            </a:endParaRPr>
          </a:p>
        </p:txBody>
      </p:sp>
      <p:sp>
        <p:nvSpPr>
          <p:cNvPr id="308" name="TextShape 2"/>
          <p:cNvSpPr txBox="1"/>
          <p:nvPr/>
        </p:nvSpPr>
        <p:spPr>
          <a:xfrm>
            <a:off x="81360" y="1080000"/>
            <a:ext cx="8390520" cy="3552840"/>
          </a:xfrm>
          <a:prstGeom prst="rect">
            <a:avLst/>
          </a:prstGeom>
          <a:noFill/>
          <a:ln>
            <a:noFill/>
          </a:ln>
        </p:spPr>
        <p:txBody>
          <a:bodyPr tIns="91440" bIns="91440"/>
          <a:lstStyle/>
          <a:p>
            <a:pPr marL="536400" indent="-447480">
              <a:lnSpc>
                <a:spcPct val="100000"/>
              </a:lnSpc>
              <a:buClr>
                <a:srgbClr val="3A3A3A"/>
              </a:buClr>
            </a:pPr>
            <a:endParaRPr lang="en-IN" sz="1400" b="0" strike="noStrike" spc="-1" dirty="0">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dirty="0">
                <a:solidFill>
                  <a:srgbClr val="000000"/>
                </a:solidFill>
                <a:uFill>
                  <a:solidFill>
                    <a:srgbClr val="FFFFFF"/>
                  </a:solidFill>
                </a:uFill>
                <a:latin typeface="Calibri"/>
                <a:ea typeface="MS PGothic"/>
              </a:rPr>
              <a:t>Efficiency</a:t>
            </a:r>
            <a:endParaRPr lang="en-IN" sz="1400" b="0" strike="noStrike" spc="-1" dirty="0">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dirty="0">
                <a:solidFill>
                  <a:srgbClr val="000000"/>
                </a:solidFill>
                <a:uFill>
                  <a:solidFill>
                    <a:srgbClr val="FFFFFF"/>
                  </a:solidFill>
                </a:uFill>
                <a:latin typeface="Calibri"/>
                <a:ea typeface="MS PGothic"/>
              </a:rPr>
              <a:t>can do parallel encryptions in h/w or s/w</a:t>
            </a:r>
            <a:endParaRPr lang="en-IN" sz="1400" b="0" strike="noStrike" spc="-1" dirty="0">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dirty="0">
                <a:solidFill>
                  <a:srgbClr val="000000"/>
                </a:solidFill>
                <a:uFill>
                  <a:solidFill>
                    <a:srgbClr val="FFFFFF"/>
                  </a:solidFill>
                </a:uFill>
                <a:latin typeface="Calibri"/>
                <a:ea typeface="MS PGothic"/>
              </a:rPr>
              <a:t>can pre-process in advance of need</a:t>
            </a:r>
            <a:endParaRPr lang="en-IN" sz="1400" b="0" strike="noStrike" spc="-1" dirty="0">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dirty="0">
                <a:solidFill>
                  <a:srgbClr val="000000"/>
                </a:solidFill>
                <a:uFill>
                  <a:solidFill>
                    <a:srgbClr val="FFFFFF"/>
                  </a:solidFill>
                </a:uFill>
                <a:latin typeface="Calibri"/>
                <a:ea typeface="MS PGothic"/>
              </a:rPr>
              <a:t>good for bursty high speed links</a:t>
            </a:r>
            <a:endParaRPr lang="en-IN" sz="1400" b="0" strike="noStrike" spc="-1" dirty="0">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dirty="0">
                <a:solidFill>
                  <a:srgbClr val="000000"/>
                </a:solidFill>
                <a:uFill>
                  <a:solidFill>
                    <a:srgbClr val="FFFFFF"/>
                  </a:solidFill>
                </a:uFill>
                <a:latin typeface="Calibri"/>
                <a:ea typeface="MS PGothic"/>
              </a:rPr>
              <a:t>random access to encrypted data blocks</a:t>
            </a:r>
            <a:endParaRPr lang="en-IN" sz="1400" b="0" strike="noStrike" spc="-1" dirty="0">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dirty="0">
                <a:solidFill>
                  <a:srgbClr val="000000"/>
                </a:solidFill>
                <a:uFill>
                  <a:solidFill>
                    <a:srgbClr val="FFFFFF"/>
                  </a:solidFill>
                </a:uFill>
                <a:latin typeface="Calibri"/>
                <a:ea typeface="MS PGothic"/>
              </a:rPr>
              <a:t>provable security (good as other modes)</a:t>
            </a:r>
            <a:endParaRPr lang="en-IN" sz="1400" b="0" strike="noStrike" spc="-1" dirty="0">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dirty="0">
                <a:solidFill>
                  <a:srgbClr val="000000"/>
                </a:solidFill>
                <a:uFill>
                  <a:solidFill>
                    <a:srgbClr val="FFFFFF"/>
                  </a:solidFill>
                </a:uFill>
                <a:latin typeface="Calibri"/>
                <a:ea typeface="MS PGothic"/>
              </a:rPr>
              <a:t>never have cycle less than 2</a:t>
            </a:r>
            <a:r>
              <a:rPr lang="en-IN" sz="2000" b="0" strike="noStrike" spc="-1" baseline="30000" dirty="0">
                <a:solidFill>
                  <a:srgbClr val="000000"/>
                </a:solidFill>
                <a:uFill>
                  <a:solidFill>
                    <a:srgbClr val="FFFFFF"/>
                  </a:solidFill>
                </a:uFill>
                <a:latin typeface="Calibri"/>
                <a:ea typeface="MS PGothic"/>
              </a:rPr>
              <a:t>b</a:t>
            </a:r>
            <a:endParaRPr lang="en-IN" sz="1400" b="0" strike="noStrike" spc="-1" dirty="0">
              <a:solidFill>
                <a:srgbClr val="000000"/>
              </a:solidFill>
              <a:uFill>
                <a:solidFill>
                  <a:srgbClr val="FFFFFF"/>
                </a:solidFill>
              </a:uFill>
              <a:latin typeface="Arial"/>
            </a:endParaRPr>
          </a:p>
          <a:p>
            <a:pPr marL="536400" indent="-447480">
              <a:lnSpc>
                <a:spcPct val="100000"/>
              </a:lnSpc>
              <a:buClr>
                <a:srgbClr val="3A3A3A"/>
              </a:buClr>
              <a:buFont typeface="Inter"/>
              <a:buChar char="☞"/>
            </a:pPr>
            <a:r>
              <a:rPr lang="en-IN" sz="2000" b="0" strike="noStrike" spc="-1" dirty="0">
                <a:solidFill>
                  <a:srgbClr val="000000"/>
                </a:solidFill>
                <a:uFill>
                  <a:solidFill>
                    <a:srgbClr val="FFFFFF"/>
                  </a:solidFill>
                </a:uFill>
                <a:latin typeface="Calibri"/>
                <a:ea typeface="MS PGothic"/>
              </a:rPr>
              <a:t>but must ensure never reuse key/counter values,</a:t>
            </a:r>
            <a:endParaRPr lang="en-IN" sz="1400" b="0" strike="noStrike" spc="-1" dirty="0">
              <a:solidFill>
                <a:srgbClr val="000000"/>
              </a:solidFill>
              <a:uFill>
                <a:solidFill>
                  <a:srgbClr val="FFFFFF"/>
                </a:solidFill>
              </a:uFill>
              <a:latin typeface="Arial"/>
            </a:endParaRPr>
          </a:p>
          <a:p>
            <a:pPr marL="536400" indent="-447480">
              <a:lnSpc>
                <a:spcPct val="100000"/>
              </a:lnSpc>
            </a:pPr>
            <a:r>
              <a:rPr lang="en-IN" sz="2000" b="0" strike="noStrike" spc="-1" dirty="0">
                <a:solidFill>
                  <a:srgbClr val="000000"/>
                </a:solidFill>
                <a:uFill>
                  <a:solidFill>
                    <a:srgbClr val="FFFFFF"/>
                  </a:solidFill>
                </a:uFill>
                <a:latin typeface="Calibri"/>
                <a:ea typeface="MS PGothic"/>
              </a:rPr>
              <a:t> otherwise could break (</a:t>
            </a:r>
            <a:r>
              <a:rPr lang="en-IN" sz="2000" b="0" strike="noStrike" spc="-1" dirty="0" err="1">
                <a:solidFill>
                  <a:srgbClr val="000000"/>
                </a:solidFill>
                <a:uFill>
                  <a:solidFill>
                    <a:srgbClr val="FFFFFF"/>
                  </a:solidFill>
                </a:uFill>
                <a:latin typeface="Calibri"/>
                <a:ea typeface="MS PGothic"/>
              </a:rPr>
              <a:t>cf</a:t>
            </a:r>
            <a:r>
              <a:rPr lang="en-IN" sz="2000" b="0" strike="noStrike" spc="-1" dirty="0">
                <a:solidFill>
                  <a:srgbClr val="000000"/>
                </a:solidFill>
                <a:uFill>
                  <a:solidFill>
                    <a:srgbClr val="FFFFFF"/>
                  </a:solidFill>
                </a:uFill>
                <a:latin typeface="Calibri"/>
                <a:ea typeface="MS PGothic"/>
              </a:rPr>
              <a:t> OFB)</a:t>
            </a:r>
            <a:endParaRPr lang="en-IN" sz="1400" b="0" strike="noStrike" spc="-1" dirty="0">
              <a:solidFill>
                <a:srgbClr val="000000"/>
              </a:solidFill>
              <a:uFill>
                <a:solidFill>
                  <a:srgbClr val="FFFFFF"/>
                </a:solidFill>
              </a:uFill>
              <a:latin typeface="Arial"/>
            </a:endParaRPr>
          </a:p>
          <a:p>
            <a:pPr>
              <a:lnSpc>
                <a:spcPct val="100000"/>
              </a:lnSpc>
            </a:pPr>
            <a:endParaRPr lang="en-IN" sz="1400" b="0" strike="noStrike" spc="-1" dirty="0">
              <a:solidFill>
                <a:srgbClr val="000000"/>
              </a:solidFill>
              <a:uFill>
                <a:solidFill>
                  <a:srgbClr val="FFFFFF"/>
                </a:solidFill>
              </a:uFill>
              <a:latin typeface="Arial"/>
            </a:endParaRPr>
          </a:p>
        </p:txBody>
      </p:sp>
      <p:sp>
        <p:nvSpPr>
          <p:cNvPr id="309" name="TextShape 3"/>
          <p:cNvSpPr txBox="1"/>
          <p:nvPr/>
        </p:nvSpPr>
        <p:spPr>
          <a:xfrm>
            <a:off x="8472600" y="4663080"/>
            <a:ext cx="548280" cy="393120"/>
          </a:xfrm>
          <a:prstGeom prst="rect">
            <a:avLst/>
          </a:prstGeom>
          <a:noFill/>
          <a:ln>
            <a:noFill/>
          </a:ln>
        </p:spPr>
        <p:txBody>
          <a:bodyPr tIns="91440" bIns="91440" anchor="ctr"/>
          <a:lstStyle/>
          <a:p>
            <a:pPr algn="r">
              <a:lnSpc>
                <a:spcPct val="100000"/>
              </a:lnSpc>
            </a:pPr>
            <a:fld id="{B32E2EAC-0C86-454F-8CA6-7DC8CA5F8AD4}" type="slidenum">
              <a:rPr lang="en-IN" sz="900" b="0" strike="noStrike" spc="-1">
                <a:solidFill>
                  <a:srgbClr val="888888"/>
                </a:solidFill>
                <a:uFill>
                  <a:solidFill>
                    <a:srgbClr val="FFFFFF"/>
                  </a:solidFill>
                </a:uFill>
                <a:latin typeface="Calibri"/>
                <a:ea typeface="Calibri"/>
              </a:rPr>
              <a:pPr algn="r">
                <a:lnSpc>
                  <a:spcPct val="100000"/>
                </a:lnSpc>
              </a:pPr>
              <a:t>26</a:t>
            </a:fld>
            <a:endParaRPr lang="en-IN" sz="900" b="0" strike="noStrike" spc="-1">
              <a:solidFill>
                <a:srgbClr val="000000"/>
              </a:solidFill>
              <a:uFill>
                <a:solidFill>
                  <a:srgbClr val="FFFFFF"/>
                </a:solidFill>
              </a:uFill>
              <a:latin typeface="Times New Roman"/>
            </a:endParaRPr>
          </a:p>
        </p:txBody>
      </p:sp>
      <p:sp>
        <p:nvSpPr>
          <p:cNvPr id="310"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8">
                                            <p:txEl>
                                              <p:pRg st="0" end="1"/>
                                            </p:txEl>
                                          </p:spTgt>
                                        </p:tgtEl>
                                        <p:attrNameLst>
                                          <p:attrName>style.visibility</p:attrName>
                                        </p:attrNameLst>
                                      </p:cBhvr>
                                      <p:to>
                                        <p:strVal val="visible"/>
                                      </p:to>
                                    </p:set>
                                    <p:anim calcmode="lin" valueType="num">
                                      <p:cBhvr additive="repl">
                                        <p:cTn id="7" dur="500" fill="hold"/>
                                        <p:tgtEl>
                                          <p:spTgt spid="308">
                                            <p:txEl>
                                              <p:pRg st="0"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08">
                                            <p:txEl>
                                              <p:pRg st="0"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8">
                                            <p:txEl>
                                              <p:pRg st="1" end="11"/>
                                            </p:txEl>
                                          </p:spTgt>
                                        </p:tgtEl>
                                        <p:attrNameLst>
                                          <p:attrName>style.visibility</p:attrName>
                                        </p:attrNameLst>
                                      </p:cBhvr>
                                      <p:to>
                                        <p:strVal val="visible"/>
                                      </p:to>
                                    </p:set>
                                    <p:anim calcmode="lin" valueType="num">
                                      <p:cBhvr additive="repl">
                                        <p:cTn id="13" dur="500" fill="hold"/>
                                        <p:tgtEl>
                                          <p:spTgt spid="308">
                                            <p:txEl>
                                              <p:pRg st="1" end="1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308">
                                            <p:txEl>
                                              <p:pRg st="1"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8">
                                            <p:txEl>
                                              <p:pRg st="12" end="52"/>
                                            </p:txEl>
                                          </p:spTgt>
                                        </p:tgtEl>
                                        <p:attrNameLst>
                                          <p:attrName>style.visibility</p:attrName>
                                        </p:attrNameLst>
                                      </p:cBhvr>
                                      <p:to>
                                        <p:strVal val="visible"/>
                                      </p:to>
                                    </p:set>
                                    <p:anim calcmode="lin" valueType="num">
                                      <p:cBhvr additive="repl">
                                        <p:cTn id="19" dur="500" fill="hold"/>
                                        <p:tgtEl>
                                          <p:spTgt spid="308">
                                            <p:txEl>
                                              <p:pRg st="12" end="5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308">
                                            <p:txEl>
                                              <p:pRg st="12" end="5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8">
                                            <p:txEl>
                                              <p:pRg st="53" end="86"/>
                                            </p:txEl>
                                          </p:spTgt>
                                        </p:tgtEl>
                                        <p:attrNameLst>
                                          <p:attrName>style.visibility</p:attrName>
                                        </p:attrNameLst>
                                      </p:cBhvr>
                                      <p:to>
                                        <p:strVal val="visible"/>
                                      </p:to>
                                    </p:set>
                                    <p:anim calcmode="lin" valueType="num">
                                      <p:cBhvr additive="repl">
                                        <p:cTn id="25" dur="500" fill="hold"/>
                                        <p:tgtEl>
                                          <p:spTgt spid="308">
                                            <p:txEl>
                                              <p:pRg st="53" end="8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08">
                                            <p:txEl>
                                              <p:pRg st="53" end="8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8">
                                            <p:txEl>
                                              <p:pRg st="87" end="118"/>
                                            </p:txEl>
                                          </p:spTgt>
                                        </p:tgtEl>
                                        <p:attrNameLst>
                                          <p:attrName>style.visibility</p:attrName>
                                        </p:attrNameLst>
                                      </p:cBhvr>
                                      <p:to>
                                        <p:strVal val="visible"/>
                                      </p:to>
                                    </p:set>
                                    <p:anim calcmode="lin" valueType="num">
                                      <p:cBhvr additive="repl">
                                        <p:cTn id="31" dur="500" fill="hold"/>
                                        <p:tgtEl>
                                          <p:spTgt spid="308">
                                            <p:txEl>
                                              <p:pRg st="87" end="118"/>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308">
                                            <p:txEl>
                                              <p:pRg st="87" end="11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8">
                                            <p:txEl>
                                              <p:pRg st="119" end="156"/>
                                            </p:txEl>
                                          </p:spTgt>
                                        </p:tgtEl>
                                        <p:attrNameLst>
                                          <p:attrName>style.visibility</p:attrName>
                                        </p:attrNameLst>
                                      </p:cBhvr>
                                      <p:to>
                                        <p:strVal val="visible"/>
                                      </p:to>
                                    </p:set>
                                    <p:anim calcmode="lin" valueType="num">
                                      <p:cBhvr additive="repl">
                                        <p:cTn id="37" dur="500" fill="hold"/>
                                        <p:tgtEl>
                                          <p:spTgt spid="308">
                                            <p:txEl>
                                              <p:pRg st="119" end="156"/>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308">
                                            <p:txEl>
                                              <p:pRg st="119" end="15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
                                            <p:txEl>
                                              <p:pRg st="157" end="195"/>
                                            </p:txEl>
                                          </p:spTgt>
                                        </p:tgtEl>
                                        <p:attrNameLst>
                                          <p:attrName>style.visibility</p:attrName>
                                        </p:attrNameLst>
                                      </p:cBhvr>
                                      <p:to>
                                        <p:strVal val="visible"/>
                                      </p:to>
                                    </p:set>
                                    <p:anim calcmode="lin" valueType="num">
                                      <p:cBhvr additive="repl">
                                        <p:cTn id="43" dur="500" fill="hold"/>
                                        <p:tgtEl>
                                          <p:spTgt spid="308">
                                            <p:txEl>
                                              <p:pRg st="157" end="195"/>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308">
                                            <p:txEl>
                                              <p:pRg st="157" end="19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08">
                                            <p:txEl>
                                              <p:pRg st="196" end="224"/>
                                            </p:txEl>
                                          </p:spTgt>
                                        </p:tgtEl>
                                        <p:attrNameLst>
                                          <p:attrName>style.visibility</p:attrName>
                                        </p:attrNameLst>
                                      </p:cBhvr>
                                      <p:to>
                                        <p:strVal val="visible"/>
                                      </p:to>
                                    </p:set>
                                    <p:anim calcmode="lin" valueType="num">
                                      <p:cBhvr additive="repl">
                                        <p:cTn id="49" dur="500" fill="hold"/>
                                        <p:tgtEl>
                                          <p:spTgt spid="308">
                                            <p:txEl>
                                              <p:pRg st="196" end="224"/>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308">
                                            <p:txEl>
                                              <p:pRg st="196" end="22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08">
                                            <p:txEl>
                                              <p:pRg st="225" end="272"/>
                                            </p:txEl>
                                          </p:spTgt>
                                        </p:tgtEl>
                                        <p:attrNameLst>
                                          <p:attrName>style.visibility</p:attrName>
                                        </p:attrNameLst>
                                      </p:cBhvr>
                                      <p:to>
                                        <p:strVal val="visible"/>
                                      </p:to>
                                    </p:set>
                                    <p:anim calcmode="lin" valueType="num">
                                      <p:cBhvr additive="repl">
                                        <p:cTn id="53" dur="500" fill="hold"/>
                                        <p:tgtEl>
                                          <p:spTgt spid="308">
                                            <p:txEl>
                                              <p:pRg st="225" end="272"/>
                                            </p:txEl>
                                          </p:spTgt>
                                        </p:tgtEl>
                                        <p:attrNameLst>
                                          <p:attrName>ppt_x</p:attrName>
                                        </p:attrNameLst>
                                      </p:cBhvr>
                                      <p:tavLst>
                                        <p:tav tm="0">
                                          <p:val>
                                            <p:strVal val="#ppt_x"/>
                                          </p:val>
                                        </p:tav>
                                        <p:tav tm="100000">
                                          <p:val>
                                            <p:strVal val="#ppt_x"/>
                                          </p:val>
                                        </p:tav>
                                      </p:tavLst>
                                    </p:anim>
                                    <p:anim calcmode="lin" valueType="num">
                                      <p:cBhvr additive="repl">
                                        <p:cTn id="54" dur="500" fill="hold"/>
                                        <p:tgtEl>
                                          <p:spTgt spid="308">
                                            <p:txEl>
                                              <p:pRg st="225" end="2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Shape 1"/>
          <p:cNvSpPr txBox="1"/>
          <p:nvPr/>
        </p:nvSpPr>
        <p:spPr>
          <a:xfrm>
            <a:off x="306360" y="142560"/>
            <a:ext cx="7886520" cy="585360"/>
          </a:xfrm>
          <a:prstGeom prst="rect">
            <a:avLst/>
          </a:prstGeom>
          <a:noFill/>
          <a:ln>
            <a:noFill/>
          </a:ln>
        </p:spPr>
        <p:txBody>
          <a:bodyPr anchor="ctr"/>
          <a:lstStyle/>
          <a:p>
            <a:pPr>
              <a:lnSpc>
                <a:spcPct val="100000"/>
              </a:lnSpc>
            </a:pPr>
            <a:r>
              <a:rPr lang="en-IN" sz="2800" b="1" strike="noStrike" spc="-1">
                <a:solidFill>
                  <a:srgbClr val="112344"/>
                </a:solidFill>
                <a:uFill>
                  <a:solidFill>
                    <a:srgbClr val="FFFFFF"/>
                  </a:solidFill>
                </a:uFill>
                <a:latin typeface="Calibri"/>
                <a:ea typeface="Calibri"/>
              </a:rPr>
              <a:t>CTR mode</a:t>
            </a:r>
            <a:endParaRPr lang="en-IN" sz="1400" b="0" strike="noStrike" spc="-1">
              <a:solidFill>
                <a:srgbClr val="000000"/>
              </a:solidFill>
              <a:uFill>
                <a:solidFill>
                  <a:srgbClr val="FFFFFF"/>
                </a:solidFill>
              </a:uFill>
              <a:latin typeface="Arial"/>
            </a:endParaRPr>
          </a:p>
        </p:txBody>
      </p:sp>
      <p:sp>
        <p:nvSpPr>
          <p:cNvPr id="312" name="TextShape 2"/>
          <p:cNvSpPr txBox="1"/>
          <p:nvPr/>
        </p:nvSpPr>
        <p:spPr>
          <a:xfrm>
            <a:off x="306360" y="960480"/>
            <a:ext cx="8543160" cy="3603600"/>
          </a:xfrm>
          <a:prstGeom prst="rect">
            <a:avLst/>
          </a:prstGeom>
          <a:noFill/>
          <a:ln>
            <a:noFill/>
          </a:ln>
        </p:spPr>
        <p:txBody>
          <a:bodyPr/>
          <a:lstStyle/>
          <a:p>
            <a:pPr marL="457200" indent="-380520" algn="just">
              <a:lnSpc>
                <a:spcPct val="100000"/>
              </a:lnSpc>
            </a:pPr>
            <a:r>
              <a:rPr lang="en-IN" sz="2000" b="1" strike="noStrike" spc="-1">
                <a:solidFill>
                  <a:srgbClr val="3A3A3A"/>
                </a:solidFill>
                <a:uFill>
                  <a:solidFill>
                    <a:srgbClr val="FFFFFF"/>
                  </a:solidFill>
                </a:uFill>
                <a:latin typeface="Calibri"/>
                <a:ea typeface="Calibri"/>
              </a:rPr>
              <a:t>Theorem:</a:t>
            </a:r>
            <a:r>
              <a:rPr lang="en-IN" sz="2000" b="0" strike="noStrike" spc="-1">
                <a:solidFill>
                  <a:srgbClr val="3A3A3A"/>
                </a:solidFill>
                <a:uFill>
                  <a:solidFill>
                    <a:srgbClr val="FFFFFF"/>
                  </a:solidFill>
                </a:uFill>
                <a:latin typeface="Calibri"/>
                <a:ea typeface="Calibri"/>
              </a:rPr>
              <a:t> If F is a pseudorandom function, then randomized counter</a:t>
            </a:r>
            <a:endParaRPr lang="en-IN" sz="1400" b="0" strike="noStrike" spc="-1">
              <a:solidFill>
                <a:srgbClr val="000000"/>
              </a:solidFill>
              <a:uFill>
                <a:solidFill>
                  <a:srgbClr val="FFFFFF"/>
                </a:solidFill>
              </a:uFill>
              <a:latin typeface="Arial"/>
            </a:endParaRPr>
          </a:p>
          <a:p>
            <a:pPr marL="457200" indent="-380520" algn="just">
              <a:lnSpc>
                <a:spcPct val="100000"/>
              </a:lnSpc>
            </a:pPr>
            <a:r>
              <a:rPr lang="en-IN" sz="2000" b="0" strike="noStrike" spc="-1">
                <a:solidFill>
                  <a:srgbClr val="3A3A3A"/>
                </a:solidFill>
                <a:uFill>
                  <a:solidFill>
                    <a:srgbClr val="FFFFFF"/>
                  </a:solidFill>
                </a:uFill>
                <a:latin typeface="Calibri"/>
                <a:ea typeface="Calibri"/>
              </a:rPr>
              <a:t>mode has indistinguishable encryptions under a chosen-plaintext attack.</a:t>
            </a:r>
            <a:endParaRPr lang="en-IN" sz="1400" b="0" strike="noStrike" spc="-1">
              <a:solidFill>
                <a:srgbClr val="000000"/>
              </a:solidFill>
              <a:uFill>
                <a:solidFill>
                  <a:srgbClr val="FFFFFF"/>
                </a:solidFill>
              </a:uFill>
              <a:latin typeface="Arial"/>
            </a:endParaRPr>
          </a:p>
          <a:p>
            <a:pPr marL="457200" indent="-380520" algn="just">
              <a:lnSpc>
                <a:spcPct val="100000"/>
              </a:lnSpc>
            </a:pPr>
            <a:r>
              <a:rPr lang="en-IN" sz="2000" b="1" strike="noStrike" spc="-1">
                <a:solidFill>
                  <a:srgbClr val="000000"/>
                </a:solidFill>
                <a:uFill>
                  <a:solidFill>
                    <a:srgbClr val="FFFFFF"/>
                  </a:solidFill>
                </a:uFill>
                <a:latin typeface="Calibri"/>
                <a:ea typeface="Calibri"/>
              </a:rPr>
              <a:t>Proof:</a:t>
            </a:r>
            <a:r>
              <a:rPr lang="en-IN" sz="2000" b="0" strike="noStrike" spc="-1">
                <a:solidFill>
                  <a:srgbClr val="000000"/>
                </a:solidFill>
                <a:uFill>
                  <a:solidFill>
                    <a:srgbClr val="FFFFFF"/>
                  </a:solidFill>
                </a:uFill>
                <a:latin typeface="Calibri"/>
                <a:ea typeface="Calibri"/>
              </a:rPr>
              <a:t> R</a:t>
            </a:r>
            <a:r>
              <a:rPr lang="en-IN" sz="2000" b="0" strike="noStrike" spc="-1">
                <a:solidFill>
                  <a:srgbClr val="3A3A3A"/>
                </a:solidFill>
                <a:uFill>
                  <a:solidFill>
                    <a:srgbClr val="FFFFFF"/>
                  </a:solidFill>
                </a:uFill>
                <a:latin typeface="Calibri"/>
                <a:ea typeface="Calibri"/>
              </a:rPr>
              <a:t>andomized counter mode is CPA-secure when a truly random</a:t>
            </a:r>
            <a:endParaRPr lang="en-IN" sz="1400" b="0" strike="noStrike" spc="-1">
              <a:solidFill>
                <a:srgbClr val="000000"/>
              </a:solidFill>
              <a:uFill>
                <a:solidFill>
                  <a:srgbClr val="FFFFFF"/>
                </a:solidFill>
              </a:uFill>
              <a:latin typeface="Arial"/>
            </a:endParaRPr>
          </a:p>
          <a:p>
            <a:pPr marL="457200" indent="-380520" algn="just">
              <a:lnSpc>
                <a:spcPct val="100000"/>
              </a:lnSpc>
            </a:pPr>
            <a:r>
              <a:rPr lang="en-IN" sz="2000" b="0" strike="noStrike" spc="-1">
                <a:solidFill>
                  <a:srgbClr val="3A3A3A"/>
                </a:solidFill>
                <a:uFill>
                  <a:solidFill>
                    <a:srgbClr val="FFFFFF"/>
                  </a:solidFill>
                </a:uFill>
                <a:latin typeface="Calibri"/>
                <a:ea typeface="Calibri"/>
              </a:rPr>
              <a:t>function is used. </a:t>
            </a:r>
            <a:endParaRPr lang="en-IN" sz="1400" b="0" strike="noStrike" spc="-1">
              <a:solidFill>
                <a:srgbClr val="000000"/>
              </a:solidFill>
              <a:uFill>
                <a:solidFill>
                  <a:srgbClr val="FFFFFF"/>
                </a:solidFill>
              </a:uFill>
              <a:latin typeface="Arial"/>
            </a:endParaRPr>
          </a:p>
          <a:p>
            <a:pPr marL="457200" indent="-380520" algn="just">
              <a:lnSpc>
                <a:spcPct val="100000"/>
              </a:lnSpc>
            </a:pPr>
            <a:r>
              <a:rPr lang="en-IN" sz="2000" b="0" strike="noStrike" spc="-1">
                <a:solidFill>
                  <a:srgbClr val="3A3A3A"/>
                </a:solidFill>
                <a:uFill>
                  <a:solidFill>
                    <a:srgbClr val="FFFFFF"/>
                  </a:solidFill>
                </a:uFill>
                <a:latin typeface="Calibri"/>
                <a:ea typeface="Calibri"/>
              </a:rPr>
              <a:t>Then prove that replacing the random function by a pseudorandom </a:t>
            </a:r>
            <a:endParaRPr lang="en-IN" sz="1400" b="0" strike="noStrike" spc="-1">
              <a:solidFill>
                <a:srgbClr val="000000"/>
              </a:solidFill>
              <a:uFill>
                <a:solidFill>
                  <a:srgbClr val="FFFFFF"/>
                </a:solidFill>
              </a:uFill>
              <a:latin typeface="Arial"/>
            </a:endParaRPr>
          </a:p>
          <a:p>
            <a:pPr marL="457200" indent="-380520" algn="just">
              <a:lnSpc>
                <a:spcPct val="100000"/>
              </a:lnSpc>
            </a:pPr>
            <a:r>
              <a:rPr lang="en-IN" sz="2000" b="0" strike="noStrike" spc="-1">
                <a:solidFill>
                  <a:srgbClr val="3A3A3A"/>
                </a:solidFill>
                <a:uFill>
                  <a:solidFill>
                    <a:srgbClr val="FFFFFF"/>
                  </a:solidFill>
                </a:uFill>
                <a:latin typeface="Calibri"/>
                <a:ea typeface="Calibri"/>
              </a:rPr>
              <a:t>function cannot make the scheme insecure.</a:t>
            </a:r>
            <a:endParaRPr lang="en-IN" sz="1400" b="0" strike="noStrike" spc="-1">
              <a:solidFill>
                <a:srgbClr val="000000"/>
              </a:solidFill>
              <a:uFill>
                <a:solidFill>
                  <a:srgbClr val="FFFFFF"/>
                </a:solidFill>
              </a:uFill>
              <a:latin typeface="Arial"/>
            </a:endParaRPr>
          </a:p>
        </p:txBody>
      </p:sp>
      <p:sp>
        <p:nvSpPr>
          <p:cNvPr id="313" name="TextShape 3"/>
          <p:cNvSpPr txBox="1"/>
          <p:nvPr/>
        </p:nvSpPr>
        <p:spPr>
          <a:xfrm>
            <a:off x="8472600" y="4663080"/>
            <a:ext cx="548280" cy="393120"/>
          </a:xfrm>
          <a:prstGeom prst="rect">
            <a:avLst/>
          </a:prstGeom>
          <a:noFill/>
          <a:ln>
            <a:noFill/>
          </a:ln>
        </p:spPr>
        <p:txBody>
          <a:bodyPr anchor="ctr"/>
          <a:lstStyle/>
          <a:p>
            <a:pPr algn="r">
              <a:lnSpc>
                <a:spcPct val="100000"/>
              </a:lnSpc>
            </a:pPr>
            <a:fld id="{81EEB360-6DE1-431F-9169-CBEDBDC47FB7}" type="slidenum">
              <a:rPr lang="en-IN" sz="900" b="0" strike="noStrike" spc="-1">
                <a:solidFill>
                  <a:srgbClr val="888888"/>
                </a:solidFill>
                <a:uFill>
                  <a:solidFill>
                    <a:srgbClr val="FFFFFF"/>
                  </a:solidFill>
                </a:uFill>
                <a:latin typeface="Calibri"/>
                <a:ea typeface="Calibri"/>
              </a:rPr>
              <a:pPr algn="r">
                <a:lnSpc>
                  <a:spcPct val="100000"/>
                </a:lnSpc>
              </a:pPr>
              <a:t>27</a:t>
            </a:fld>
            <a:endParaRPr lang="en-IN" sz="900" b="0" strike="noStrike" spc="-1">
              <a:solidFill>
                <a:srgbClr val="000000"/>
              </a:solidFill>
              <a:uFill>
                <a:solidFill>
                  <a:srgbClr val="FFFFFF"/>
                </a:solidFill>
              </a:uFill>
              <a:latin typeface="Times New Roman"/>
            </a:endParaRPr>
          </a:p>
        </p:txBody>
      </p:sp>
      <p:sp>
        <p:nvSpPr>
          <p:cNvPr id="314"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2">
                                            <p:txEl>
                                              <p:pRg st="0" end="66"/>
                                            </p:txEl>
                                          </p:spTgt>
                                        </p:tgtEl>
                                        <p:attrNameLst>
                                          <p:attrName>style.visibility</p:attrName>
                                        </p:attrNameLst>
                                      </p:cBhvr>
                                      <p:to>
                                        <p:strVal val="visible"/>
                                      </p:to>
                                    </p:set>
                                    <p:anim calcmode="lin" valueType="num">
                                      <p:cBhvr additive="repl">
                                        <p:cTn id="7" dur="500" fill="hold"/>
                                        <p:tgtEl>
                                          <p:spTgt spid="312">
                                            <p:txEl>
                                              <p:pRg st="0" end="66"/>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12">
                                            <p:txEl>
                                              <p:pRg st="0" end="6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2">
                                            <p:txEl>
                                              <p:pRg st="66" end="138"/>
                                            </p:txEl>
                                          </p:spTgt>
                                        </p:tgtEl>
                                        <p:attrNameLst>
                                          <p:attrName>style.visibility</p:attrName>
                                        </p:attrNameLst>
                                      </p:cBhvr>
                                      <p:to>
                                        <p:strVal val="visible"/>
                                      </p:to>
                                    </p:set>
                                    <p:anim calcmode="lin" valueType="num">
                                      <p:cBhvr additive="repl">
                                        <p:cTn id="11" dur="500" fill="hold"/>
                                        <p:tgtEl>
                                          <p:spTgt spid="312">
                                            <p:txEl>
                                              <p:pRg st="66" end="138"/>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312">
                                            <p:txEl>
                                              <p:pRg st="66" end="13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2">
                                            <p:txEl>
                                              <p:pRg st="138" end="203"/>
                                            </p:txEl>
                                          </p:spTgt>
                                        </p:tgtEl>
                                        <p:attrNameLst>
                                          <p:attrName>style.visibility</p:attrName>
                                        </p:attrNameLst>
                                      </p:cBhvr>
                                      <p:to>
                                        <p:strVal val="visible"/>
                                      </p:to>
                                    </p:set>
                                    <p:anim calcmode="lin" valueType="num">
                                      <p:cBhvr additive="repl">
                                        <p:cTn id="17" dur="500" fill="hold"/>
                                        <p:tgtEl>
                                          <p:spTgt spid="312">
                                            <p:txEl>
                                              <p:pRg st="138" end="203"/>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12">
                                            <p:txEl>
                                              <p:pRg st="138" end="20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12">
                                            <p:txEl>
                                              <p:pRg st="203" end="222"/>
                                            </p:txEl>
                                          </p:spTgt>
                                        </p:tgtEl>
                                        <p:attrNameLst>
                                          <p:attrName>style.visibility</p:attrName>
                                        </p:attrNameLst>
                                      </p:cBhvr>
                                      <p:to>
                                        <p:strVal val="visible"/>
                                      </p:to>
                                    </p:set>
                                    <p:anim calcmode="lin" valueType="num">
                                      <p:cBhvr additive="repl">
                                        <p:cTn id="21" dur="500" fill="hold"/>
                                        <p:tgtEl>
                                          <p:spTgt spid="312">
                                            <p:txEl>
                                              <p:pRg st="203" end="222"/>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12">
                                            <p:txEl>
                                              <p:pRg st="203" end="22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12">
                                            <p:txEl>
                                              <p:pRg st="222" end="287"/>
                                            </p:txEl>
                                          </p:spTgt>
                                        </p:tgtEl>
                                        <p:attrNameLst>
                                          <p:attrName>style.visibility</p:attrName>
                                        </p:attrNameLst>
                                      </p:cBhvr>
                                      <p:to>
                                        <p:strVal val="visible"/>
                                      </p:to>
                                    </p:set>
                                    <p:anim calcmode="lin" valueType="num">
                                      <p:cBhvr additive="repl">
                                        <p:cTn id="25" dur="500" fill="hold"/>
                                        <p:tgtEl>
                                          <p:spTgt spid="312">
                                            <p:txEl>
                                              <p:pRg st="222" end="287"/>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12">
                                            <p:txEl>
                                              <p:pRg st="222" end="28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12">
                                            <p:txEl>
                                              <p:pRg st="287" end="329"/>
                                            </p:txEl>
                                          </p:spTgt>
                                        </p:tgtEl>
                                        <p:attrNameLst>
                                          <p:attrName>style.visibility</p:attrName>
                                        </p:attrNameLst>
                                      </p:cBhvr>
                                      <p:to>
                                        <p:strVal val="visible"/>
                                      </p:to>
                                    </p:set>
                                    <p:anim calcmode="lin" valueType="num">
                                      <p:cBhvr additive="repl">
                                        <p:cTn id="29" dur="500" fill="hold"/>
                                        <p:tgtEl>
                                          <p:spTgt spid="312">
                                            <p:txEl>
                                              <p:pRg st="287" end="329"/>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312">
                                            <p:txEl>
                                              <p:pRg st="287" end="3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Shape 1"/>
          <p:cNvSpPr txBox="1"/>
          <p:nvPr/>
        </p:nvSpPr>
        <p:spPr>
          <a:xfrm>
            <a:off x="306360" y="142560"/>
            <a:ext cx="7886520" cy="585360"/>
          </a:xfrm>
          <a:prstGeom prst="rect">
            <a:avLst/>
          </a:prstGeom>
          <a:noFill/>
          <a:ln>
            <a:noFill/>
          </a:ln>
        </p:spPr>
        <p:txBody>
          <a:bodyPr anchor="ctr"/>
          <a:lstStyle/>
          <a:p>
            <a:pPr>
              <a:lnSpc>
                <a:spcPct val="100000"/>
              </a:lnSpc>
            </a:pPr>
            <a:r>
              <a:rPr lang="en-IN" sz="2800" b="1" strike="noStrike" spc="-1" dirty="0" smtClean="0">
                <a:solidFill>
                  <a:srgbClr val="112344"/>
                </a:solidFill>
                <a:uFill>
                  <a:solidFill>
                    <a:srgbClr val="FFFFFF"/>
                  </a:solidFill>
                </a:uFill>
                <a:latin typeface="Calibri"/>
                <a:ea typeface="Calibri"/>
              </a:rPr>
              <a:t>Comparison of different modes</a:t>
            </a:r>
            <a:endParaRPr lang="en-IN" sz="1400" b="0" strike="noStrike" spc="-1" dirty="0">
              <a:solidFill>
                <a:srgbClr val="000000"/>
              </a:solidFill>
              <a:uFill>
                <a:solidFill>
                  <a:srgbClr val="FFFFFF"/>
                </a:solidFill>
              </a:uFill>
              <a:latin typeface="Arial"/>
            </a:endParaRPr>
          </a:p>
        </p:txBody>
      </p:sp>
      <p:sp>
        <p:nvSpPr>
          <p:cNvPr id="312" name="TextShape 2"/>
          <p:cNvSpPr txBox="1"/>
          <p:nvPr/>
        </p:nvSpPr>
        <p:spPr>
          <a:xfrm>
            <a:off x="306360" y="960480"/>
            <a:ext cx="8543160" cy="3603600"/>
          </a:xfrm>
          <a:prstGeom prst="rect">
            <a:avLst/>
          </a:prstGeom>
          <a:noFill/>
          <a:ln>
            <a:noFill/>
          </a:ln>
        </p:spPr>
        <p:txBody>
          <a:bodyPr/>
          <a:lstStyle/>
          <a:p>
            <a:pPr marL="457200" indent="-380520" algn="just">
              <a:lnSpc>
                <a:spcPct val="100000"/>
              </a:lnSpc>
            </a:pPr>
            <a:endParaRPr lang="en-IN" sz="1400" b="0" strike="noStrike" spc="-1" dirty="0">
              <a:solidFill>
                <a:srgbClr val="000000"/>
              </a:solidFill>
              <a:uFill>
                <a:solidFill>
                  <a:srgbClr val="FFFFFF"/>
                </a:solidFill>
              </a:uFill>
              <a:latin typeface="Arial"/>
            </a:endParaRPr>
          </a:p>
        </p:txBody>
      </p:sp>
      <p:sp>
        <p:nvSpPr>
          <p:cNvPr id="313" name="TextShape 3"/>
          <p:cNvSpPr txBox="1"/>
          <p:nvPr/>
        </p:nvSpPr>
        <p:spPr>
          <a:xfrm>
            <a:off x="8472600" y="4663080"/>
            <a:ext cx="548280" cy="393120"/>
          </a:xfrm>
          <a:prstGeom prst="rect">
            <a:avLst/>
          </a:prstGeom>
          <a:noFill/>
          <a:ln>
            <a:noFill/>
          </a:ln>
        </p:spPr>
        <p:txBody>
          <a:bodyPr anchor="ctr"/>
          <a:lstStyle/>
          <a:p>
            <a:pPr algn="r">
              <a:lnSpc>
                <a:spcPct val="100000"/>
              </a:lnSpc>
            </a:pPr>
            <a:fld id="{81EEB360-6DE1-431F-9169-CBEDBDC47FB7}" type="slidenum">
              <a:rPr lang="en-IN" sz="900" b="0" strike="noStrike" spc="-1">
                <a:solidFill>
                  <a:srgbClr val="888888"/>
                </a:solidFill>
                <a:uFill>
                  <a:solidFill>
                    <a:srgbClr val="FFFFFF"/>
                  </a:solidFill>
                </a:uFill>
                <a:latin typeface="Calibri"/>
                <a:ea typeface="Calibri"/>
              </a:rPr>
              <a:pPr algn="r">
                <a:lnSpc>
                  <a:spcPct val="100000"/>
                </a:lnSpc>
              </a:pPr>
              <a:t>28</a:t>
            </a:fld>
            <a:endParaRPr lang="en-IN" sz="900" b="0" strike="noStrike" spc="-1">
              <a:solidFill>
                <a:srgbClr val="000000"/>
              </a:solidFill>
              <a:uFill>
                <a:solidFill>
                  <a:srgbClr val="FFFFFF"/>
                </a:solidFill>
              </a:uFill>
              <a:latin typeface="Times New Roman"/>
            </a:endParaRPr>
          </a:p>
        </p:txBody>
      </p:sp>
      <p:sp>
        <p:nvSpPr>
          <p:cNvPr id="314"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pic>
        <p:nvPicPr>
          <p:cNvPr id="6" name="Picture 11"/>
          <p:cNvPicPr>
            <a:picLocks noChangeAspect="1" noChangeArrowheads="1"/>
          </p:cNvPicPr>
          <p:nvPr/>
        </p:nvPicPr>
        <p:blipFill>
          <a:blip r:embed="rId2"/>
          <a:srcRect/>
          <a:stretch>
            <a:fillRect/>
          </a:stretch>
        </p:blipFill>
        <p:spPr bwMode="auto">
          <a:xfrm>
            <a:off x="381000" y="819150"/>
            <a:ext cx="6248400" cy="416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dirty="0" smtClean="0">
                <a:solidFill>
                  <a:srgbClr val="112344"/>
                </a:solidFill>
                <a:uFill>
                  <a:solidFill>
                    <a:srgbClr val="FFFFFF"/>
                  </a:solidFill>
                </a:uFill>
                <a:latin typeface="Calibri"/>
                <a:ea typeface="Calibri"/>
              </a:rPr>
              <a:t>Other Issues</a:t>
            </a:r>
            <a:endParaRPr lang="en-IN" sz="1400" b="0" strike="noStrike" spc="-1" dirty="0">
              <a:solidFill>
                <a:srgbClr val="000000"/>
              </a:solidFill>
              <a:uFill>
                <a:solidFill>
                  <a:srgbClr val="FFFFFF"/>
                </a:solidFill>
              </a:uFill>
              <a:latin typeface="Arial"/>
            </a:endParaRPr>
          </a:p>
        </p:txBody>
      </p:sp>
      <p:sp>
        <p:nvSpPr>
          <p:cNvPr id="316" name="TextShape 2"/>
          <p:cNvSpPr txBox="1"/>
          <p:nvPr/>
        </p:nvSpPr>
        <p:spPr>
          <a:xfrm>
            <a:off x="306360" y="960480"/>
            <a:ext cx="6481800" cy="2969640"/>
          </a:xfrm>
          <a:prstGeom prst="rect">
            <a:avLst/>
          </a:prstGeom>
          <a:noFill/>
          <a:ln>
            <a:noFill/>
          </a:ln>
        </p:spPr>
        <p:txBody>
          <a:bodyPr/>
          <a:lstStyle/>
          <a:p>
            <a:pPr marL="358920" indent="-358560">
              <a:lnSpc>
                <a:spcPct val="100000"/>
              </a:lnSpc>
            </a:pPr>
            <a:endParaRPr lang="en-IN" sz="1400" b="0" strike="noStrike" spc="-1" dirty="0">
              <a:solidFill>
                <a:srgbClr val="000000"/>
              </a:solidFill>
              <a:uFill>
                <a:solidFill>
                  <a:srgbClr val="FFFFFF"/>
                </a:solidFill>
              </a:uFill>
              <a:latin typeface="Arial"/>
            </a:endParaRPr>
          </a:p>
        </p:txBody>
      </p:sp>
      <p:sp>
        <p:nvSpPr>
          <p:cNvPr id="317" name="TextShape 3"/>
          <p:cNvSpPr txBox="1"/>
          <p:nvPr/>
        </p:nvSpPr>
        <p:spPr>
          <a:xfrm>
            <a:off x="8472600" y="4663080"/>
            <a:ext cx="548280" cy="393120"/>
          </a:xfrm>
          <a:prstGeom prst="rect">
            <a:avLst/>
          </a:prstGeom>
          <a:noFill/>
          <a:ln>
            <a:noFill/>
          </a:ln>
        </p:spPr>
        <p:txBody>
          <a:bodyPr anchor="ctr"/>
          <a:lstStyle/>
          <a:p>
            <a:pPr algn="r">
              <a:lnSpc>
                <a:spcPct val="100000"/>
              </a:lnSpc>
            </a:pPr>
            <a:fld id="{19CD7617-A4B7-4A10-84FE-354444A0E680}" type="slidenum">
              <a:rPr lang="en-IN" sz="900" b="0" strike="noStrike" spc="-1">
                <a:solidFill>
                  <a:srgbClr val="888888"/>
                </a:solidFill>
                <a:uFill>
                  <a:solidFill>
                    <a:srgbClr val="FFFFFF"/>
                  </a:solidFill>
                </a:uFill>
                <a:latin typeface="Calibri"/>
                <a:ea typeface="Calibri"/>
              </a:rPr>
              <a:pPr algn="r">
                <a:lnSpc>
                  <a:spcPct val="100000"/>
                </a:lnSpc>
              </a:pPr>
              <a:t>29</a:t>
            </a:fld>
            <a:endParaRPr lang="en-IN" sz="900" b="0" strike="noStrike" spc="-1">
              <a:solidFill>
                <a:srgbClr val="000000"/>
              </a:solidFill>
              <a:uFill>
                <a:solidFill>
                  <a:srgbClr val="FFFFFF"/>
                </a:solidFill>
              </a:uFill>
              <a:latin typeface="Times New Roman"/>
            </a:endParaRPr>
          </a:p>
        </p:txBody>
      </p:sp>
      <p:sp>
        <p:nvSpPr>
          <p:cNvPr id="318" name="TextShape 4"/>
          <p:cNvSpPr txBox="1"/>
          <p:nvPr/>
        </p:nvSpPr>
        <p:spPr>
          <a:xfrm>
            <a:off x="148680" y="4738680"/>
            <a:ext cx="959400" cy="221760"/>
          </a:xfrm>
          <a:prstGeom prst="rect">
            <a:avLst/>
          </a:prstGeom>
          <a:noFill/>
          <a:ln>
            <a:noFill/>
          </a:ln>
        </p:spPr>
        <p:txBody>
          <a:bodyPr/>
          <a:lstStyle/>
          <a:p>
            <a:pPr>
              <a:lnSpc>
                <a:spcPct val="90000"/>
              </a:lnSpc>
            </a:pPr>
            <a:r>
              <a:rPr lang="en-IN" sz="1000" b="0" strike="noStrike" spc="-1">
                <a:solidFill>
                  <a:srgbClr val="595959"/>
                </a:solidFill>
                <a:uFill>
                  <a:solidFill>
                    <a:srgbClr val="FFFFFF"/>
                  </a:solidFill>
                </a:uFill>
                <a:latin typeface="Calibri"/>
                <a:ea typeface="Calibri"/>
              </a:rPr>
              <a:t>10 June 2020</a:t>
            </a:r>
            <a:endParaRPr lang="en-IN" sz="1400" b="0" strike="noStrike" spc="-1">
              <a:solidFill>
                <a:srgbClr val="000000"/>
              </a:solidFill>
              <a:uFill>
                <a:solidFill>
                  <a:srgbClr val="FFFFFF"/>
                </a:solidFill>
              </a:uFill>
              <a:latin typeface="Arial"/>
            </a:endParaRPr>
          </a:p>
        </p:txBody>
      </p:sp>
      <p:sp>
        <p:nvSpPr>
          <p:cNvPr id="6" name="Rectangle 5"/>
          <p:cNvSpPr/>
          <p:nvPr/>
        </p:nvSpPr>
        <p:spPr>
          <a:xfrm>
            <a:off x="457200" y="1047750"/>
            <a:ext cx="6553200" cy="1938992"/>
          </a:xfrm>
          <a:prstGeom prst="rect">
            <a:avLst/>
          </a:prstGeom>
        </p:spPr>
        <p:txBody>
          <a:bodyPr wrap="square">
            <a:spAutoFit/>
          </a:bodyPr>
          <a:lstStyle/>
          <a:p>
            <a:pPr algn="just">
              <a:defRPr/>
            </a:pPr>
            <a:r>
              <a:rPr lang="en-US" altLang="en-US" sz="2000" dirty="0">
                <a:latin typeface="Calibri" pitchFamily="34" charset="0"/>
              </a:rPr>
              <a:t>Encipherment using symmetric-key block or stream ciphers requires discussion of other issues</a:t>
            </a:r>
            <a:r>
              <a:rPr lang="en-US" altLang="en-US" sz="2000" dirty="0" smtClean="0">
                <a:latin typeface="Calibri" pitchFamily="34" charset="0"/>
              </a:rPr>
              <a:t>.</a:t>
            </a:r>
          </a:p>
          <a:p>
            <a:pPr algn="just">
              <a:defRPr/>
            </a:pPr>
            <a:endParaRPr lang="en-US" altLang="en-US" sz="2000" dirty="0">
              <a:latin typeface="Calibri" pitchFamily="34" charset="0"/>
            </a:endParaRPr>
          </a:p>
          <a:p>
            <a:pPr algn="just">
              <a:buFont typeface="Wingdings" pitchFamily="2" charset="2"/>
              <a:buChar char="ü"/>
              <a:defRPr/>
            </a:pPr>
            <a:r>
              <a:rPr lang="en-US" altLang="en-US" sz="2000" dirty="0" smtClean="0">
                <a:latin typeface="Calibri" pitchFamily="34" charset="0"/>
              </a:rPr>
              <a:t>Key Management</a:t>
            </a:r>
          </a:p>
          <a:p>
            <a:pPr algn="just">
              <a:buFont typeface="Wingdings" pitchFamily="2" charset="2"/>
              <a:buChar char="ü"/>
              <a:defRPr/>
            </a:pPr>
            <a:r>
              <a:rPr lang="en-US" altLang="en-US" sz="2000" dirty="0" smtClean="0">
                <a:latin typeface="Calibri" pitchFamily="34" charset="0"/>
              </a:rPr>
              <a:t>Key Generation</a:t>
            </a:r>
          </a:p>
          <a:p>
            <a:pPr algn="just">
              <a:defRPr/>
            </a:pPr>
            <a:endParaRPr lang="en-US" altLang="en-US" sz="2000"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8472600" y="4663080"/>
            <a:ext cx="548280" cy="393120"/>
          </a:xfrm>
          <a:prstGeom prst="rect">
            <a:avLst/>
          </a:prstGeom>
          <a:noFill/>
          <a:ln>
            <a:noFill/>
          </a:ln>
        </p:spPr>
        <p:txBody>
          <a:bodyPr anchor="ctr"/>
          <a:lstStyle/>
          <a:p>
            <a:pPr algn="r">
              <a:lnSpc>
                <a:spcPct val="100000"/>
              </a:lnSpc>
            </a:pPr>
            <a:fld id="{2EF4050D-7393-4746-AD12-E07E111200BA}" type="slidenum">
              <a:rPr lang="en-IN" sz="900" b="0" strike="noStrike" spc="-1">
                <a:solidFill>
                  <a:srgbClr val="888888"/>
                </a:solidFill>
                <a:uFill>
                  <a:solidFill>
                    <a:srgbClr val="FFFFFF"/>
                  </a:solidFill>
                </a:uFill>
                <a:latin typeface="Calibri"/>
                <a:ea typeface="Calibri"/>
              </a:rPr>
              <a:pPr algn="r">
                <a:lnSpc>
                  <a:spcPct val="100000"/>
                </a:lnSpc>
              </a:pPr>
              <a:t>3</a:t>
            </a:fld>
            <a:endParaRPr lang="en-IN" sz="900" b="0" strike="noStrike" spc="-1">
              <a:solidFill>
                <a:srgbClr val="000000"/>
              </a:solidFill>
              <a:uFill>
                <a:solidFill>
                  <a:srgbClr val="FFFFFF"/>
                </a:solidFill>
              </a:uFill>
              <a:latin typeface="Times New Roman"/>
            </a:endParaRPr>
          </a:p>
        </p:txBody>
      </p:sp>
      <p:sp>
        <p:nvSpPr>
          <p:cNvPr id="210" name="TextShape 2"/>
          <p:cNvSpPr txBox="1"/>
          <p:nvPr/>
        </p:nvSpPr>
        <p:spPr>
          <a:xfrm>
            <a:off x="148680" y="4738680"/>
            <a:ext cx="959400" cy="221760"/>
          </a:xfrm>
          <a:prstGeom prst="rect">
            <a:avLst/>
          </a:prstGeom>
          <a:noFill/>
          <a:ln>
            <a:noFill/>
          </a:ln>
        </p:spPr>
        <p:txBody>
          <a:bodyPr/>
          <a:lstStyle/>
          <a:p>
            <a:pPr>
              <a:lnSpc>
                <a:spcPct val="90000"/>
              </a:lnSpc>
            </a:pPr>
            <a:r>
              <a:rPr lang="en-IN" sz="1000" b="0" strike="noStrike" spc="-1">
                <a:solidFill>
                  <a:srgbClr val="595959"/>
                </a:solidFill>
                <a:uFill>
                  <a:solidFill>
                    <a:srgbClr val="FFFFFF"/>
                  </a:solidFill>
                </a:uFill>
                <a:latin typeface="Calibri"/>
                <a:ea typeface="Calibri"/>
              </a:rPr>
              <a:t>10 June 2020</a:t>
            </a:r>
            <a:endParaRPr lang="en-IN" sz="1400" b="0" strike="noStrike" spc="-1">
              <a:solidFill>
                <a:srgbClr val="000000"/>
              </a:solidFill>
              <a:uFill>
                <a:solidFill>
                  <a:srgbClr val="FFFFFF"/>
                </a:solidFill>
              </a:uFill>
              <a:latin typeface="Arial"/>
            </a:endParaRPr>
          </a:p>
        </p:txBody>
      </p:sp>
      <p:sp>
        <p:nvSpPr>
          <p:cNvPr id="211" name="TextShape 3"/>
          <p:cNvSpPr txBox="1"/>
          <p:nvPr/>
        </p:nvSpPr>
        <p:spPr>
          <a:xfrm>
            <a:off x="311760" y="1928520"/>
            <a:ext cx="8520120" cy="792360"/>
          </a:xfrm>
          <a:prstGeom prst="rect">
            <a:avLst/>
          </a:prstGeom>
          <a:noFill/>
          <a:ln>
            <a:noFill/>
          </a:ln>
        </p:spPr>
        <p:txBody>
          <a:bodyPr anchor="ctr"/>
          <a:lstStyle/>
          <a:p>
            <a:pPr>
              <a:lnSpc>
                <a:spcPct val="100000"/>
              </a:lnSpc>
            </a:pPr>
            <a:r>
              <a:rPr lang="en-IN" sz="3600" b="1" strike="noStrike" spc="-1">
                <a:solidFill>
                  <a:srgbClr val="000000"/>
                </a:solidFill>
                <a:uFill>
                  <a:solidFill>
                    <a:srgbClr val="FFFFFF"/>
                  </a:solidFill>
                </a:uFill>
                <a:latin typeface="Calibri"/>
                <a:ea typeface="Calibri"/>
              </a:rPr>
              <a:t>Modes of Operation</a:t>
            </a:r>
            <a:endParaRPr lang="en-IN" sz="1400" b="0" strike="noStrike" spc="-1">
              <a:solidFill>
                <a:srgbClr val="000000"/>
              </a:solidFill>
              <a:uFill>
                <a:solidFill>
                  <a:srgbClr val="FFFFFF"/>
                </a:solidFill>
              </a:uFill>
              <a:latin typeface="Arial"/>
            </a:endParaRPr>
          </a:p>
        </p:txBody>
      </p:sp>
      <p:sp>
        <p:nvSpPr>
          <p:cNvPr id="212" name="CustomShape 4"/>
          <p:cNvSpPr/>
          <p:nvPr/>
        </p:nvSpPr>
        <p:spPr>
          <a:xfrm>
            <a:off x="380880" y="3029040"/>
            <a:ext cx="57391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a:solidFill>
                  <a:srgbClr val="FF0000"/>
                </a:solidFill>
                <a:uFill>
                  <a:solidFill>
                    <a:srgbClr val="FFFFFF"/>
                  </a:solidFill>
                </a:uFill>
                <a:latin typeface="Calibri"/>
                <a:ea typeface="Arial"/>
              </a:rPr>
              <a:t>More Security through Input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repl">
                                        <p:cTn id="7" dur="500" fill="hold"/>
                                        <p:tgtEl>
                                          <p:spTgt spid="212"/>
                                        </p:tgtEl>
                                        <p:attrNameLst>
                                          <p:attrName>ppt_x</p:attrName>
                                        </p:attrNameLst>
                                      </p:cBhvr>
                                      <p:tavLst>
                                        <p:tav tm="0">
                                          <p:val>
                                            <p:strVal val="#ppt_x"/>
                                          </p:val>
                                        </p:tav>
                                        <p:tav tm="100000">
                                          <p:val>
                                            <p:strVal val="#ppt_x"/>
                                          </p:val>
                                        </p:tav>
                                      </p:tavLst>
                                    </p:anim>
                                    <p:anim calcmode="lin" valueType="num">
                                      <p:cBhvr additive="repl">
                                        <p:cTn id="8" dur="500" fill="hold"/>
                                        <p:tgtEl>
                                          <p:spTgt spid="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dirty="0" smtClean="0">
                <a:solidFill>
                  <a:srgbClr val="112344"/>
                </a:solidFill>
                <a:uFill>
                  <a:solidFill>
                    <a:srgbClr val="FFFFFF"/>
                  </a:solidFill>
                </a:uFill>
                <a:latin typeface="Calibri"/>
                <a:ea typeface="Calibri"/>
              </a:rPr>
              <a:t>Key Management &amp; Key Generation</a:t>
            </a:r>
            <a:endParaRPr lang="en-IN" sz="1400" b="0" strike="noStrike" spc="-1" dirty="0">
              <a:solidFill>
                <a:srgbClr val="000000"/>
              </a:solidFill>
              <a:uFill>
                <a:solidFill>
                  <a:srgbClr val="FFFFFF"/>
                </a:solidFill>
              </a:uFill>
              <a:latin typeface="Arial"/>
            </a:endParaRPr>
          </a:p>
        </p:txBody>
      </p:sp>
      <p:sp>
        <p:nvSpPr>
          <p:cNvPr id="316" name="TextShape 2"/>
          <p:cNvSpPr txBox="1"/>
          <p:nvPr/>
        </p:nvSpPr>
        <p:spPr>
          <a:xfrm>
            <a:off x="306360" y="960480"/>
            <a:ext cx="6481800" cy="2969640"/>
          </a:xfrm>
          <a:prstGeom prst="rect">
            <a:avLst/>
          </a:prstGeom>
          <a:noFill/>
          <a:ln>
            <a:noFill/>
          </a:ln>
        </p:spPr>
        <p:txBody>
          <a:bodyPr/>
          <a:lstStyle/>
          <a:p>
            <a:pPr marL="358920" indent="-358560">
              <a:lnSpc>
                <a:spcPct val="100000"/>
              </a:lnSpc>
            </a:pPr>
            <a:endParaRPr lang="en-IN" sz="1400" b="0" strike="noStrike" spc="-1" dirty="0">
              <a:solidFill>
                <a:srgbClr val="000000"/>
              </a:solidFill>
              <a:uFill>
                <a:solidFill>
                  <a:srgbClr val="FFFFFF"/>
                </a:solidFill>
              </a:uFill>
              <a:latin typeface="Arial"/>
            </a:endParaRPr>
          </a:p>
        </p:txBody>
      </p:sp>
      <p:sp>
        <p:nvSpPr>
          <p:cNvPr id="317" name="TextShape 3"/>
          <p:cNvSpPr txBox="1"/>
          <p:nvPr/>
        </p:nvSpPr>
        <p:spPr>
          <a:xfrm>
            <a:off x="8472600" y="4663080"/>
            <a:ext cx="548280" cy="393120"/>
          </a:xfrm>
          <a:prstGeom prst="rect">
            <a:avLst/>
          </a:prstGeom>
          <a:noFill/>
          <a:ln>
            <a:noFill/>
          </a:ln>
        </p:spPr>
        <p:txBody>
          <a:bodyPr anchor="ctr"/>
          <a:lstStyle/>
          <a:p>
            <a:pPr algn="r">
              <a:lnSpc>
                <a:spcPct val="100000"/>
              </a:lnSpc>
            </a:pPr>
            <a:fld id="{19CD7617-A4B7-4A10-84FE-354444A0E680}" type="slidenum">
              <a:rPr lang="en-IN" sz="900" b="0" strike="noStrike" spc="-1">
                <a:solidFill>
                  <a:srgbClr val="888888"/>
                </a:solidFill>
                <a:uFill>
                  <a:solidFill>
                    <a:srgbClr val="FFFFFF"/>
                  </a:solidFill>
                </a:uFill>
                <a:latin typeface="Calibri"/>
                <a:ea typeface="Calibri"/>
              </a:rPr>
              <a:pPr algn="r">
                <a:lnSpc>
                  <a:spcPct val="100000"/>
                </a:lnSpc>
              </a:pPr>
              <a:t>30</a:t>
            </a:fld>
            <a:endParaRPr lang="en-IN" sz="900" b="0" strike="noStrike" spc="-1">
              <a:solidFill>
                <a:srgbClr val="000000"/>
              </a:solidFill>
              <a:uFill>
                <a:solidFill>
                  <a:srgbClr val="FFFFFF"/>
                </a:solidFill>
              </a:uFill>
              <a:latin typeface="Times New Roman"/>
            </a:endParaRPr>
          </a:p>
        </p:txBody>
      </p:sp>
      <p:sp>
        <p:nvSpPr>
          <p:cNvPr id="318" name="TextShape 4"/>
          <p:cNvSpPr txBox="1"/>
          <p:nvPr/>
        </p:nvSpPr>
        <p:spPr>
          <a:xfrm>
            <a:off x="148680" y="4738680"/>
            <a:ext cx="959400" cy="221760"/>
          </a:xfrm>
          <a:prstGeom prst="rect">
            <a:avLst/>
          </a:prstGeom>
          <a:noFill/>
          <a:ln>
            <a:noFill/>
          </a:ln>
        </p:spPr>
        <p:txBody>
          <a:bodyPr/>
          <a:lstStyle/>
          <a:p>
            <a:pPr>
              <a:lnSpc>
                <a:spcPct val="90000"/>
              </a:lnSpc>
            </a:pPr>
            <a:r>
              <a:rPr lang="en-IN" sz="1000" b="0" strike="noStrike" spc="-1">
                <a:solidFill>
                  <a:srgbClr val="595959"/>
                </a:solidFill>
                <a:uFill>
                  <a:solidFill>
                    <a:srgbClr val="FFFFFF"/>
                  </a:solidFill>
                </a:uFill>
                <a:latin typeface="Calibri"/>
                <a:ea typeface="Calibri"/>
              </a:rPr>
              <a:t>10 June 2020</a:t>
            </a:r>
            <a:endParaRPr lang="en-IN" sz="1400" b="0" strike="noStrike" spc="-1">
              <a:solidFill>
                <a:srgbClr val="000000"/>
              </a:solidFill>
              <a:uFill>
                <a:solidFill>
                  <a:srgbClr val="FFFFFF"/>
                </a:solidFill>
              </a:uFill>
              <a:latin typeface="Arial"/>
            </a:endParaRPr>
          </a:p>
        </p:txBody>
      </p:sp>
      <p:sp>
        <p:nvSpPr>
          <p:cNvPr id="6" name="Rectangle 5"/>
          <p:cNvSpPr/>
          <p:nvPr/>
        </p:nvSpPr>
        <p:spPr>
          <a:xfrm>
            <a:off x="457200" y="895350"/>
            <a:ext cx="6934200" cy="3170099"/>
          </a:xfrm>
          <a:prstGeom prst="rect">
            <a:avLst/>
          </a:prstGeom>
        </p:spPr>
        <p:txBody>
          <a:bodyPr wrap="square">
            <a:spAutoFit/>
          </a:bodyPr>
          <a:lstStyle/>
          <a:p>
            <a:pPr algn="just"/>
            <a:r>
              <a:rPr lang="en-US" altLang="en-US" sz="2000" dirty="0" smtClean="0">
                <a:latin typeface="Calibri" pitchFamily="34" charset="0"/>
              </a:rPr>
              <a:t>Alice and Bob need to share a secret key between themselves to securely communicate using a symmetric-key cipher. If there are n entities in the community,  n(n − 1)/2 keys are needed. </a:t>
            </a:r>
          </a:p>
          <a:p>
            <a:pPr algn="just"/>
            <a:endParaRPr lang="en-US" altLang="en-US" sz="2000" dirty="0">
              <a:latin typeface="Calibri" pitchFamily="34" charset="0"/>
            </a:endParaRPr>
          </a:p>
          <a:p>
            <a:pPr algn="just"/>
            <a:r>
              <a:rPr lang="en-US" altLang="en-US" sz="2000" dirty="0" smtClean="0">
                <a:latin typeface="Calibri" pitchFamily="34" charset="0"/>
              </a:rPr>
              <a:t>Different symmetric-key ciphers need keys of different sizes. </a:t>
            </a:r>
          </a:p>
          <a:p>
            <a:pPr algn="just"/>
            <a:r>
              <a:rPr lang="en-US" altLang="en-US" sz="2000" dirty="0" smtClean="0">
                <a:latin typeface="Calibri" pitchFamily="34" charset="0"/>
              </a:rPr>
              <a:t>The selection of the key must be based on a systematic approach to avoid a security leak. </a:t>
            </a:r>
          </a:p>
          <a:p>
            <a:pPr algn="just"/>
            <a:r>
              <a:rPr lang="en-US" altLang="en-US" sz="2000" dirty="0" smtClean="0">
                <a:latin typeface="Calibri" pitchFamily="34" charset="0"/>
              </a:rPr>
              <a:t>The keys need to be chosen randomly.  This implies that there is a need for random  (or pseudorandom) number generator. </a:t>
            </a:r>
          </a:p>
          <a:p>
            <a:pPr algn="just"/>
            <a:endParaRPr lang="en-US" altLang="en-US" sz="2000" dirty="0">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a:solidFill>
                  <a:srgbClr val="112344"/>
                </a:solidFill>
                <a:uFill>
                  <a:solidFill>
                    <a:srgbClr val="FFFFFF"/>
                  </a:solidFill>
                </a:uFill>
                <a:latin typeface="Calibri"/>
                <a:ea typeface="Calibri"/>
              </a:rPr>
              <a:t>Thank You!</a:t>
            </a:r>
            <a:endParaRPr lang="en-IN" sz="1400" b="0" strike="noStrike" spc="-1">
              <a:solidFill>
                <a:srgbClr val="000000"/>
              </a:solidFill>
              <a:uFill>
                <a:solidFill>
                  <a:srgbClr val="FFFFFF"/>
                </a:solidFill>
              </a:uFill>
              <a:latin typeface="Arial"/>
            </a:endParaRPr>
          </a:p>
        </p:txBody>
      </p:sp>
      <p:sp>
        <p:nvSpPr>
          <p:cNvPr id="316" name="TextShape 2"/>
          <p:cNvSpPr txBox="1"/>
          <p:nvPr/>
        </p:nvSpPr>
        <p:spPr>
          <a:xfrm>
            <a:off x="306360" y="960480"/>
            <a:ext cx="6481800" cy="2969640"/>
          </a:xfrm>
          <a:prstGeom prst="rect">
            <a:avLst/>
          </a:prstGeom>
          <a:noFill/>
          <a:ln>
            <a:noFill/>
          </a:ln>
        </p:spPr>
        <p:txBody>
          <a:bodyPr/>
          <a:lstStyle/>
          <a:p>
            <a:pPr marL="9360">
              <a:lnSpc>
                <a:spcPct val="100000"/>
              </a:lnSpc>
            </a:pPr>
            <a:r>
              <a:rPr lang="en-IN" sz="2000" b="0" strike="noStrike" spc="-1" dirty="0">
                <a:solidFill>
                  <a:srgbClr val="3A3A3A"/>
                </a:solidFill>
                <a:uFill>
                  <a:solidFill>
                    <a:srgbClr val="FFFFFF"/>
                  </a:solidFill>
                </a:uFill>
                <a:latin typeface="Calibri"/>
                <a:ea typeface="Calibri"/>
              </a:rPr>
              <a:t>Next Class</a:t>
            </a:r>
            <a:endParaRPr lang="en-IN" sz="1400" b="0" strike="noStrike" spc="-1" dirty="0">
              <a:solidFill>
                <a:srgbClr val="000000"/>
              </a:solidFill>
              <a:uFill>
                <a:solidFill>
                  <a:srgbClr val="FFFFFF"/>
                </a:solidFill>
              </a:uFill>
              <a:latin typeface="Arial"/>
            </a:endParaRPr>
          </a:p>
          <a:p>
            <a:pPr marL="358920" indent="-358560">
              <a:lnSpc>
                <a:spcPct val="100000"/>
              </a:lnSpc>
              <a:buClr>
                <a:srgbClr val="3A3A3A"/>
              </a:buClr>
              <a:buFont typeface="Inter"/>
              <a:buChar char="☞"/>
            </a:pPr>
            <a:r>
              <a:rPr lang="en-IN" sz="2000" b="0" strike="noStrike" spc="-1" dirty="0">
                <a:solidFill>
                  <a:srgbClr val="3A3A3A"/>
                </a:solidFill>
                <a:uFill>
                  <a:solidFill>
                    <a:srgbClr val="FFFFFF"/>
                  </a:solidFill>
                </a:uFill>
                <a:latin typeface="Calibri"/>
                <a:ea typeface="Calibri"/>
              </a:rPr>
              <a:t>Mandatory reading for the next class</a:t>
            </a:r>
            <a:endParaRPr lang="en-IN" sz="1400" b="0" strike="noStrike" spc="-1" dirty="0">
              <a:solidFill>
                <a:srgbClr val="000000"/>
              </a:solidFill>
              <a:uFill>
                <a:solidFill>
                  <a:srgbClr val="FFFFFF"/>
                </a:solidFill>
              </a:uFill>
              <a:latin typeface="Arial"/>
            </a:endParaRPr>
          </a:p>
          <a:p>
            <a:pPr marL="816120" lvl="1" indent="-358560">
              <a:buClr>
                <a:srgbClr val="595959"/>
              </a:buClr>
              <a:buFont typeface="Inter"/>
              <a:buChar char="☞"/>
            </a:pPr>
            <a:r>
              <a:rPr lang="en-IN" sz="2000" b="0" u="sng" strike="noStrike" spc="-1" dirty="0">
                <a:solidFill>
                  <a:srgbClr val="4472C4"/>
                </a:solidFill>
                <a:uFill>
                  <a:solidFill>
                    <a:srgbClr val="FFFFFF"/>
                  </a:solidFill>
                </a:uFill>
                <a:latin typeface="Calibri"/>
                <a:ea typeface="Calibri"/>
                <a:hlinkClick r:id="rId2"/>
              </a:rPr>
              <a:t>https://</a:t>
            </a:r>
            <a:r>
              <a:rPr lang="en-IN" sz="2000" b="0" u="sng" strike="noStrike" spc="-1" dirty="0" smtClean="0">
                <a:solidFill>
                  <a:srgbClr val="4472C4"/>
                </a:solidFill>
                <a:uFill>
                  <a:solidFill>
                    <a:srgbClr val="FFFFFF"/>
                  </a:solidFill>
                </a:uFill>
                <a:latin typeface="Calibri"/>
                <a:ea typeface="Calibri"/>
                <a:hlinkClick r:id="rId2"/>
              </a:rPr>
              <a:t>tools.ietf.org/html/rfc3447</a:t>
            </a:r>
            <a:endParaRPr lang="en-IN" sz="2000" b="0" u="sng" strike="noStrike" spc="-1" dirty="0" smtClean="0">
              <a:solidFill>
                <a:srgbClr val="4472C4"/>
              </a:solidFill>
              <a:uFill>
                <a:solidFill>
                  <a:srgbClr val="FFFFFF"/>
                </a:solidFill>
              </a:uFill>
              <a:latin typeface="Calibri"/>
              <a:ea typeface="Calibri"/>
            </a:endParaRPr>
          </a:p>
          <a:p>
            <a:pPr marL="358920" indent="-358560">
              <a:lnSpc>
                <a:spcPct val="100000"/>
              </a:lnSpc>
              <a:buClr>
                <a:srgbClr val="595959"/>
              </a:buClr>
            </a:pPr>
            <a:endParaRPr lang="en-IN" sz="1400" b="0" strike="noStrike" spc="-1" dirty="0">
              <a:solidFill>
                <a:srgbClr val="000000"/>
              </a:solidFill>
              <a:uFill>
                <a:solidFill>
                  <a:srgbClr val="FFFFFF"/>
                </a:solidFill>
              </a:uFill>
              <a:latin typeface="Arial"/>
            </a:endParaRPr>
          </a:p>
          <a:p>
            <a:pPr marL="358920" indent="-358560">
              <a:lnSpc>
                <a:spcPct val="100000"/>
              </a:lnSpc>
            </a:pPr>
            <a:endParaRPr lang="en-IN" sz="1400" b="0" strike="noStrike" spc="-1" dirty="0">
              <a:solidFill>
                <a:srgbClr val="000000"/>
              </a:solidFill>
              <a:uFill>
                <a:solidFill>
                  <a:srgbClr val="FFFFFF"/>
                </a:solidFill>
              </a:uFill>
              <a:latin typeface="Arial"/>
            </a:endParaRPr>
          </a:p>
        </p:txBody>
      </p:sp>
      <p:sp>
        <p:nvSpPr>
          <p:cNvPr id="317" name="TextShape 3"/>
          <p:cNvSpPr txBox="1"/>
          <p:nvPr/>
        </p:nvSpPr>
        <p:spPr>
          <a:xfrm>
            <a:off x="8472600" y="4663080"/>
            <a:ext cx="548280" cy="393120"/>
          </a:xfrm>
          <a:prstGeom prst="rect">
            <a:avLst/>
          </a:prstGeom>
          <a:noFill/>
          <a:ln>
            <a:noFill/>
          </a:ln>
        </p:spPr>
        <p:txBody>
          <a:bodyPr anchor="ctr"/>
          <a:lstStyle/>
          <a:p>
            <a:pPr algn="r">
              <a:lnSpc>
                <a:spcPct val="100000"/>
              </a:lnSpc>
            </a:pPr>
            <a:fld id="{19CD7617-A4B7-4A10-84FE-354444A0E680}" type="slidenum">
              <a:rPr lang="en-IN" sz="900" b="0" strike="noStrike" spc="-1">
                <a:solidFill>
                  <a:srgbClr val="888888"/>
                </a:solidFill>
                <a:uFill>
                  <a:solidFill>
                    <a:srgbClr val="FFFFFF"/>
                  </a:solidFill>
                </a:uFill>
                <a:latin typeface="Calibri"/>
                <a:ea typeface="Calibri"/>
              </a:rPr>
              <a:pPr algn="r">
                <a:lnSpc>
                  <a:spcPct val="100000"/>
                </a:lnSpc>
              </a:pPr>
              <a:t>31</a:t>
            </a:fld>
            <a:endParaRPr lang="en-IN" sz="900" b="0" strike="noStrike" spc="-1">
              <a:solidFill>
                <a:srgbClr val="000000"/>
              </a:solidFill>
              <a:uFill>
                <a:solidFill>
                  <a:srgbClr val="FFFFFF"/>
                </a:solidFill>
              </a:uFill>
              <a:latin typeface="Times New Roman"/>
            </a:endParaRPr>
          </a:p>
        </p:txBody>
      </p:sp>
      <p:sp>
        <p:nvSpPr>
          <p:cNvPr id="318" name="TextShape 4"/>
          <p:cNvSpPr txBox="1"/>
          <p:nvPr/>
        </p:nvSpPr>
        <p:spPr>
          <a:xfrm>
            <a:off x="148680" y="4738680"/>
            <a:ext cx="959400" cy="221760"/>
          </a:xfrm>
          <a:prstGeom prst="rect">
            <a:avLst/>
          </a:prstGeom>
          <a:noFill/>
          <a:ln>
            <a:noFill/>
          </a:ln>
        </p:spPr>
        <p:txBody>
          <a:bodyPr/>
          <a:lstStyle/>
          <a:p>
            <a:pPr>
              <a:lnSpc>
                <a:spcPct val="90000"/>
              </a:lnSpc>
            </a:pPr>
            <a:r>
              <a:rPr lang="en-IN" sz="1000" b="0" strike="noStrike" spc="-1">
                <a:solidFill>
                  <a:srgbClr val="595959"/>
                </a:solidFill>
                <a:uFill>
                  <a:solidFill>
                    <a:srgbClr val="FFFFFF"/>
                  </a:solidFill>
                </a:uFill>
                <a:latin typeface="Calibri"/>
                <a:ea typeface="Calibri"/>
              </a:rPr>
              <a:t>10 June 2020</a:t>
            </a:r>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16">
                                            <p:txEl>
                                              <p:pRg st="0"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16">
                                            <p:txEl>
                                              <p:pRg st="12" end="4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16">
                                            <p:txEl>
                                              <p:pRg st="47" end="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8472600" y="4663080"/>
            <a:ext cx="548280" cy="393120"/>
          </a:xfrm>
          <a:prstGeom prst="rect">
            <a:avLst/>
          </a:prstGeom>
          <a:noFill/>
          <a:ln>
            <a:noFill/>
          </a:ln>
        </p:spPr>
        <p:txBody>
          <a:bodyPr tIns="91440" bIns="91440" anchor="ctr"/>
          <a:lstStyle/>
          <a:p>
            <a:pPr algn="r">
              <a:lnSpc>
                <a:spcPct val="100000"/>
              </a:lnSpc>
            </a:pPr>
            <a:fld id="{4B8347FF-D94C-4B2C-83EF-701D8E9D1A45}" type="slidenum">
              <a:rPr lang="en-IN" sz="900" b="0" strike="noStrike" spc="-1">
                <a:solidFill>
                  <a:srgbClr val="888888"/>
                </a:solidFill>
                <a:uFill>
                  <a:solidFill>
                    <a:srgbClr val="FFFFFF"/>
                  </a:solidFill>
                </a:uFill>
                <a:latin typeface="Calibri"/>
                <a:ea typeface="Calibri"/>
              </a:rPr>
              <a:pPr algn="r">
                <a:lnSpc>
                  <a:spcPct val="100000"/>
                </a:lnSpc>
              </a:pPr>
              <a:t>32</a:t>
            </a:fld>
            <a:endParaRPr lang="en-IN" sz="900" b="0" strike="noStrike" spc="-1">
              <a:solidFill>
                <a:srgbClr val="000000"/>
              </a:solidFill>
              <a:uFill>
                <a:solidFill>
                  <a:srgbClr val="FFFFFF"/>
                </a:solidFill>
              </a:uFill>
              <a:latin typeface="Times New Roman"/>
            </a:endParaRPr>
          </a:p>
        </p:txBody>
      </p:sp>
      <p:pic>
        <p:nvPicPr>
          <p:cNvPr id="320" name="Google Shape;267;p21"/>
          <p:cNvPicPr/>
          <p:nvPr/>
        </p:nvPicPr>
        <p:blipFill>
          <a:blip r:embed="rId2" cstate="print"/>
          <a:stretch/>
        </p:blipFill>
        <p:spPr>
          <a:xfrm>
            <a:off x="1976760" y="3729960"/>
            <a:ext cx="1990080" cy="932040"/>
          </a:xfrm>
          <a:prstGeom prst="rect">
            <a:avLst/>
          </a:prstGeom>
          <a:ln>
            <a:noFill/>
          </a:ln>
        </p:spPr>
      </p:pic>
      <p:pic>
        <p:nvPicPr>
          <p:cNvPr id="321" name="Google Shape;268;p21"/>
          <p:cNvPicPr/>
          <p:nvPr/>
        </p:nvPicPr>
        <p:blipFill>
          <a:blip r:embed="rId3" cstate="print"/>
          <a:srcRect b="13963"/>
          <a:stretch/>
        </p:blipFill>
        <p:spPr>
          <a:xfrm>
            <a:off x="4867920" y="3800520"/>
            <a:ext cx="2298960" cy="861840"/>
          </a:xfrm>
          <a:prstGeom prst="rect">
            <a:avLst/>
          </a:prstGeom>
          <a:ln>
            <a:noFill/>
          </a:ln>
        </p:spPr>
      </p:pic>
      <p:sp>
        <p:nvSpPr>
          <p:cNvPr id="322" name="CustomShape 2"/>
          <p:cNvSpPr/>
          <p:nvPr/>
        </p:nvSpPr>
        <p:spPr>
          <a:xfrm>
            <a:off x="279000" y="248400"/>
            <a:ext cx="8523720" cy="32461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endParaRPr lang="en-IN" sz="2000" b="0" strike="noStrike" spc="-1" dirty="0">
              <a:solidFill>
                <a:srgbClr val="000000"/>
              </a:solidFill>
              <a:uFill>
                <a:solidFill>
                  <a:srgbClr val="FFFFFF"/>
                </a:solidFill>
              </a:uFill>
              <a:latin typeface="Calibri" pitchFamily="34" charset="0"/>
            </a:endParaRPr>
          </a:p>
          <a:p>
            <a:pPr marL="12600" algn="ctr">
              <a:lnSpc>
                <a:spcPct val="63000"/>
              </a:lnSpc>
            </a:pPr>
            <a:r>
              <a:rPr lang="en-IN" sz="2000" b="0" strike="noStrike" spc="-1" dirty="0">
                <a:solidFill>
                  <a:srgbClr val="000000"/>
                </a:solidFill>
                <a:uFill>
                  <a:solidFill>
                    <a:srgbClr val="FFFFFF"/>
                  </a:solidFill>
                </a:uFill>
                <a:latin typeface="Calibri" pitchFamily="34" charset="0"/>
                <a:ea typeface="Calibri"/>
              </a:rPr>
              <a:t>Vineetha B</a:t>
            </a:r>
            <a:endParaRPr lang="en-IN" sz="2000" b="0" strike="noStrike" spc="-1" dirty="0">
              <a:solidFill>
                <a:srgbClr val="000000"/>
              </a:solidFill>
              <a:uFill>
                <a:solidFill>
                  <a:srgbClr val="FFFFFF"/>
                </a:solidFill>
              </a:uFill>
              <a:latin typeface="Calibri" pitchFamily="34" charset="0"/>
            </a:endParaRPr>
          </a:p>
          <a:p>
            <a:pPr algn="ctr">
              <a:lnSpc>
                <a:spcPct val="101000"/>
              </a:lnSpc>
            </a:pPr>
            <a:r>
              <a:rPr lang="en-IN" sz="2000" b="1" strike="noStrike" spc="-1" dirty="0">
                <a:solidFill>
                  <a:srgbClr val="EA7F26"/>
                </a:solidFill>
                <a:uFill>
                  <a:solidFill>
                    <a:srgbClr val="FFFFFF"/>
                  </a:solidFill>
                </a:uFill>
                <a:latin typeface="Calibri" pitchFamily="34" charset="0"/>
                <a:ea typeface="Calibri"/>
              </a:rPr>
              <a:t>Computer Science and Engineering</a:t>
            </a:r>
            <a:endParaRPr lang="en-IN" sz="2000" b="0" strike="noStrike" spc="-1" dirty="0">
              <a:solidFill>
                <a:srgbClr val="000000"/>
              </a:solidFill>
              <a:uFill>
                <a:solidFill>
                  <a:srgbClr val="FFFFFF"/>
                </a:solidFill>
              </a:uFill>
              <a:latin typeface="Calibri" pitchFamily="34" charset="0"/>
            </a:endParaRPr>
          </a:p>
          <a:p>
            <a:pPr algn="ctr">
              <a:lnSpc>
                <a:spcPct val="101000"/>
              </a:lnSpc>
            </a:pPr>
            <a:r>
              <a:rPr lang="en-IN" sz="2000" b="1" strike="noStrike" spc="-1" dirty="0">
                <a:solidFill>
                  <a:srgbClr val="EA7F26"/>
                </a:solidFill>
                <a:uFill>
                  <a:solidFill>
                    <a:srgbClr val="FFFFFF"/>
                  </a:solidFill>
                </a:uFill>
                <a:latin typeface="Calibri" pitchFamily="34" charset="0"/>
                <a:ea typeface="Calibri"/>
              </a:rPr>
              <a:t>PES University, Bengaluru</a:t>
            </a:r>
            <a:endParaRPr lang="en-IN" sz="2000" b="0" strike="noStrike" spc="-1" dirty="0">
              <a:solidFill>
                <a:srgbClr val="000000"/>
              </a:solidFill>
              <a:uFill>
                <a:solidFill>
                  <a:srgbClr val="FFFFFF"/>
                </a:solidFill>
              </a:uFill>
              <a:latin typeface="Calibri" pitchFamily="34" charset="0"/>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323" name="TextShape 3"/>
          <p:cNvSpPr txBox="1"/>
          <p:nvPr/>
        </p:nvSpPr>
        <p:spPr>
          <a:xfrm>
            <a:off x="148680" y="4738680"/>
            <a:ext cx="959400" cy="221760"/>
          </a:xfrm>
          <a:prstGeom prst="rect">
            <a:avLst/>
          </a:prstGeom>
          <a:noFill/>
          <a:ln>
            <a:noFill/>
          </a:ln>
        </p:spPr>
        <p:txBody>
          <a:bodyPr/>
          <a:lstStyle/>
          <a:p>
            <a:pPr>
              <a:lnSpc>
                <a:spcPct val="90000"/>
              </a:lnSpc>
            </a:pPr>
            <a:r>
              <a:rPr lang="en-IN" sz="1000" b="0" strike="noStrike" spc="-1">
                <a:solidFill>
                  <a:srgbClr val="595959"/>
                </a:solidFill>
                <a:uFill>
                  <a:solidFill>
                    <a:srgbClr val="FFFFFF"/>
                  </a:solidFill>
                </a:uFill>
                <a:latin typeface="Calibri"/>
                <a:ea typeface="Calibri"/>
              </a:rPr>
              <a:t>10 June 2020</a:t>
            </a:r>
            <a:endParaRPr lang="en-IN" sz="1400" b="0" strike="noStrike" spc="-1">
              <a:solidFill>
                <a:srgbClr val="000000"/>
              </a:solidFill>
              <a:uFill>
                <a:solidFill>
                  <a:srgbClr val="FFFFFF"/>
                </a:solidFill>
              </a:u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dirty="0" smtClean="0">
                <a:solidFill>
                  <a:srgbClr val="000000"/>
                </a:solidFill>
                <a:uFill>
                  <a:solidFill>
                    <a:srgbClr val="FFFFFF"/>
                  </a:solidFill>
                </a:uFill>
                <a:latin typeface="Calibri"/>
                <a:ea typeface="DejaVu Sans"/>
              </a:rPr>
              <a:t>Overview </a:t>
            </a:r>
            <a:endParaRPr lang="en-IN" sz="1400" b="0" strike="noStrike" spc="-1" dirty="0">
              <a:solidFill>
                <a:srgbClr val="000000"/>
              </a:solidFill>
              <a:uFill>
                <a:solidFill>
                  <a:srgbClr val="FFFFFF"/>
                </a:solidFill>
              </a:uFill>
              <a:latin typeface="Arial"/>
            </a:endParaRPr>
          </a:p>
        </p:txBody>
      </p:sp>
      <p:sp>
        <p:nvSpPr>
          <p:cNvPr id="214" name="TextShape 2"/>
          <p:cNvSpPr txBox="1"/>
          <p:nvPr/>
        </p:nvSpPr>
        <p:spPr>
          <a:xfrm>
            <a:off x="337320" y="843480"/>
            <a:ext cx="7892280" cy="3691440"/>
          </a:xfrm>
          <a:prstGeom prst="rect">
            <a:avLst/>
          </a:prstGeom>
          <a:noFill/>
          <a:ln>
            <a:noFill/>
          </a:ln>
        </p:spPr>
        <p:txBody>
          <a:bodyPr/>
          <a:lstStyle/>
          <a:p>
            <a:pPr algn="just">
              <a:defRPr/>
            </a:pPr>
            <a:r>
              <a:rPr lang="en-US" altLang="en-US" sz="2000" dirty="0">
                <a:latin typeface="Calibri" pitchFamily="34" charset="0"/>
              </a:rPr>
              <a:t>The literature divides the symmetric ciphers into two broad categories: stream ciphers and block ciphers. </a:t>
            </a:r>
            <a:endParaRPr lang="en-US" altLang="en-US" sz="2000" dirty="0" smtClean="0">
              <a:latin typeface="Calibri" pitchFamily="34" charset="0"/>
            </a:endParaRPr>
          </a:p>
          <a:p>
            <a:pPr algn="just">
              <a:defRPr/>
            </a:pPr>
            <a:r>
              <a:rPr lang="en-US" altLang="en-US" sz="2000" dirty="0" smtClean="0">
                <a:latin typeface="Calibri" pitchFamily="34" charset="0"/>
              </a:rPr>
              <a:t>Although </a:t>
            </a:r>
            <a:r>
              <a:rPr lang="en-US" altLang="en-US" sz="2000" dirty="0">
                <a:latin typeface="Calibri" pitchFamily="34" charset="0"/>
              </a:rPr>
              <a:t>the definitions are normally applied to modern ciphers, this categorization also applies to traditional ciphers</a:t>
            </a:r>
            <a:r>
              <a:rPr lang="en-US" altLang="en-US" sz="2000" dirty="0" smtClean="0">
                <a:latin typeface="Calibri" pitchFamily="34" charset="0"/>
              </a:rPr>
              <a:t>.</a:t>
            </a:r>
            <a:endParaRPr lang="en-US" altLang="en-US" sz="2000" dirty="0">
              <a:latin typeface="Calibri" pitchFamily="34" charset="0"/>
            </a:endParaRPr>
          </a:p>
          <a:p>
            <a:pPr algn="just">
              <a:defRPr/>
            </a:pPr>
            <a:r>
              <a:rPr lang="en-US" altLang="en-US" sz="2000" dirty="0" smtClean="0">
                <a:latin typeface="Calibri" pitchFamily="34" charset="0"/>
              </a:rPr>
              <a:t>Although </a:t>
            </a:r>
            <a:r>
              <a:rPr lang="en-US" altLang="en-US" sz="2000" dirty="0">
                <a:latin typeface="Calibri" pitchFamily="34" charset="0"/>
              </a:rPr>
              <a:t>the five modes of operations enable the use of block ciphers for encipherment of messages or files in large units and small units, sometimes pure stream are needed for enciphering small units of data such as characters or bits. </a:t>
            </a:r>
          </a:p>
          <a:p>
            <a:pPr algn="just">
              <a:defRPr/>
            </a:pPr>
            <a:endParaRPr lang="en-US" altLang="en-US" sz="2000" dirty="0">
              <a:latin typeface="Calibri" pitchFamily="34" charset="0"/>
            </a:endParaRPr>
          </a:p>
        </p:txBody>
      </p:sp>
      <p:sp>
        <p:nvSpPr>
          <p:cNvPr id="215" name="TextShape 3"/>
          <p:cNvSpPr txBox="1"/>
          <p:nvPr/>
        </p:nvSpPr>
        <p:spPr>
          <a:xfrm>
            <a:off x="8472600" y="4663080"/>
            <a:ext cx="548280" cy="393120"/>
          </a:xfrm>
          <a:prstGeom prst="rect">
            <a:avLst/>
          </a:prstGeom>
          <a:noFill/>
          <a:ln>
            <a:noFill/>
          </a:ln>
        </p:spPr>
        <p:txBody>
          <a:bodyPr anchor="ctr"/>
          <a:lstStyle/>
          <a:p>
            <a:pPr algn="r">
              <a:lnSpc>
                <a:spcPct val="100000"/>
              </a:lnSpc>
            </a:pPr>
            <a:fld id="{9FD8823C-C0ED-4DF6-8BE8-272627066378}" type="slidenum">
              <a:rPr lang="en-IN" sz="900" b="0" strike="noStrike" spc="-1">
                <a:solidFill>
                  <a:srgbClr val="888888"/>
                </a:solidFill>
                <a:uFill>
                  <a:solidFill>
                    <a:srgbClr val="FFFFFF"/>
                  </a:solidFill>
                </a:uFill>
                <a:latin typeface="Calibri"/>
                <a:ea typeface="Calibri"/>
              </a:rPr>
              <a:pPr algn="r">
                <a:lnSpc>
                  <a:spcPct val="100000"/>
                </a:lnSpc>
              </a:pPr>
              <a:t>4</a:t>
            </a:fld>
            <a:endParaRPr lang="en-IN" sz="900" b="0" strike="noStrike" spc="-1">
              <a:solidFill>
                <a:srgbClr val="000000"/>
              </a:solidFill>
              <a:uFill>
                <a:solidFill>
                  <a:srgbClr val="FFFFFF"/>
                </a:solidFill>
              </a:uFill>
              <a:latin typeface="Times New Roman"/>
            </a:endParaRPr>
          </a:p>
        </p:txBody>
      </p:sp>
      <p:sp>
        <p:nvSpPr>
          <p:cNvPr id="216"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4">
                                            <p:txEl>
                                              <p:pRg st="0" end="51"/>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14">
                                            <p:txEl>
                                              <p:pRg st="60" end="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dirty="0" smtClean="0">
                <a:solidFill>
                  <a:srgbClr val="000000"/>
                </a:solidFill>
                <a:uFill>
                  <a:solidFill>
                    <a:srgbClr val="FFFFFF"/>
                  </a:solidFill>
                </a:uFill>
                <a:latin typeface="Calibri"/>
                <a:ea typeface="DejaVu Sans"/>
              </a:rPr>
              <a:t>Topics discussed in this section</a:t>
            </a:r>
            <a:endParaRPr lang="en-IN" sz="1400" b="0" strike="noStrike" spc="-1" dirty="0">
              <a:solidFill>
                <a:srgbClr val="000000"/>
              </a:solidFill>
              <a:uFill>
                <a:solidFill>
                  <a:srgbClr val="FFFFFF"/>
                </a:solidFill>
              </a:uFill>
              <a:latin typeface="Arial"/>
            </a:endParaRPr>
          </a:p>
        </p:txBody>
      </p:sp>
      <p:sp>
        <p:nvSpPr>
          <p:cNvPr id="214" name="TextShape 2"/>
          <p:cNvSpPr txBox="1"/>
          <p:nvPr/>
        </p:nvSpPr>
        <p:spPr>
          <a:xfrm>
            <a:off x="337320" y="843480"/>
            <a:ext cx="7892280" cy="3691440"/>
          </a:xfrm>
          <a:prstGeom prst="rect">
            <a:avLst/>
          </a:prstGeom>
          <a:noFill/>
          <a:ln>
            <a:noFill/>
          </a:ln>
        </p:spPr>
        <p:txBody>
          <a:bodyPr/>
          <a:lstStyle/>
          <a:p>
            <a:pPr algn="just">
              <a:buFont typeface="Wingdings" pitchFamily="2" charset="2"/>
              <a:buChar char="ü"/>
              <a:defRPr/>
            </a:pPr>
            <a:r>
              <a:rPr lang="en-US" altLang="en-US" sz="2000" dirty="0" smtClean="0">
                <a:latin typeface="Calibri" pitchFamily="34" charset="0"/>
              </a:rPr>
              <a:t> Introduction</a:t>
            </a:r>
          </a:p>
          <a:p>
            <a:pPr algn="just">
              <a:buFont typeface="Wingdings" pitchFamily="2" charset="2"/>
              <a:buChar char="ü"/>
              <a:defRPr/>
            </a:pPr>
            <a:r>
              <a:rPr lang="en-US" altLang="en-US" sz="2000" dirty="0" smtClean="0">
                <a:latin typeface="Calibri" pitchFamily="34" charset="0"/>
              </a:rPr>
              <a:t>Types of Modes of Operation</a:t>
            </a:r>
          </a:p>
          <a:p>
            <a:pPr algn="just">
              <a:buFont typeface="Wingdings" pitchFamily="2" charset="2"/>
              <a:buChar char="ü"/>
              <a:defRPr/>
            </a:pPr>
            <a:r>
              <a:rPr lang="en-US" altLang="en-US" sz="2000" dirty="0" smtClean="0">
                <a:latin typeface="Calibri" pitchFamily="34" charset="0"/>
              </a:rPr>
              <a:t>Stream </a:t>
            </a:r>
            <a:r>
              <a:rPr lang="en-US" altLang="en-US" sz="2000" dirty="0">
                <a:latin typeface="Calibri" pitchFamily="34" charset="0"/>
              </a:rPr>
              <a:t>C</a:t>
            </a:r>
            <a:r>
              <a:rPr lang="en-US" altLang="en-US" sz="2000" dirty="0" smtClean="0">
                <a:latin typeface="Calibri" pitchFamily="34" charset="0"/>
              </a:rPr>
              <a:t>ipher Modes of Operation</a:t>
            </a:r>
          </a:p>
          <a:p>
            <a:pPr algn="just">
              <a:buFont typeface="Wingdings" pitchFamily="2" charset="2"/>
              <a:buChar char="ü"/>
              <a:defRPr/>
            </a:pPr>
            <a:r>
              <a:rPr lang="en-US" altLang="en-US" sz="2000" dirty="0" smtClean="0">
                <a:latin typeface="Calibri" pitchFamily="34" charset="0"/>
              </a:rPr>
              <a:t>Block Cipher Modes of Operation</a:t>
            </a:r>
          </a:p>
          <a:p>
            <a:pPr algn="just">
              <a:buFont typeface="Wingdings" pitchFamily="2" charset="2"/>
              <a:buChar char="ü"/>
              <a:defRPr/>
            </a:pPr>
            <a:r>
              <a:rPr lang="en-US" altLang="en-US" sz="2000" dirty="0" smtClean="0">
                <a:latin typeface="Calibri" pitchFamily="34" charset="0"/>
              </a:rPr>
              <a:t>Other Issues</a:t>
            </a:r>
            <a:endParaRPr lang="en-US" altLang="en-US" sz="2000" dirty="0">
              <a:latin typeface="Calibri" pitchFamily="34" charset="0"/>
            </a:endParaRPr>
          </a:p>
        </p:txBody>
      </p:sp>
      <p:sp>
        <p:nvSpPr>
          <p:cNvPr id="215" name="TextShape 3"/>
          <p:cNvSpPr txBox="1"/>
          <p:nvPr/>
        </p:nvSpPr>
        <p:spPr>
          <a:xfrm>
            <a:off x="8472600" y="4663080"/>
            <a:ext cx="548280" cy="393120"/>
          </a:xfrm>
          <a:prstGeom prst="rect">
            <a:avLst/>
          </a:prstGeom>
          <a:noFill/>
          <a:ln>
            <a:noFill/>
          </a:ln>
        </p:spPr>
        <p:txBody>
          <a:bodyPr anchor="ctr"/>
          <a:lstStyle/>
          <a:p>
            <a:pPr algn="r">
              <a:lnSpc>
                <a:spcPct val="100000"/>
              </a:lnSpc>
            </a:pPr>
            <a:fld id="{9FD8823C-C0ED-4DF6-8BE8-272627066378}" type="slidenum">
              <a:rPr lang="en-IN" sz="900" b="0" strike="noStrike" spc="-1">
                <a:solidFill>
                  <a:srgbClr val="888888"/>
                </a:solidFill>
                <a:uFill>
                  <a:solidFill>
                    <a:srgbClr val="FFFFFF"/>
                  </a:solidFill>
                </a:uFill>
                <a:latin typeface="Calibri"/>
                <a:ea typeface="Calibri"/>
              </a:rPr>
              <a:pPr algn="r">
                <a:lnSpc>
                  <a:spcPct val="100000"/>
                </a:lnSpc>
              </a:pPr>
              <a:t>5</a:t>
            </a:fld>
            <a:endParaRPr lang="en-IN" sz="900" b="0" strike="noStrike" spc="-1">
              <a:solidFill>
                <a:srgbClr val="000000"/>
              </a:solidFill>
              <a:uFill>
                <a:solidFill>
                  <a:srgbClr val="FFFFFF"/>
                </a:solidFill>
              </a:uFill>
              <a:latin typeface="Times New Roman"/>
            </a:endParaRPr>
          </a:p>
        </p:txBody>
      </p:sp>
      <p:sp>
        <p:nvSpPr>
          <p:cNvPr id="216"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a:solidFill>
                  <a:srgbClr val="000000"/>
                </a:solidFill>
                <a:uFill>
                  <a:solidFill>
                    <a:srgbClr val="FFFFFF"/>
                  </a:solidFill>
                </a:uFill>
                <a:latin typeface="Calibri"/>
                <a:ea typeface="DejaVu Sans"/>
              </a:rPr>
              <a:t>Introduction</a:t>
            </a:r>
            <a:endParaRPr lang="en-IN" sz="1400" b="0" strike="noStrike" spc="-1">
              <a:solidFill>
                <a:srgbClr val="000000"/>
              </a:solidFill>
              <a:uFill>
                <a:solidFill>
                  <a:srgbClr val="FFFFFF"/>
                </a:solidFill>
              </a:uFill>
              <a:latin typeface="Arial"/>
            </a:endParaRPr>
          </a:p>
        </p:txBody>
      </p:sp>
      <p:sp>
        <p:nvSpPr>
          <p:cNvPr id="214" name="TextShape 2"/>
          <p:cNvSpPr txBox="1"/>
          <p:nvPr/>
        </p:nvSpPr>
        <p:spPr>
          <a:xfrm>
            <a:off x="337320" y="843480"/>
            <a:ext cx="8543160" cy="3691440"/>
          </a:xfrm>
          <a:prstGeom prst="rect">
            <a:avLst/>
          </a:prstGeom>
          <a:noFill/>
          <a:ln>
            <a:noFill/>
          </a:ln>
        </p:spPr>
        <p:txBody>
          <a:bodyPr/>
          <a:lstStyle/>
          <a:p>
            <a:pPr marL="457200" indent="-380520">
              <a:lnSpc>
                <a:spcPct val="100000"/>
              </a:lnSpc>
            </a:pPr>
            <a:r>
              <a:rPr lang="en-IN" sz="2000" b="0" strike="noStrike" spc="-1" dirty="0">
                <a:solidFill>
                  <a:srgbClr val="3A3A3A"/>
                </a:solidFill>
                <a:uFill>
                  <a:solidFill>
                    <a:srgbClr val="FFFFFF"/>
                  </a:solidFill>
                </a:uFill>
                <a:latin typeface="Calibri"/>
                <a:ea typeface="Calibri"/>
              </a:rPr>
              <a:t>A mode of operation is a way of encrypting arbitrary-length </a:t>
            </a:r>
            <a:endParaRPr lang="en-IN" sz="1400" b="0" strike="noStrike" spc="-1" dirty="0">
              <a:solidFill>
                <a:srgbClr val="000000"/>
              </a:solidFill>
              <a:uFill>
                <a:solidFill>
                  <a:srgbClr val="FFFFFF"/>
                </a:solidFill>
              </a:uFill>
              <a:latin typeface="Arial"/>
            </a:endParaRPr>
          </a:p>
          <a:p>
            <a:pPr marL="457200" indent="-380520">
              <a:lnSpc>
                <a:spcPct val="100000"/>
              </a:lnSpc>
            </a:pPr>
            <a:r>
              <a:rPr lang="en-IN" sz="2000" b="0" strike="noStrike" spc="-1" dirty="0">
                <a:solidFill>
                  <a:srgbClr val="3A3A3A"/>
                </a:solidFill>
                <a:uFill>
                  <a:solidFill>
                    <a:srgbClr val="FFFFFF"/>
                  </a:solidFill>
                </a:uFill>
                <a:latin typeface="Calibri"/>
                <a:ea typeface="Calibri"/>
              </a:rPr>
              <a:t>messages using a block cipher (i.e., PseudoRandom </a:t>
            </a:r>
            <a:endParaRPr lang="en-IN" sz="1400" b="0" strike="noStrike" spc="-1" dirty="0">
              <a:solidFill>
                <a:srgbClr val="000000"/>
              </a:solidFill>
              <a:uFill>
                <a:solidFill>
                  <a:srgbClr val="FFFFFF"/>
                </a:solidFill>
              </a:uFill>
              <a:latin typeface="Arial"/>
            </a:endParaRPr>
          </a:p>
          <a:p>
            <a:pPr marL="457200" indent="-380520">
              <a:lnSpc>
                <a:spcPct val="100000"/>
              </a:lnSpc>
            </a:pPr>
            <a:r>
              <a:rPr lang="en-IN" sz="2000" b="0" strike="noStrike" spc="-1" dirty="0">
                <a:solidFill>
                  <a:srgbClr val="3A3A3A"/>
                </a:solidFill>
                <a:uFill>
                  <a:solidFill>
                    <a:srgbClr val="FFFFFF"/>
                  </a:solidFill>
                </a:uFill>
                <a:latin typeface="Calibri"/>
                <a:ea typeface="Calibri"/>
              </a:rPr>
              <a:t>Permutation-PRP).</a:t>
            </a:r>
            <a:endParaRPr lang="en-IN" sz="1400" b="0" strike="noStrike" spc="-1" dirty="0">
              <a:solidFill>
                <a:srgbClr val="000000"/>
              </a:solidFill>
              <a:uFill>
                <a:solidFill>
                  <a:srgbClr val="FFFFFF"/>
                </a:solidFill>
              </a:uFill>
              <a:latin typeface="Arial"/>
            </a:endParaRPr>
          </a:p>
          <a:p>
            <a:pPr marL="457200" indent="-380520">
              <a:lnSpc>
                <a:spcPct val="100000"/>
              </a:lnSpc>
            </a:pPr>
            <a:endParaRPr lang="en-IN" sz="1400" b="0" strike="noStrike" spc="-1" dirty="0">
              <a:solidFill>
                <a:srgbClr val="000000"/>
              </a:solidFill>
              <a:uFill>
                <a:solidFill>
                  <a:srgbClr val="FFFFFF"/>
                </a:solidFill>
              </a:uFill>
              <a:latin typeface="Arial"/>
            </a:endParaRPr>
          </a:p>
          <a:p>
            <a:pPr marL="171360" indent="-43920">
              <a:lnSpc>
                <a:spcPct val="100000"/>
              </a:lnSpc>
            </a:pPr>
            <a:endParaRPr lang="en-IN" sz="1400" b="0" strike="noStrike" spc="-1" dirty="0">
              <a:solidFill>
                <a:srgbClr val="000000"/>
              </a:solidFill>
              <a:uFill>
                <a:solidFill>
                  <a:srgbClr val="FFFFFF"/>
                </a:solidFill>
              </a:uFill>
              <a:latin typeface="Arial"/>
            </a:endParaRPr>
          </a:p>
        </p:txBody>
      </p:sp>
      <p:sp>
        <p:nvSpPr>
          <p:cNvPr id="215" name="TextShape 3"/>
          <p:cNvSpPr txBox="1"/>
          <p:nvPr/>
        </p:nvSpPr>
        <p:spPr>
          <a:xfrm>
            <a:off x="8472600" y="4663080"/>
            <a:ext cx="548280" cy="393120"/>
          </a:xfrm>
          <a:prstGeom prst="rect">
            <a:avLst/>
          </a:prstGeom>
          <a:noFill/>
          <a:ln>
            <a:noFill/>
          </a:ln>
        </p:spPr>
        <p:txBody>
          <a:bodyPr anchor="ctr"/>
          <a:lstStyle/>
          <a:p>
            <a:pPr algn="r">
              <a:lnSpc>
                <a:spcPct val="100000"/>
              </a:lnSpc>
            </a:pPr>
            <a:fld id="{9FD8823C-C0ED-4DF6-8BE8-272627066378}" type="slidenum">
              <a:rPr lang="en-IN" sz="900" b="0" strike="noStrike" spc="-1">
                <a:solidFill>
                  <a:srgbClr val="888888"/>
                </a:solidFill>
                <a:uFill>
                  <a:solidFill>
                    <a:srgbClr val="FFFFFF"/>
                  </a:solidFill>
                </a:uFill>
                <a:latin typeface="Calibri"/>
                <a:ea typeface="Calibri"/>
              </a:rPr>
              <a:pPr algn="r">
                <a:lnSpc>
                  <a:spcPct val="100000"/>
                </a:lnSpc>
              </a:pPr>
              <a:t>6</a:t>
            </a:fld>
            <a:endParaRPr lang="en-IN" sz="900" b="0" strike="noStrike" spc="-1">
              <a:solidFill>
                <a:srgbClr val="000000"/>
              </a:solidFill>
              <a:uFill>
                <a:solidFill>
                  <a:srgbClr val="FFFFFF"/>
                </a:solidFill>
              </a:uFill>
              <a:latin typeface="Times New Roman"/>
            </a:endParaRPr>
          </a:p>
        </p:txBody>
      </p:sp>
      <p:sp>
        <p:nvSpPr>
          <p:cNvPr id="216"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4">
                                            <p:txEl>
                                              <p:charRg st="0" end="132"/>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14">
                                            <p:txEl>
                                              <p:charRg st="132" end="1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306360" y="142560"/>
            <a:ext cx="7886520" cy="585360"/>
          </a:xfrm>
          <a:prstGeom prst="rect">
            <a:avLst/>
          </a:prstGeom>
          <a:noFill/>
          <a:ln>
            <a:noFill/>
          </a:ln>
        </p:spPr>
        <p:txBody>
          <a:bodyPr anchor="ctr"/>
          <a:lstStyle/>
          <a:p>
            <a:pPr>
              <a:lnSpc>
                <a:spcPct val="90000"/>
              </a:lnSpc>
            </a:pPr>
            <a:r>
              <a:rPr lang="en-IN" sz="2800" b="1" strike="noStrike" spc="-1">
                <a:solidFill>
                  <a:srgbClr val="000000"/>
                </a:solidFill>
                <a:uFill>
                  <a:solidFill>
                    <a:srgbClr val="FFFFFF"/>
                  </a:solidFill>
                </a:uFill>
                <a:latin typeface="Calibri"/>
                <a:ea typeface="DejaVu Sans"/>
              </a:rPr>
              <a:t>Types of Modes of Operations</a:t>
            </a:r>
            <a:endParaRPr lang="en-IN" sz="1400" b="0" strike="noStrike" spc="-1">
              <a:solidFill>
                <a:srgbClr val="000000"/>
              </a:solidFill>
              <a:uFill>
                <a:solidFill>
                  <a:srgbClr val="FFFFFF"/>
                </a:solidFill>
              </a:uFill>
              <a:latin typeface="Arial"/>
            </a:endParaRPr>
          </a:p>
        </p:txBody>
      </p:sp>
      <p:sp>
        <p:nvSpPr>
          <p:cNvPr id="218" name="TextShape 2"/>
          <p:cNvSpPr txBox="1"/>
          <p:nvPr/>
        </p:nvSpPr>
        <p:spPr>
          <a:xfrm>
            <a:off x="337320" y="843480"/>
            <a:ext cx="8543160" cy="3691440"/>
          </a:xfrm>
          <a:prstGeom prst="rect">
            <a:avLst/>
          </a:prstGeom>
          <a:noFill/>
          <a:ln>
            <a:noFill/>
          </a:ln>
        </p:spPr>
        <p:txBody>
          <a:bodyPr/>
          <a:lstStyle/>
          <a:p>
            <a:pPr marL="914400" lvl="1" indent="-380520">
              <a:lnSpc>
                <a:spcPct val="100000"/>
              </a:lnSpc>
              <a:buClr>
                <a:srgbClr val="000000"/>
              </a:buClr>
              <a:buFont typeface="Arial"/>
              <a:buChar char="•"/>
            </a:pPr>
            <a:r>
              <a:rPr lang="en-IN" sz="2000" b="0" strike="noStrike" spc="-1" dirty="0">
                <a:solidFill>
                  <a:srgbClr val="000000"/>
                </a:solidFill>
                <a:uFill>
                  <a:solidFill>
                    <a:srgbClr val="FFFFFF"/>
                  </a:solidFill>
                </a:uFill>
                <a:latin typeface="Calibri"/>
                <a:ea typeface="Calibri"/>
              </a:rPr>
              <a:t>Stream Cipher</a:t>
            </a:r>
            <a:endParaRPr lang="en-IN" sz="1400" b="0" strike="noStrike" spc="-1" dirty="0">
              <a:solidFill>
                <a:srgbClr val="000000"/>
              </a:solidFill>
              <a:uFill>
                <a:solidFill>
                  <a:srgbClr val="FFFFFF"/>
                </a:solidFill>
              </a:uFill>
              <a:latin typeface="Arial"/>
            </a:endParaRPr>
          </a:p>
          <a:p>
            <a:pPr marL="1371600" lvl="2" indent="-380520">
              <a:lnSpc>
                <a:spcPct val="100000"/>
              </a:lnSpc>
              <a:buClr>
                <a:srgbClr val="000000"/>
              </a:buClr>
              <a:buFont typeface="Wingdings" charset="2"/>
              <a:buChar char=""/>
            </a:pPr>
            <a:r>
              <a:rPr lang="en-IN" sz="2000" b="0" strike="noStrike" spc="-1" dirty="0">
                <a:solidFill>
                  <a:srgbClr val="000000"/>
                </a:solidFill>
                <a:uFill>
                  <a:solidFill>
                    <a:srgbClr val="FFFFFF"/>
                  </a:solidFill>
                </a:uFill>
                <a:latin typeface="Calibri"/>
                <a:ea typeface="Calibri"/>
              </a:rPr>
              <a:t>Synchronized</a:t>
            </a:r>
            <a:endParaRPr lang="en-IN" sz="1400" b="0" strike="noStrike" spc="-1" dirty="0">
              <a:solidFill>
                <a:srgbClr val="000000"/>
              </a:solidFill>
              <a:uFill>
                <a:solidFill>
                  <a:srgbClr val="FFFFFF"/>
                </a:solidFill>
              </a:uFill>
              <a:latin typeface="Arial"/>
            </a:endParaRPr>
          </a:p>
          <a:p>
            <a:pPr marL="1371600" lvl="2" indent="-380520">
              <a:lnSpc>
                <a:spcPct val="100000"/>
              </a:lnSpc>
              <a:buClr>
                <a:srgbClr val="000000"/>
              </a:buClr>
              <a:buFont typeface="Wingdings" charset="2"/>
              <a:buChar char=""/>
            </a:pPr>
            <a:r>
              <a:rPr lang="en-IN" sz="2000" b="0" strike="noStrike" spc="-1" dirty="0">
                <a:solidFill>
                  <a:srgbClr val="000000"/>
                </a:solidFill>
                <a:uFill>
                  <a:solidFill>
                    <a:srgbClr val="FFFFFF"/>
                  </a:solidFill>
                </a:uFill>
                <a:latin typeface="Calibri"/>
                <a:ea typeface="Calibri"/>
              </a:rPr>
              <a:t>Unsynchronized</a:t>
            </a:r>
            <a:endParaRPr lang="en-IN" sz="1400" b="0" strike="noStrike" spc="-1" dirty="0">
              <a:solidFill>
                <a:srgbClr val="000000"/>
              </a:solidFill>
              <a:uFill>
                <a:solidFill>
                  <a:srgbClr val="FFFFFF"/>
                </a:solidFill>
              </a:uFill>
              <a:latin typeface="Arial"/>
            </a:endParaRPr>
          </a:p>
          <a:p>
            <a:pPr marL="914400" lvl="1" indent="-380520">
              <a:lnSpc>
                <a:spcPct val="100000"/>
              </a:lnSpc>
              <a:buClr>
                <a:srgbClr val="000000"/>
              </a:buClr>
              <a:buFont typeface="Arial"/>
              <a:buChar char="•"/>
            </a:pPr>
            <a:r>
              <a:rPr lang="en-IN" sz="2000" b="0" strike="noStrike" spc="-1" dirty="0">
                <a:solidFill>
                  <a:srgbClr val="000000"/>
                </a:solidFill>
                <a:uFill>
                  <a:solidFill>
                    <a:srgbClr val="FFFFFF"/>
                  </a:solidFill>
                </a:uFill>
                <a:latin typeface="Calibri"/>
                <a:ea typeface="Calibri"/>
              </a:rPr>
              <a:t>Block Cipher</a:t>
            </a:r>
            <a:endParaRPr lang="en-IN" sz="1400" b="0" strike="noStrike" spc="-1" dirty="0">
              <a:solidFill>
                <a:srgbClr val="000000"/>
              </a:solidFill>
              <a:uFill>
                <a:solidFill>
                  <a:srgbClr val="FFFFFF"/>
                </a:solidFill>
              </a:uFill>
              <a:latin typeface="Arial"/>
            </a:endParaRPr>
          </a:p>
          <a:p>
            <a:pPr marL="1371600" lvl="2" indent="-380520">
              <a:lnSpc>
                <a:spcPct val="100000"/>
              </a:lnSpc>
              <a:buClr>
                <a:srgbClr val="000000"/>
              </a:buClr>
              <a:buFont typeface="Wingdings" charset="2"/>
              <a:buChar char=""/>
            </a:pPr>
            <a:r>
              <a:rPr lang="en-IN" sz="2000" b="0" strike="noStrike" spc="-1" dirty="0">
                <a:solidFill>
                  <a:srgbClr val="000000"/>
                </a:solidFill>
                <a:uFill>
                  <a:solidFill>
                    <a:srgbClr val="FFFFFF"/>
                  </a:solidFill>
                </a:uFill>
                <a:latin typeface="Calibri"/>
                <a:ea typeface="Calibri"/>
              </a:rPr>
              <a:t>Electronic Code book(ECB)</a:t>
            </a:r>
            <a:endParaRPr lang="en-IN" sz="1400" b="0" strike="noStrike" spc="-1" dirty="0">
              <a:solidFill>
                <a:srgbClr val="000000"/>
              </a:solidFill>
              <a:uFill>
                <a:solidFill>
                  <a:srgbClr val="FFFFFF"/>
                </a:solidFill>
              </a:uFill>
              <a:latin typeface="Arial"/>
            </a:endParaRPr>
          </a:p>
          <a:p>
            <a:pPr marL="1371600" lvl="2" indent="-380520">
              <a:lnSpc>
                <a:spcPct val="100000"/>
              </a:lnSpc>
              <a:buClr>
                <a:srgbClr val="000000"/>
              </a:buClr>
              <a:buFont typeface="Wingdings" charset="2"/>
              <a:buChar char=""/>
            </a:pPr>
            <a:r>
              <a:rPr lang="en-IN" sz="2000" b="0" strike="noStrike" spc="-1" dirty="0">
                <a:solidFill>
                  <a:srgbClr val="000000"/>
                </a:solidFill>
                <a:uFill>
                  <a:solidFill>
                    <a:srgbClr val="FFFFFF"/>
                  </a:solidFill>
                </a:uFill>
                <a:latin typeface="Calibri"/>
                <a:ea typeface="Calibri"/>
              </a:rPr>
              <a:t>Cipher Block Chaining (CBC)</a:t>
            </a:r>
            <a:endParaRPr lang="en-IN" sz="1400" b="0" strike="noStrike" spc="-1" dirty="0">
              <a:solidFill>
                <a:srgbClr val="000000"/>
              </a:solidFill>
              <a:uFill>
                <a:solidFill>
                  <a:srgbClr val="FFFFFF"/>
                </a:solidFill>
              </a:uFill>
              <a:latin typeface="Arial"/>
            </a:endParaRPr>
          </a:p>
          <a:p>
            <a:pPr marL="1371600" lvl="2" indent="-380520">
              <a:lnSpc>
                <a:spcPct val="100000"/>
              </a:lnSpc>
              <a:buClr>
                <a:srgbClr val="000000"/>
              </a:buClr>
              <a:buFont typeface="Wingdings" charset="2"/>
              <a:buChar char=""/>
            </a:pPr>
            <a:r>
              <a:rPr lang="en-IN" sz="2000" b="0" strike="noStrike" spc="-1" dirty="0">
                <a:solidFill>
                  <a:srgbClr val="000000"/>
                </a:solidFill>
                <a:uFill>
                  <a:solidFill>
                    <a:srgbClr val="FFFFFF"/>
                  </a:solidFill>
                </a:uFill>
                <a:latin typeface="Calibri"/>
                <a:ea typeface="Calibri"/>
              </a:rPr>
              <a:t>Cipher Feedback mode(CFB)</a:t>
            </a:r>
            <a:endParaRPr lang="en-IN" sz="1400" b="0" strike="noStrike" spc="-1" dirty="0">
              <a:solidFill>
                <a:srgbClr val="000000"/>
              </a:solidFill>
              <a:uFill>
                <a:solidFill>
                  <a:srgbClr val="FFFFFF"/>
                </a:solidFill>
              </a:uFill>
              <a:latin typeface="Arial"/>
            </a:endParaRPr>
          </a:p>
          <a:p>
            <a:pPr marL="1371600" lvl="2" indent="-380520">
              <a:lnSpc>
                <a:spcPct val="100000"/>
              </a:lnSpc>
              <a:buClr>
                <a:srgbClr val="000000"/>
              </a:buClr>
              <a:buFont typeface="Wingdings" charset="2"/>
              <a:buChar char=""/>
            </a:pPr>
            <a:r>
              <a:rPr lang="en-IN" sz="2000" b="0" strike="noStrike" spc="-1" dirty="0">
                <a:solidFill>
                  <a:srgbClr val="000000"/>
                </a:solidFill>
                <a:uFill>
                  <a:solidFill>
                    <a:srgbClr val="FFFFFF"/>
                  </a:solidFill>
                </a:uFill>
                <a:latin typeface="Calibri"/>
                <a:ea typeface="Calibri"/>
              </a:rPr>
              <a:t>Output Feedback mode(OFB)</a:t>
            </a:r>
            <a:endParaRPr lang="en-IN" sz="1400" b="0" strike="noStrike" spc="-1" dirty="0">
              <a:solidFill>
                <a:srgbClr val="000000"/>
              </a:solidFill>
              <a:uFill>
                <a:solidFill>
                  <a:srgbClr val="FFFFFF"/>
                </a:solidFill>
              </a:uFill>
              <a:latin typeface="Arial"/>
            </a:endParaRPr>
          </a:p>
          <a:p>
            <a:pPr marL="1371600" lvl="2" indent="-380520">
              <a:lnSpc>
                <a:spcPct val="100000"/>
              </a:lnSpc>
              <a:buClr>
                <a:srgbClr val="000000"/>
              </a:buClr>
              <a:buFont typeface="Wingdings" charset="2"/>
              <a:buChar char=""/>
            </a:pPr>
            <a:r>
              <a:rPr lang="en-IN" sz="2000" b="0" strike="noStrike" spc="-1" dirty="0">
                <a:solidFill>
                  <a:srgbClr val="000000"/>
                </a:solidFill>
                <a:uFill>
                  <a:solidFill>
                    <a:srgbClr val="FFFFFF"/>
                  </a:solidFill>
                </a:uFill>
                <a:latin typeface="Calibri"/>
                <a:ea typeface="Calibri"/>
              </a:rPr>
              <a:t>Counter mode(CTR)</a:t>
            </a:r>
            <a:endParaRPr lang="en-IN" sz="1400" b="0" strike="noStrike" spc="-1" dirty="0">
              <a:solidFill>
                <a:srgbClr val="000000"/>
              </a:solidFill>
              <a:uFill>
                <a:solidFill>
                  <a:srgbClr val="FFFFFF"/>
                </a:solidFill>
              </a:uFill>
              <a:latin typeface="Arial"/>
            </a:endParaRPr>
          </a:p>
          <a:p>
            <a:pPr>
              <a:lnSpc>
                <a:spcPct val="90000"/>
              </a:lnSpc>
            </a:pPr>
            <a:endParaRPr lang="en-IN" sz="1400" b="0" strike="noStrike" spc="-1" dirty="0">
              <a:solidFill>
                <a:srgbClr val="000000"/>
              </a:solidFill>
              <a:uFill>
                <a:solidFill>
                  <a:srgbClr val="FFFFFF"/>
                </a:solidFill>
              </a:uFill>
              <a:latin typeface="Arial"/>
            </a:endParaRPr>
          </a:p>
          <a:p>
            <a:pPr marL="171360" indent="-43920">
              <a:lnSpc>
                <a:spcPct val="100000"/>
              </a:lnSpc>
            </a:pPr>
            <a:endParaRPr lang="en-IN" sz="1400" b="0" strike="noStrike" spc="-1" dirty="0">
              <a:solidFill>
                <a:srgbClr val="000000"/>
              </a:solidFill>
              <a:uFill>
                <a:solidFill>
                  <a:srgbClr val="FFFFFF"/>
                </a:solidFill>
              </a:uFill>
              <a:latin typeface="Arial"/>
            </a:endParaRPr>
          </a:p>
        </p:txBody>
      </p:sp>
      <p:sp>
        <p:nvSpPr>
          <p:cNvPr id="219" name="TextShape 3"/>
          <p:cNvSpPr txBox="1"/>
          <p:nvPr/>
        </p:nvSpPr>
        <p:spPr>
          <a:xfrm>
            <a:off x="8472600" y="4663080"/>
            <a:ext cx="548280" cy="393120"/>
          </a:xfrm>
          <a:prstGeom prst="rect">
            <a:avLst/>
          </a:prstGeom>
          <a:noFill/>
          <a:ln>
            <a:noFill/>
          </a:ln>
        </p:spPr>
        <p:txBody>
          <a:bodyPr anchor="ctr"/>
          <a:lstStyle/>
          <a:p>
            <a:pPr algn="r">
              <a:lnSpc>
                <a:spcPct val="100000"/>
              </a:lnSpc>
            </a:pPr>
            <a:fld id="{8B81A6DD-CE0F-49C2-990B-899B786E2E93}" type="slidenum">
              <a:rPr lang="en-IN" sz="900" b="0" strike="noStrike" spc="-1">
                <a:solidFill>
                  <a:srgbClr val="888888"/>
                </a:solidFill>
                <a:uFill>
                  <a:solidFill>
                    <a:srgbClr val="FFFFFF"/>
                  </a:solidFill>
                </a:uFill>
                <a:latin typeface="Calibri"/>
                <a:ea typeface="Calibri"/>
              </a:rPr>
              <a:pPr algn="r">
                <a:lnSpc>
                  <a:spcPct val="100000"/>
                </a:lnSpc>
              </a:pPr>
              <a:t>7</a:t>
            </a:fld>
            <a:endParaRPr lang="en-IN" sz="900" b="0" strike="noStrike" spc="-1">
              <a:solidFill>
                <a:srgbClr val="000000"/>
              </a:solidFill>
              <a:uFill>
                <a:solidFill>
                  <a:srgbClr val="FFFFFF"/>
                </a:solidFill>
              </a:uFill>
              <a:latin typeface="Times New Roman"/>
            </a:endParaRPr>
          </a:p>
        </p:txBody>
      </p:sp>
      <p:sp>
        <p:nvSpPr>
          <p:cNvPr id="220"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18">
                                            <p:txEl>
                                              <p:pRg st="0" end="14"/>
                                            </p:txEl>
                                          </p:spTgt>
                                        </p:tgtEl>
                                        <p:attrNameLst>
                                          <p:attrName>style.visibility</p:attrName>
                                        </p:attrNameLst>
                                      </p:cBhvr>
                                      <p:to>
                                        <p:strVal val="visible"/>
                                      </p:to>
                                    </p:set>
                                    <p:animEffect transition="in" filter="wheel(1)">
                                      <p:cBhvr additive="repl">
                                        <p:cTn id="7" dur="2000"/>
                                        <p:tgtEl>
                                          <p:spTgt spid="218">
                                            <p:txEl>
                                              <p:pRg st="0" end="14"/>
                                            </p:txEl>
                                          </p:spTgt>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218">
                                            <p:txEl>
                                              <p:pRg st="14" end="27"/>
                                            </p:txEl>
                                          </p:spTgt>
                                        </p:tgtEl>
                                        <p:attrNameLst>
                                          <p:attrName>style.visibility</p:attrName>
                                        </p:attrNameLst>
                                      </p:cBhvr>
                                      <p:to>
                                        <p:strVal val="visible"/>
                                      </p:to>
                                    </p:set>
                                    <p:animEffect transition="in" filter="wheel(1)">
                                      <p:cBhvr additive="repl">
                                        <p:cTn id="11" dur="2000"/>
                                        <p:tgtEl>
                                          <p:spTgt spid="218">
                                            <p:txEl>
                                              <p:pRg st="14" end="27"/>
                                            </p:txEl>
                                          </p:spTgt>
                                        </p:tgtEl>
                                      </p:cBhvr>
                                    </p:animEffect>
                                  </p:childTnLst>
                                </p:cTn>
                              </p:par>
                            </p:childTnLst>
                          </p:cTn>
                        </p:par>
                        <p:par>
                          <p:cTn id="12" fill="hold">
                            <p:stCondLst>
                              <p:cond delay="4000"/>
                            </p:stCondLst>
                            <p:childTnLst>
                              <p:par>
                                <p:cTn id="13" presetID="21" presetClass="entr" presetSubtype="1" fill="hold" nodeType="afterEffect">
                                  <p:stCondLst>
                                    <p:cond delay="0"/>
                                  </p:stCondLst>
                                  <p:childTnLst>
                                    <p:set>
                                      <p:cBhvr>
                                        <p:cTn id="14" dur="1" fill="hold">
                                          <p:stCondLst>
                                            <p:cond delay="0"/>
                                          </p:stCondLst>
                                        </p:cTn>
                                        <p:tgtEl>
                                          <p:spTgt spid="218">
                                            <p:txEl>
                                              <p:pRg st="27" end="42"/>
                                            </p:txEl>
                                          </p:spTgt>
                                        </p:tgtEl>
                                        <p:attrNameLst>
                                          <p:attrName>style.visibility</p:attrName>
                                        </p:attrNameLst>
                                      </p:cBhvr>
                                      <p:to>
                                        <p:strVal val="visible"/>
                                      </p:to>
                                    </p:set>
                                    <p:animEffect transition="in" filter="wheel(1)">
                                      <p:cBhvr additive="repl">
                                        <p:cTn id="15" dur="2000"/>
                                        <p:tgtEl>
                                          <p:spTgt spid="218">
                                            <p:txEl>
                                              <p:pRg st="27" end="42"/>
                                            </p:txEl>
                                          </p:spTgt>
                                        </p:tgtEl>
                                      </p:cBhvr>
                                    </p:animEffect>
                                  </p:childTnLst>
                                </p:cTn>
                              </p:par>
                            </p:childTnLst>
                          </p:cTn>
                        </p:par>
                        <p:par>
                          <p:cTn id="16" fill="hold">
                            <p:stCondLst>
                              <p:cond delay="6000"/>
                            </p:stCondLst>
                            <p:childTnLst>
                              <p:par>
                                <p:cTn id="17" presetID="21" presetClass="entr" presetSubtype="1" fill="hold" nodeType="afterEffect">
                                  <p:stCondLst>
                                    <p:cond delay="0"/>
                                  </p:stCondLst>
                                  <p:childTnLst>
                                    <p:set>
                                      <p:cBhvr>
                                        <p:cTn id="18" dur="1" fill="hold">
                                          <p:stCondLst>
                                            <p:cond delay="0"/>
                                          </p:stCondLst>
                                        </p:cTn>
                                        <p:tgtEl>
                                          <p:spTgt spid="218">
                                            <p:txEl>
                                              <p:pRg st="42" end="55"/>
                                            </p:txEl>
                                          </p:spTgt>
                                        </p:tgtEl>
                                        <p:attrNameLst>
                                          <p:attrName>style.visibility</p:attrName>
                                        </p:attrNameLst>
                                      </p:cBhvr>
                                      <p:to>
                                        <p:strVal val="visible"/>
                                      </p:to>
                                    </p:set>
                                    <p:animEffect transition="in" filter="wheel(1)">
                                      <p:cBhvr additive="repl">
                                        <p:cTn id="19" dur="2000"/>
                                        <p:tgtEl>
                                          <p:spTgt spid="218">
                                            <p:txEl>
                                              <p:pRg st="42" end="55"/>
                                            </p:txEl>
                                          </p:spTgt>
                                        </p:tgtEl>
                                      </p:cBhvr>
                                    </p:animEffect>
                                  </p:childTnLst>
                                </p:cTn>
                              </p:par>
                            </p:childTnLst>
                          </p:cTn>
                        </p:par>
                        <p:par>
                          <p:cTn id="20" fill="hold">
                            <p:stCondLst>
                              <p:cond delay="8000"/>
                            </p:stCondLst>
                            <p:childTnLst>
                              <p:par>
                                <p:cTn id="21" presetID="21" presetClass="entr" presetSubtype="1" fill="hold" nodeType="afterEffect">
                                  <p:stCondLst>
                                    <p:cond delay="0"/>
                                  </p:stCondLst>
                                  <p:childTnLst>
                                    <p:set>
                                      <p:cBhvr>
                                        <p:cTn id="22" dur="1" fill="hold">
                                          <p:stCondLst>
                                            <p:cond delay="0"/>
                                          </p:stCondLst>
                                        </p:cTn>
                                        <p:tgtEl>
                                          <p:spTgt spid="218">
                                            <p:txEl>
                                              <p:pRg st="55" end="81"/>
                                            </p:txEl>
                                          </p:spTgt>
                                        </p:tgtEl>
                                        <p:attrNameLst>
                                          <p:attrName>style.visibility</p:attrName>
                                        </p:attrNameLst>
                                      </p:cBhvr>
                                      <p:to>
                                        <p:strVal val="visible"/>
                                      </p:to>
                                    </p:set>
                                    <p:animEffect transition="in" filter="wheel(1)">
                                      <p:cBhvr additive="repl">
                                        <p:cTn id="23" dur="2000"/>
                                        <p:tgtEl>
                                          <p:spTgt spid="218">
                                            <p:txEl>
                                              <p:pRg st="55" end="81"/>
                                            </p:txEl>
                                          </p:spTgt>
                                        </p:tgtEl>
                                      </p:cBhvr>
                                    </p:animEffect>
                                  </p:childTnLst>
                                </p:cTn>
                              </p:par>
                            </p:childTnLst>
                          </p:cTn>
                        </p:par>
                        <p:par>
                          <p:cTn id="24" fill="hold">
                            <p:stCondLst>
                              <p:cond delay="10000"/>
                            </p:stCondLst>
                            <p:childTnLst>
                              <p:par>
                                <p:cTn id="25" presetID="21" presetClass="entr" presetSubtype="1" fill="hold" nodeType="afterEffect">
                                  <p:stCondLst>
                                    <p:cond delay="0"/>
                                  </p:stCondLst>
                                  <p:childTnLst>
                                    <p:set>
                                      <p:cBhvr>
                                        <p:cTn id="26" dur="1" fill="hold">
                                          <p:stCondLst>
                                            <p:cond delay="0"/>
                                          </p:stCondLst>
                                        </p:cTn>
                                        <p:tgtEl>
                                          <p:spTgt spid="218">
                                            <p:txEl>
                                              <p:pRg st="81" end="109"/>
                                            </p:txEl>
                                          </p:spTgt>
                                        </p:tgtEl>
                                        <p:attrNameLst>
                                          <p:attrName>style.visibility</p:attrName>
                                        </p:attrNameLst>
                                      </p:cBhvr>
                                      <p:to>
                                        <p:strVal val="visible"/>
                                      </p:to>
                                    </p:set>
                                    <p:animEffect transition="in" filter="wheel(1)">
                                      <p:cBhvr additive="repl">
                                        <p:cTn id="27" dur="2000"/>
                                        <p:tgtEl>
                                          <p:spTgt spid="218">
                                            <p:txEl>
                                              <p:pRg st="81" end="109"/>
                                            </p:txEl>
                                          </p:spTgt>
                                        </p:tgtEl>
                                      </p:cBhvr>
                                    </p:animEffect>
                                  </p:childTnLst>
                                </p:cTn>
                              </p:par>
                            </p:childTnLst>
                          </p:cTn>
                        </p:par>
                        <p:par>
                          <p:cTn id="28" fill="hold">
                            <p:stCondLst>
                              <p:cond delay="12000"/>
                            </p:stCondLst>
                            <p:childTnLst>
                              <p:par>
                                <p:cTn id="29" presetID="21" presetClass="entr" presetSubtype="1" fill="hold" nodeType="afterEffect">
                                  <p:stCondLst>
                                    <p:cond delay="0"/>
                                  </p:stCondLst>
                                  <p:childTnLst>
                                    <p:set>
                                      <p:cBhvr>
                                        <p:cTn id="30" dur="1" fill="hold">
                                          <p:stCondLst>
                                            <p:cond delay="0"/>
                                          </p:stCondLst>
                                        </p:cTn>
                                        <p:tgtEl>
                                          <p:spTgt spid="218">
                                            <p:txEl>
                                              <p:pRg st="109" end="135"/>
                                            </p:txEl>
                                          </p:spTgt>
                                        </p:tgtEl>
                                        <p:attrNameLst>
                                          <p:attrName>style.visibility</p:attrName>
                                        </p:attrNameLst>
                                      </p:cBhvr>
                                      <p:to>
                                        <p:strVal val="visible"/>
                                      </p:to>
                                    </p:set>
                                    <p:animEffect transition="in" filter="wheel(1)">
                                      <p:cBhvr additive="repl">
                                        <p:cTn id="31" dur="2000"/>
                                        <p:tgtEl>
                                          <p:spTgt spid="218">
                                            <p:txEl>
                                              <p:pRg st="109" end="135"/>
                                            </p:txEl>
                                          </p:spTgt>
                                        </p:tgtEl>
                                      </p:cBhvr>
                                    </p:animEffect>
                                  </p:childTnLst>
                                </p:cTn>
                              </p:par>
                            </p:childTnLst>
                          </p:cTn>
                        </p:par>
                        <p:par>
                          <p:cTn id="32" fill="hold">
                            <p:stCondLst>
                              <p:cond delay="14000"/>
                            </p:stCondLst>
                            <p:childTnLst>
                              <p:par>
                                <p:cTn id="33" presetID="21" presetClass="entr" presetSubtype="1" fill="hold" nodeType="afterEffect">
                                  <p:stCondLst>
                                    <p:cond delay="0"/>
                                  </p:stCondLst>
                                  <p:childTnLst>
                                    <p:set>
                                      <p:cBhvr>
                                        <p:cTn id="34" dur="1" fill="hold">
                                          <p:stCondLst>
                                            <p:cond delay="0"/>
                                          </p:stCondLst>
                                        </p:cTn>
                                        <p:tgtEl>
                                          <p:spTgt spid="218">
                                            <p:txEl>
                                              <p:pRg st="135" end="161"/>
                                            </p:txEl>
                                          </p:spTgt>
                                        </p:tgtEl>
                                        <p:attrNameLst>
                                          <p:attrName>style.visibility</p:attrName>
                                        </p:attrNameLst>
                                      </p:cBhvr>
                                      <p:to>
                                        <p:strVal val="visible"/>
                                      </p:to>
                                    </p:set>
                                    <p:animEffect transition="in" filter="wheel(1)">
                                      <p:cBhvr additive="repl">
                                        <p:cTn id="35" dur="2000"/>
                                        <p:tgtEl>
                                          <p:spTgt spid="218">
                                            <p:txEl>
                                              <p:pRg st="135" end="161"/>
                                            </p:txEl>
                                          </p:spTgt>
                                        </p:tgtEl>
                                      </p:cBhvr>
                                    </p:animEffect>
                                  </p:childTnLst>
                                </p:cTn>
                              </p:par>
                            </p:childTnLst>
                          </p:cTn>
                        </p:par>
                        <p:par>
                          <p:cTn id="36" fill="hold">
                            <p:stCondLst>
                              <p:cond delay="16000"/>
                            </p:stCondLst>
                            <p:childTnLst>
                              <p:par>
                                <p:cTn id="37" presetID="21" presetClass="entr" presetSubtype="1" fill="hold" nodeType="afterEffect">
                                  <p:stCondLst>
                                    <p:cond delay="0"/>
                                  </p:stCondLst>
                                  <p:childTnLst>
                                    <p:set>
                                      <p:cBhvr>
                                        <p:cTn id="38" dur="1" fill="hold">
                                          <p:stCondLst>
                                            <p:cond delay="0"/>
                                          </p:stCondLst>
                                        </p:cTn>
                                        <p:tgtEl>
                                          <p:spTgt spid="218">
                                            <p:txEl>
                                              <p:pRg st="161" end="179"/>
                                            </p:txEl>
                                          </p:spTgt>
                                        </p:tgtEl>
                                        <p:attrNameLst>
                                          <p:attrName>style.visibility</p:attrName>
                                        </p:attrNameLst>
                                      </p:cBhvr>
                                      <p:to>
                                        <p:strVal val="visible"/>
                                      </p:to>
                                    </p:set>
                                    <p:animEffect transition="in" filter="wheel(1)">
                                      <p:cBhvr additive="repl">
                                        <p:cTn id="39" dur="2000"/>
                                        <p:tgtEl>
                                          <p:spTgt spid="218">
                                            <p:txEl>
                                              <p:pRg st="161" end="1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306360" y="142560"/>
            <a:ext cx="7886520" cy="585360"/>
          </a:xfrm>
          <a:prstGeom prst="rect">
            <a:avLst/>
          </a:prstGeom>
          <a:noFill/>
          <a:ln>
            <a:noFill/>
          </a:ln>
        </p:spPr>
        <p:txBody>
          <a:bodyPr tIns="91440" bIns="91440"/>
          <a:lstStyle/>
          <a:p>
            <a:pPr>
              <a:lnSpc>
                <a:spcPct val="100000"/>
              </a:lnSpc>
            </a:pPr>
            <a:r>
              <a:rPr lang="en-IN" sz="2800" b="1" strike="noStrike" spc="-1" dirty="0" smtClean="0">
                <a:solidFill>
                  <a:srgbClr val="000000"/>
                </a:solidFill>
                <a:uFill>
                  <a:solidFill>
                    <a:srgbClr val="FFFFFF"/>
                  </a:solidFill>
                </a:uFill>
                <a:latin typeface="Calibri"/>
                <a:ea typeface="Calibri"/>
              </a:rPr>
              <a:t>Stream Cipher</a:t>
            </a:r>
            <a:endParaRPr lang="en-IN" sz="1400" b="0" strike="noStrike" spc="-1" dirty="0">
              <a:solidFill>
                <a:srgbClr val="000000"/>
              </a:solidFill>
              <a:uFill>
                <a:solidFill>
                  <a:srgbClr val="FFFFFF"/>
                </a:solidFill>
              </a:uFill>
              <a:latin typeface="Arial"/>
            </a:endParaRPr>
          </a:p>
        </p:txBody>
      </p:sp>
      <p:sp>
        <p:nvSpPr>
          <p:cNvPr id="222" name="TextShape 2"/>
          <p:cNvSpPr txBox="1"/>
          <p:nvPr/>
        </p:nvSpPr>
        <p:spPr>
          <a:xfrm>
            <a:off x="306360" y="960480"/>
            <a:ext cx="8304120" cy="3308040"/>
          </a:xfrm>
          <a:prstGeom prst="rect">
            <a:avLst/>
          </a:prstGeom>
          <a:noFill/>
          <a:ln>
            <a:noFill/>
          </a:ln>
        </p:spPr>
        <p:txBody>
          <a:bodyPr lIns="68400" tIns="34200" rIns="68400" bIns="34200"/>
          <a:lstStyle/>
          <a:p>
            <a:pPr algn="just"/>
            <a:endParaRPr lang="en-US" altLang="en-US" sz="2000" i="0" baseline="0" dirty="0"/>
          </a:p>
        </p:txBody>
      </p:sp>
      <p:sp>
        <p:nvSpPr>
          <p:cNvPr id="223" name="TextShape 3"/>
          <p:cNvSpPr txBox="1"/>
          <p:nvPr/>
        </p:nvSpPr>
        <p:spPr>
          <a:xfrm>
            <a:off x="8472600" y="4663080"/>
            <a:ext cx="548280" cy="393120"/>
          </a:xfrm>
          <a:prstGeom prst="rect">
            <a:avLst/>
          </a:prstGeom>
          <a:noFill/>
          <a:ln>
            <a:noFill/>
          </a:ln>
        </p:spPr>
        <p:txBody>
          <a:bodyPr lIns="68400" tIns="34200" rIns="68400" bIns="34200" anchor="ctr"/>
          <a:lstStyle/>
          <a:p>
            <a:pPr algn="r">
              <a:lnSpc>
                <a:spcPct val="100000"/>
              </a:lnSpc>
            </a:pPr>
            <a:fld id="{A609C544-0B62-4D16-8F68-2023ECFF0CFD}" type="slidenum">
              <a:rPr lang="en-IN" sz="900" b="0" strike="noStrike" spc="-1">
                <a:solidFill>
                  <a:srgbClr val="888888"/>
                </a:solidFill>
                <a:uFill>
                  <a:solidFill>
                    <a:srgbClr val="FFFFFF"/>
                  </a:solidFill>
                </a:uFill>
                <a:latin typeface="Calibri"/>
                <a:ea typeface="Calibri"/>
              </a:rPr>
              <a:pPr algn="r">
                <a:lnSpc>
                  <a:spcPct val="100000"/>
                </a:lnSpc>
              </a:pPr>
              <a:t>8</a:t>
            </a:fld>
            <a:endParaRPr lang="en-IN" sz="900" b="0" strike="noStrike" spc="-1">
              <a:solidFill>
                <a:srgbClr val="000000"/>
              </a:solidFill>
              <a:uFill>
                <a:solidFill>
                  <a:srgbClr val="FFFFFF"/>
                </a:solidFill>
              </a:uFill>
              <a:latin typeface="Times New Roman"/>
            </a:endParaRPr>
          </a:p>
        </p:txBody>
      </p:sp>
      <p:sp>
        <p:nvSpPr>
          <p:cNvPr id="224"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
        <p:nvSpPr>
          <p:cNvPr id="225" name="CustomShape 5"/>
          <p:cNvSpPr/>
          <p:nvPr/>
        </p:nvSpPr>
        <p:spPr>
          <a:xfrm>
            <a:off x="622080" y="4268880"/>
            <a:ext cx="5099760" cy="440280"/>
          </a:xfrm>
          <a:prstGeom prst="rect">
            <a:avLst/>
          </a:prstGeom>
          <a:noFill/>
          <a:ln>
            <a:noFill/>
          </a:ln>
        </p:spPr>
        <p:style>
          <a:lnRef idx="0">
            <a:scrgbClr r="0" g="0" b="0"/>
          </a:lnRef>
          <a:fillRef idx="0">
            <a:scrgbClr r="0" g="0" b="0"/>
          </a:fillRef>
          <a:effectRef idx="0">
            <a:scrgbClr r="0" g="0" b="0"/>
          </a:effectRef>
          <a:fontRef idx="minor"/>
        </p:style>
      </p:sp>
      <p:pic>
        <p:nvPicPr>
          <p:cNvPr id="8" name="Picture 11"/>
          <p:cNvPicPr>
            <a:picLocks noChangeAspect="1" noChangeArrowheads="1"/>
          </p:cNvPicPr>
          <p:nvPr/>
        </p:nvPicPr>
        <p:blipFill>
          <a:blip r:embed="rId2"/>
          <a:srcRect/>
          <a:stretch>
            <a:fillRect/>
          </a:stretch>
        </p:blipFill>
        <p:spPr bwMode="auto">
          <a:xfrm>
            <a:off x="381000" y="971550"/>
            <a:ext cx="3429000" cy="912812"/>
          </a:xfrm>
          <a:prstGeom prst="rect">
            <a:avLst/>
          </a:prstGeom>
          <a:noFill/>
          <a:ln w="9525">
            <a:noFill/>
            <a:miter lim="800000"/>
            <a:headEnd/>
            <a:tailEnd/>
          </a:ln>
          <a:effectLst/>
        </p:spPr>
      </p:pic>
      <p:pic>
        <p:nvPicPr>
          <p:cNvPr id="9" name="Picture 12"/>
          <p:cNvPicPr>
            <a:picLocks noChangeAspect="1" noChangeArrowheads="1"/>
          </p:cNvPicPr>
          <p:nvPr/>
        </p:nvPicPr>
        <p:blipFill>
          <a:blip r:embed="rId3"/>
          <a:srcRect/>
          <a:stretch>
            <a:fillRect/>
          </a:stretch>
        </p:blipFill>
        <p:spPr bwMode="auto">
          <a:xfrm>
            <a:off x="381000" y="2266950"/>
            <a:ext cx="5410200" cy="1954212"/>
          </a:xfrm>
          <a:prstGeom prst="rect">
            <a:avLst/>
          </a:prstGeom>
          <a:noFill/>
          <a:ln w="9525">
            <a:noFill/>
            <a:miter lim="800000"/>
            <a:headEnd/>
            <a:tailEnd/>
          </a:ln>
          <a:effectLst/>
        </p:spPr>
      </p:pic>
      <p:sp>
        <p:nvSpPr>
          <p:cNvPr id="11" name="TextBox 10"/>
          <p:cNvSpPr txBox="1"/>
          <p:nvPr/>
        </p:nvSpPr>
        <p:spPr>
          <a:xfrm>
            <a:off x="4038600" y="1047750"/>
            <a:ext cx="3505200" cy="1200329"/>
          </a:xfrm>
          <a:prstGeom prst="rect">
            <a:avLst/>
          </a:prstGeom>
          <a:noFill/>
        </p:spPr>
        <p:txBody>
          <a:bodyPr wrap="square" rtlCol="0">
            <a:spAutoFit/>
          </a:bodyPr>
          <a:lstStyle/>
          <a:p>
            <a:r>
              <a:rPr lang="en-US" altLang="en-US" i="0" baseline="0" dirty="0" smtClean="0"/>
              <a:t>Call the plaintext stream P, the ciphertext stream C, and the key stream K.</a:t>
            </a:r>
          </a:p>
          <a:p>
            <a:endParaRPr lang="en-US" dirty="0"/>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2">
                                            <p:txEl>
                                              <p:pRg st="0" end="122"/>
                                            </p:txEl>
                                          </p:spTgt>
                                        </p:tgtEl>
                                        <p:attrNameLst>
                                          <p:attrName>style.visibility</p:attrName>
                                        </p:attrNameLst>
                                      </p:cBhvr>
                                      <p:to>
                                        <p:strVal val="visible"/>
                                      </p:to>
                                    </p:set>
                                    <p:animEffect transition="in" filter="randombar(horizontal)">
                                      <p:cBhvr additive="repl">
                                        <p:cTn id="7" dur="500"/>
                                        <p:tgtEl>
                                          <p:spTgt spid="222">
                                            <p:txEl>
                                              <p:pRg st="0" end="1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306360" y="142560"/>
            <a:ext cx="7886520" cy="585360"/>
          </a:xfrm>
          <a:prstGeom prst="rect">
            <a:avLst/>
          </a:prstGeom>
          <a:noFill/>
          <a:ln>
            <a:noFill/>
          </a:ln>
        </p:spPr>
        <p:txBody>
          <a:bodyPr tIns="91440" bIns="91440"/>
          <a:lstStyle/>
          <a:p>
            <a:pPr>
              <a:lnSpc>
                <a:spcPct val="100000"/>
              </a:lnSpc>
            </a:pPr>
            <a:r>
              <a:rPr lang="en-IN" sz="2800" b="1" strike="noStrike" spc="-1">
                <a:solidFill>
                  <a:srgbClr val="000000"/>
                </a:solidFill>
                <a:uFill>
                  <a:solidFill>
                    <a:srgbClr val="FFFFFF"/>
                  </a:solidFill>
                </a:uFill>
                <a:latin typeface="Calibri"/>
                <a:ea typeface="Calibri"/>
              </a:rPr>
              <a:t>Synchronized mode</a:t>
            </a:r>
            <a:r>
              <a:rPr lang="en-IN" sz="2800" b="1" strike="noStrike" spc="-1">
                <a:solidFill>
                  <a:srgbClr val="112444"/>
                </a:solidFill>
                <a:uFill>
                  <a:solidFill>
                    <a:srgbClr val="FFFFFF"/>
                  </a:solidFill>
                </a:uFill>
                <a:latin typeface="Calibri"/>
                <a:ea typeface="Calibri"/>
              </a:rPr>
              <a:t>
</a:t>
            </a:r>
            <a:endParaRPr lang="en-IN" sz="1400" b="0" strike="noStrike" spc="-1">
              <a:solidFill>
                <a:srgbClr val="000000"/>
              </a:solidFill>
              <a:uFill>
                <a:solidFill>
                  <a:srgbClr val="FFFFFF"/>
                </a:solidFill>
              </a:uFill>
              <a:latin typeface="Arial"/>
            </a:endParaRPr>
          </a:p>
        </p:txBody>
      </p:sp>
      <p:sp>
        <p:nvSpPr>
          <p:cNvPr id="222" name="TextShape 2"/>
          <p:cNvSpPr txBox="1"/>
          <p:nvPr/>
        </p:nvSpPr>
        <p:spPr>
          <a:xfrm>
            <a:off x="306360" y="960480"/>
            <a:ext cx="8304120" cy="3308040"/>
          </a:xfrm>
          <a:prstGeom prst="rect">
            <a:avLst/>
          </a:prstGeom>
          <a:noFill/>
          <a:ln>
            <a:noFill/>
          </a:ln>
        </p:spPr>
        <p:txBody>
          <a:bodyPr lIns="68400" tIns="34200" rIns="68400" bIns="34200"/>
          <a:lstStyle/>
          <a:p>
            <a:pPr marL="482760" indent="-209160" algn="just">
              <a:lnSpc>
                <a:spcPct val="100000"/>
              </a:lnSpc>
              <a:buClr>
                <a:srgbClr val="595959"/>
              </a:buClr>
              <a:buFont typeface="Arial"/>
              <a:buChar char="•"/>
            </a:pPr>
            <a:r>
              <a:rPr lang="en-IN" sz="2000" b="0" strike="noStrike" spc="-1" dirty="0">
                <a:solidFill>
                  <a:srgbClr val="3A3A3A"/>
                </a:solidFill>
                <a:uFill>
                  <a:solidFill>
                    <a:srgbClr val="FFFFFF"/>
                  </a:solidFill>
                </a:uFill>
                <a:latin typeface="Calibri"/>
                <a:ea typeface="Calibri"/>
              </a:rPr>
              <a:t>The communicating parties use a different part of the stream </a:t>
            </a:r>
            <a:endParaRPr lang="en-IN" sz="2000" b="0" strike="noStrike" spc="-1" dirty="0" smtClean="0">
              <a:solidFill>
                <a:srgbClr val="3A3A3A"/>
              </a:solidFill>
              <a:uFill>
                <a:solidFill>
                  <a:srgbClr val="FFFFFF"/>
                </a:solidFill>
              </a:uFill>
              <a:latin typeface="Calibri"/>
              <a:ea typeface="Calibri"/>
            </a:endParaRPr>
          </a:p>
          <a:p>
            <a:pPr marL="482760" indent="-209160" algn="just">
              <a:lnSpc>
                <a:spcPct val="100000"/>
              </a:lnSpc>
              <a:buClr>
                <a:srgbClr val="595959"/>
              </a:buClr>
            </a:pPr>
            <a:r>
              <a:rPr lang="en-IN" sz="2000" b="0" strike="noStrike" spc="-1" dirty="0" smtClean="0">
                <a:solidFill>
                  <a:srgbClr val="3A3A3A"/>
                </a:solidFill>
                <a:uFill>
                  <a:solidFill>
                    <a:srgbClr val="FFFFFF"/>
                  </a:solidFill>
                </a:uFill>
                <a:latin typeface="Calibri"/>
                <a:ea typeface="Calibri"/>
              </a:rPr>
              <a:t>output </a:t>
            </a:r>
            <a:r>
              <a:rPr lang="en-IN" sz="2000" b="0" strike="noStrike" spc="-1" dirty="0">
                <a:solidFill>
                  <a:srgbClr val="3A3A3A"/>
                </a:solidFill>
                <a:uFill>
                  <a:solidFill>
                    <a:srgbClr val="FFFFFF"/>
                  </a:solidFill>
                </a:uFill>
                <a:latin typeface="Calibri"/>
                <a:ea typeface="Calibri"/>
              </a:rPr>
              <a:t>by the stream cipher in order to encrypt each message. </a:t>
            </a:r>
            <a:endParaRPr lang="en-IN" sz="1400" b="0" strike="noStrike" spc="-1" dirty="0">
              <a:solidFill>
                <a:srgbClr val="000000"/>
              </a:solidFill>
              <a:uFill>
                <a:solidFill>
                  <a:srgbClr val="FFFFFF"/>
                </a:solidFill>
              </a:uFill>
              <a:latin typeface="Arial"/>
            </a:endParaRPr>
          </a:p>
        </p:txBody>
      </p:sp>
      <p:sp>
        <p:nvSpPr>
          <p:cNvPr id="223" name="TextShape 3"/>
          <p:cNvSpPr txBox="1"/>
          <p:nvPr/>
        </p:nvSpPr>
        <p:spPr>
          <a:xfrm>
            <a:off x="8472600" y="4663080"/>
            <a:ext cx="548280" cy="393120"/>
          </a:xfrm>
          <a:prstGeom prst="rect">
            <a:avLst/>
          </a:prstGeom>
          <a:noFill/>
          <a:ln>
            <a:noFill/>
          </a:ln>
        </p:spPr>
        <p:txBody>
          <a:bodyPr lIns="68400" tIns="34200" rIns="68400" bIns="34200" anchor="ctr"/>
          <a:lstStyle/>
          <a:p>
            <a:pPr algn="r">
              <a:lnSpc>
                <a:spcPct val="100000"/>
              </a:lnSpc>
            </a:pPr>
            <a:fld id="{A609C544-0B62-4D16-8F68-2023ECFF0CFD}" type="slidenum">
              <a:rPr lang="en-IN" sz="900" b="0" strike="noStrike" spc="-1">
                <a:solidFill>
                  <a:srgbClr val="888888"/>
                </a:solidFill>
                <a:uFill>
                  <a:solidFill>
                    <a:srgbClr val="FFFFFF"/>
                  </a:solidFill>
                </a:uFill>
                <a:latin typeface="Calibri"/>
                <a:ea typeface="Calibri"/>
              </a:rPr>
              <a:pPr algn="r">
                <a:lnSpc>
                  <a:spcPct val="100000"/>
                </a:lnSpc>
              </a:pPr>
              <a:t>9</a:t>
            </a:fld>
            <a:endParaRPr lang="en-IN" sz="900" b="0" strike="noStrike" spc="-1">
              <a:solidFill>
                <a:srgbClr val="000000"/>
              </a:solidFill>
              <a:uFill>
                <a:solidFill>
                  <a:srgbClr val="FFFFFF"/>
                </a:solidFill>
              </a:uFill>
              <a:latin typeface="Times New Roman"/>
            </a:endParaRPr>
          </a:p>
        </p:txBody>
      </p:sp>
      <p:sp>
        <p:nvSpPr>
          <p:cNvPr id="224" name="TextShape 4"/>
          <p:cNvSpPr txBox="1"/>
          <p:nvPr/>
        </p:nvSpPr>
        <p:spPr>
          <a:xfrm>
            <a:off x="148680" y="4738680"/>
            <a:ext cx="959400" cy="221760"/>
          </a:xfrm>
          <a:prstGeom prst="rect">
            <a:avLst/>
          </a:prstGeom>
          <a:noFill/>
          <a:ln>
            <a:noFill/>
          </a:ln>
        </p:spPr>
        <p:txBody>
          <a:bodyPr/>
          <a:lstStyle/>
          <a:p>
            <a:endParaRPr lang="en-IN" sz="1400" b="0" strike="noStrike" spc="-1">
              <a:solidFill>
                <a:srgbClr val="000000"/>
              </a:solidFill>
              <a:uFill>
                <a:solidFill>
                  <a:srgbClr val="FFFFFF"/>
                </a:solidFill>
              </a:uFill>
              <a:latin typeface="Arial"/>
            </a:endParaRPr>
          </a:p>
        </p:txBody>
      </p:sp>
      <p:sp>
        <p:nvSpPr>
          <p:cNvPr id="225" name="CustomShape 5"/>
          <p:cNvSpPr/>
          <p:nvPr/>
        </p:nvSpPr>
        <p:spPr>
          <a:xfrm>
            <a:off x="622080" y="4268880"/>
            <a:ext cx="5099760" cy="440280"/>
          </a:xfrm>
          <a:prstGeom prst="rect">
            <a:avLst/>
          </a:prstGeom>
          <a:noFill/>
          <a:ln>
            <a:noFill/>
          </a:ln>
        </p:spPr>
        <p:style>
          <a:lnRef idx="0">
            <a:scrgbClr r="0" g="0" b="0"/>
          </a:lnRef>
          <a:fillRef idx="0">
            <a:scrgbClr r="0" g="0" b="0"/>
          </a:fillRef>
          <a:effectRef idx="0">
            <a:scrgbClr r="0" g="0" b="0"/>
          </a:effectRef>
          <a:fontRef idx="minor"/>
        </p:style>
      </p:sp>
      <p:pic>
        <p:nvPicPr>
          <p:cNvPr id="226" name="Picture 2"/>
          <p:cNvPicPr/>
          <p:nvPr/>
        </p:nvPicPr>
        <p:blipFill>
          <a:blip r:embed="rId2"/>
          <a:stretch/>
        </p:blipFill>
        <p:spPr>
          <a:xfrm>
            <a:off x="1449000" y="2160000"/>
            <a:ext cx="4743000" cy="119988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randombar(horizontal)">
                                      <p:cBhvr additive="repl">
                                        <p:cTn id="7" dur="500"/>
                                        <p:tgtEl>
                                          <p:spTgt spid="2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2">
                                            <p:txEl>
                                              <p:pRg st="1" end="1"/>
                                            </p:txEl>
                                          </p:spTgt>
                                        </p:tgtEl>
                                        <p:attrNameLst>
                                          <p:attrName>style.visibility</p:attrName>
                                        </p:attrNameLst>
                                      </p:cBhvr>
                                      <p:to>
                                        <p:strVal val="visible"/>
                                      </p:to>
                                    </p:set>
                                    <p:animEffect transition="in" filter="randombar(horizontal)">
                                      <p:cBhvr additive="repl">
                                        <p:cTn id="12" dur="500"/>
                                        <p:tgtEl>
                                          <p:spTgt spid="2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fill="hold" nodeType="clickEffect">
                                  <p:stCondLst>
                                    <p:cond delay="0"/>
                                  </p:stCondLst>
                                  <p:childTnLst>
                                    <p:set>
                                      <p:cBhvr>
                                        <p:cTn id="16" dur="1" fill="hold">
                                          <p:stCondLst>
                                            <p:cond delay="0"/>
                                          </p:stCondLst>
                                        </p:cTn>
                                        <p:tgtEl>
                                          <p:spTgt spid="226"/>
                                        </p:tgtEl>
                                        <p:attrNameLst>
                                          <p:attrName>style.visibility</p:attrName>
                                        </p:attrNameLst>
                                      </p:cBhvr>
                                      <p:to>
                                        <p:strVal val="visible"/>
                                      </p:to>
                                    </p:set>
                                    <p:animEffect transition="in" filter="fade">
                                      <p:cBhvr additive="repl">
                                        <p:cTn id="17" dur="2000"/>
                                        <p:tgtEl>
                                          <p:spTgt spid="226"/>
                                        </p:tgtEl>
                                      </p:cBhvr>
                                    </p:animEffect>
                                    <p:anim calcmode="lin" valueType="num">
                                      <p:cBhvr additive="repl">
                                        <p:cTn id="18" dur="2000" fill="hold"/>
                                        <p:tgtEl>
                                          <p:spTgt spid="226"/>
                                        </p:tgtEl>
                                        <p:attrNameLst>
                                          <p:attrName/>
                                        </p:attrNameLst>
                                      </p:cBhvr>
                                      <p:tavLst>
                                        <p:tav tm="0">
                                          <p:val>
                                            <p:strVal val="0"/>
                                          </p:val>
                                        </p:tav>
                                        <p:tav tm="100000">
                                          <p:val>
                                            <p:strVal val="1"/>
                                          </p:val>
                                        </p:tav>
                                      </p:tavLst>
                                    </p:anim>
                                    <p:anim calcmode="lin" valueType="num">
                                      <p:cBhvr additive="repl">
                                        <p:cTn id="19" dur="2000" fill="hold"/>
                                        <p:tgtEl>
                                          <p:spTgt spid="226"/>
                                        </p:tgtEl>
                                        <p:attrNameLst>
                                          <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1046</TotalTime>
  <Words>1174</Words>
  <Application>LibreOffice/5.1.6.2$Linux_X86_64 LibreOffice_project/10m0$Build-2</Application>
  <PresentationFormat>On-screen Show (16:9)</PresentationFormat>
  <Paragraphs>190</Paragraphs>
  <Slides>32</Slides>
  <Notes>0</Notes>
  <HiddenSlides>0</HiddenSlides>
  <MMClips>0</MMClips>
  <ScaleCrop>false</ScaleCrop>
  <HeadingPairs>
    <vt:vector size="4" baseType="variant">
      <vt:variant>
        <vt:lpstr>Theme</vt:lpstr>
      </vt:variant>
      <vt:variant>
        <vt:i4>5</vt:i4>
      </vt:variant>
      <vt:variant>
        <vt:lpstr>Slide Titles</vt:lpstr>
      </vt:variant>
      <vt:variant>
        <vt:i4>32</vt:i4>
      </vt:variant>
    </vt:vector>
  </HeadingPairs>
  <TitlesOfParts>
    <vt:vector size="37" baseType="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Shashank Prabhakar</dc:creator>
  <dc:description/>
  <cp:lastModifiedBy>vineetha</cp:lastModifiedBy>
  <cp:revision>64</cp:revision>
  <dcterms:created xsi:type="dcterms:W3CDTF">2020-06-08T19:20:40Z</dcterms:created>
  <dcterms:modified xsi:type="dcterms:W3CDTF">2020-08-09T06:07:18Z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28</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