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0E78B1-AB35-4369-AA7A-3C5D54AFE0B2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96405-954A-4B4B-9BCE-4FC2223E4A92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A23DED-CF97-4321-84E2-DA4AA6249B0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5E6064-0378-4A95-93EB-7BA895DFC11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541F3C-C01C-496E-9514-B47A9C1B9397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Public-Key Cryptography?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06360" y="960480"/>
            <a:ext cx="617040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82760" indent="-209160">
              <a:lnSpc>
                <a:spcPct val="90000"/>
              </a:lnSpc>
            </a:pPr>
            <a:r>
              <a:rPr lang="en-IN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Address two key issues: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Authentication - </a:t>
            </a: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verify a message comes intact from the claimed sender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distribution - </a:t>
            </a: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how to have secure communications in general without having to trust a KDC with your key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Also called as </a:t>
            </a:r>
            <a:r>
              <a:rPr lang="en-IN" sz="2000" b="1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Asymmetric</a:t>
            </a: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because those who encrypt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messages </a:t>
            </a:r>
            <a:r>
              <a:rPr lang="en-IN" sz="2000" b="1" strike="noStrike" spc="-1" dirty="0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cannot</a:t>
            </a: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decrypt messages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AA815675-32AE-461D-9B16-974A65C4FC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Idea of Public Key Cryptosystem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06360" y="2114640"/>
            <a:ext cx="5802480" cy="21538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82760" indent="-209160">
              <a:lnSpc>
                <a:spcPct val="9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9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28F70495-BE0E-4BFC-AC47-23B49F12ECAC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5"/>
          <p:cNvSpPr/>
          <p:nvPr/>
        </p:nvSpPr>
        <p:spPr>
          <a:xfrm>
            <a:off x="5410080" y="1047600"/>
            <a:ext cx="3733560" cy="22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Plaintext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Encryption algorithm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Public key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Private key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Ciphertext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Decryption algorithm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2"/>
          <a:stretch/>
        </p:blipFill>
        <p:spPr>
          <a:xfrm>
            <a:off x="228600" y="1123920"/>
            <a:ext cx="5105160" cy="3238200"/>
          </a:xfrm>
          <a:prstGeom prst="rect">
            <a:avLst/>
          </a:prstGeom>
          <a:ln w="9360">
            <a:noFill/>
          </a:ln>
        </p:spPr>
      </p:pic>
      <p:sp>
        <p:nvSpPr>
          <p:cNvPr id="268" name="TextShape 6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Continued..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06360" y="960480"/>
            <a:ext cx="617040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76320"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Plaintext/Ciphertext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just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Unlike in symmetric-key cryptography, plaintext and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ciphertext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are treated as integers in asymmetric-key cryptography.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 algn="just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Encryption/Decryption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 algn="just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AA1073DB-83FF-460A-B9FC-508FAB6EFEE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533520" y="2876400"/>
            <a:ext cx="3657240" cy="1338120"/>
          </a:xfrm>
          <a:prstGeom prst="rect">
            <a:avLst/>
          </a:prstGeom>
          <a:solidFill>
            <a:schemeClr val="bg1"/>
          </a:solidFill>
          <a:ln w="57240">
            <a:solidFill>
              <a:schemeClr val="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3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 = f (</a:t>
            </a:r>
            <a:r>
              <a:rPr lang="en-IN" sz="3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K</a:t>
            </a:r>
            <a:r>
              <a:rPr lang="en-IN" sz="3600" b="0" i="1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public</a:t>
            </a:r>
            <a:r>
              <a:rPr lang="en-IN" sz="36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lang="en-IN" sz="3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, P)       P = g(</a:t>
            </a:r>
            <a:r>
              <a:rPr lang="en-IN" sz="3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K</a:t>
            </a:r>
            <a:r>
              <a:rPr lang="en-IN" sz="3600" b="0" i="1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private</a:t>
            </a:r>
            <a:r>
              <a:rPr lang="en-IN" sz="36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lang="en-IN" sz="3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, C)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6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Characteristics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06360" y="960480"/>
            <a:ext cx="5802480" cy="330804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Public-key algorithms rely on two keys where: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Computationally infeasible to find decryption key knowing only algorithm and encryption key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Computationally easy to en/decrypt messages when the relevant(en/decrypt) key is known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Either of two related keys can be used for encryption, with the other used for decryption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559B22BC-18BF-41FB-81C0-41278CCD3136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Formal Definition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37320" y="9316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89B789-96ED-4732-9EFF-3915000F82C9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3" name="Picture 2"/>
          <p:cNvPicPr/>
          <p:nvPr/>
        </p:nvPicPr>
        <p:blipFill>
          <a:blip r:embed="rId2"/>
          <a:stretch/>
        </p:blipFill>
        <p:spPr>
          <a:xfrm>
            <a:off x="395280" y="971640"/>
            <a:ext cx="8353080" cy="3504960"/>
          </a:xfrm>
          <a:prstGeom prst="rect">
            <a:avLst/>
          </a:prstGeom>
          <a:ln>
            <a:noFill/>
          </a:ln>
        </p:spPr>
      </p:pic>
      <p:sp>
        <p:nvSpPr>
          <p:cNvPr id="284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against Chosen-plaintext Attacks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37320" y="9316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6320">
              <a:lnSpc>
                <a:spcPct val="100000"/>
              </a:lnSpc>
            </a:pPr>
            <a:r>
              <a:rPr lang="en-IN" sz="20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a public-key encryption scheme  = (Gen; Enc; Dec) and an adversary A, consider the following experiment: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ADE836-F931-4ADF-8608-698A1DF194F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2"/>
          <p:cNvPicPr/>
          <p:nvPr/>
        </p:nvPicPr>
        <p:blipFill>
          <a:blip r:embed="rId2"/>
          <a:stretch/>
        </p:blipFill>
        <p:spPr>
          <a:xfrm>
            <a:off x="539640" y="1707480"/>
            <a:ext cx="5544360" cy="302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">
                                            <p:txEl>
                                              <p:p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against Chosen-plaintext Attacks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37320" y="771480"/>
            <a:ext cx="8543160" cy="376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6320">
              <a:lnSpc>
                <a:spcPct val="100000"/>
              </a:lnSpc>
            </a:pPr>
            <a:r>
              <a:rPr lang="en-IN" sz="20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Consider the following experiment defined for public-key encryption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lang="en-IN" sz="20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scheme  = (Gen; Enc; Dec) and adversary A: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4C9B81-283E-4332-AEFF-70D40B9D01AC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3" name="Picture 2"/>
          <p:cNvPicPr/>
          <p:nvPr/>
        </p:nvPicPr>
        <p:blipFill>
          <a:blip r:embed="rId2"/>
          <a:stretch/>
        </p:blipFill>
        <p:spPr>
          <a:xfrm>
            <a:off x="539640" y="1635480"/>
            <a:ext cx="5616360" cy="2952000"/>
          </a:xfrm>
          <a:prstGeom prst="rect">
            <a:avLst/>
          </a:prstGeom>
          <a:ln>
            <a:noFill/>
          </a:ln>
        </p:spPr>
      </p:pic>
      <p:sp>
        <p:nvSpPr>
          <p:cNvPr id="294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1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1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1">
                                            <p:txEl>
                                              <p:p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91">
                                            <p:txEl>
                                              <p:p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Differences between Private and Public key Cryptography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37320" y="9316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F4E042-A1FC-47DE-995D-685A31995CAD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8" name="Table 4"/>
          <p:cNvGraphicFramePr/>
          <p:nvPr/>
        </p:nvGraphicFramePr>
        <p:xfrm>
          <a:off x="457200" y="1123920"/>
          <a:ext cx="7238520" cy="2546604"/>
        </p:xfrm>
        <a:graphic>
          <a:graphicData uri="http://schemas.openxmlformats.org/drawingml/2006/table">
            <a:tbl>
              <a:tblPr/>
              <a:tblGrid>
                <a:gridCol w="3276360"/>
                <a:gridCol w="3962160"/>
              </a:tblGrid>
              <a:tr h="293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Private Key Encryption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Public Key Encryption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13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Uses one key for encryption and decryption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Uses two keys(public and private keys) for encryption and decryption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13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Key must be kept secret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One key must be kept secret and other can be freely exposed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Low power consumption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Higher power consumption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Speed in performance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Slow in performance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8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Inexpensive to generate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Expensive to generate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99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Continued ..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04920" y="89532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69F0F5-EE81-480C-92C0-C42D35981F2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03" name="Table 4"/>
          <p:cNvGraphicFramePr/>
          <p:nvPr/>
        </p:nvGraphicFramePr>
        <p:xfrm>
          <a:off x="380880" y="971640"/>
          <a:ext cx="7238520" cy="2813004"/>
        </p:xfrm>
        <a:graphic>
          <a:graphicData uri="http://schemas.openxmlformats.org/drawingml/2006/table">
            <a:tbl>
              <a:tblPr/>
              <a:tblGrid>
                <a:gridCol w="3276360"/>
                <a:gridCol w="3962160"/>
              </a:tblGrid>
              <a:tr h="275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Private Key Encryption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6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Public Key Encryption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82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Randomly generated k-bits strings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Have special structures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Ex: Large prime numbers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Best used for secrecy and integrity of data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Best used for key exchange and authentication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99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Key distribution is problematic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Key distribution is safer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554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Example: Advanced Encryption Standard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Triple Data Encryption Standard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Example: Elliptic curve cryptography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RSA algorithm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Diffie-Hellman key exchange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Digital Signature algorithm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04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306360" y="960480"/>
            <a:ext cx="769428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Encryption/Decryption(provide Secrecy)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Digital Signature(provide authentication)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Exchange(of Session key)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Some algorithms are suitable for all uses, others are specific to one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C00565E7-7E68-4B2B-8A01-E253F36BDD79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9" name="Picture 5"/>
          <p:cNvPicPr/>
          <p:nvPr/>
        </p:nvPicPr>
        <p:blipFill>
          <a:blip r:embed="rId2"/>
          <a:stretch/>
        </p:blipFill>
        <p:spPr>
          <a:xfrm>
            <a:off x="457200" y="2876400"/>
            <a:ext cx="5409720" cy="1371240"/>
          </a:xfrm>
          <a:prstGeom prst="rect">
            <a:avLst/>
          </a:prstGeom>
          <a:ln w="9360">
            <a:noFill/>
          </a:ln>
        </p:spPr>
      </p:pic>
      <p:sp>
        <p:nvSpPr>
          <p:cNvPr id="310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6E952B-5761-4794-AF11-84CB36606CB9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26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of Public-Key Cryptography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37320" y="9316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Like private key schemes brute force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exhaustive search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attack is always theoretically possible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But keys used are too large (&gt;512bits)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Security relies on a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large enough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difference in difficulty between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(en/decrypt) and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cryptanalyse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problems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More generally the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problem is known, but is made hard enough to be impractical to break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the use of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very large numbers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Hence is 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slow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compared to private key schemes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D93263-A45C-41FC-BA62-356FA5869F61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1640" lvl="1" indent="-358560">
              <a:lnSpc>
                <a:spcPct val="100000"/>
              </a:lnSpc>
              <a:buClr>
                <a:srgbClr val="000000"/>
              </a:buClr>
              <a:buFont typeface="Inter"/>
              <a:buChar char="☞"/>
            </a:pPr>
            <a:r>
              <a:rPr lang="en-IN" sz="20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https://math.berkeley.edu/~kpmann/encryption.pdf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ABC283-A4FB-4721-AFAD-B7EA5223711F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21CBBD8-200C-465D-805D-535DD07E6DE9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/>
          <a:srcRect b="13960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63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Vineetha B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Science and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1F2D8E-0CE8-4206-9D5A-536B6B7D859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Key Cryptography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0880" y="3029040"/>
            <a:ext cx="5028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Pairs of Keys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06360" y="960480"/>
            <a:ext cx="799920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algn="just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Private and Public-key cryptography will exist in parallel and continue to serve the community.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actually believe that they are complements of each other;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advantages of one can compensate for the disadvantages of the other.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1DD20E7F-E3AF-49F0-84EE-14E1811AFFC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82760" indent="-209160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Topics discussed in this section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06360" y="960480"/>
            <a:ext cx="799920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Establishing a shared secret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Public Key Cryptography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Pair of Keys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Public-Key Cryptography?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Idea of Public Key Cryptosystem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Characteristics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Formal Definition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against Chosen-plaintext Attacks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Differences between Private and Public key cryptography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3200" indent="-342720">
              <a:lnSpc>
                <a:spcPct val="100000"/>
              </a:lnSpc>
              <a:buClr>
                <a:srgbClr val="595959"/>
              </a:buClr>
              <a:buFont typeface="Wingdings" charset="2"/>
              <a:buChar char="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of Public key Cryptography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1359B80-82E1-4EC8-98DB-A8A6710954A6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Establishing a shared secret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06360" y="960480"/>
            <a:ext cx="799920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82760" indent="-209160">
              <a:lnSpc>
                <a:spcPct val="100000"/>
              </a:lnSpc>
            </a:pPr>
            <a:r>
              <a:rPr lang="en-IN" sz="20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Goal: Alice and Bob want shared secret, unknown to eavesdropper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100000"/>
              </a:lnSpc>
            </a:pPr>
            <a:r>
              <a:rPr lang="en-IN" sz="20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Security against eavesdropping  (No tampering)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75B0912E-8EE7-4204-8D03-50242C94079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1143000" y="2266920"/>
            <a:ext cx="850320" cy="801360"/>
          </a:xfrm>
          <a:prstGeom prst="rect">
            <a:avLst/>
          </a:prstGeom>
          <a:ln w="9360">
            <a:noFill/>
          </a:ln>
        </p:spPr>
      </p:pic>
      <p:pic>
        <p:nvPicPr>
          <p:cNvPr id="227" name="Picture 6"/>
          <p:cNvPicPr/>
          <p:nvPr/>
        </p:nvPicPr>
        <p:blipFill>
          <a:blip r:embed="rId3"/>
          <a:stretch/>
        </p:blipFill>
        <p:spPr>
          <a:xfrm>
            <a:off x="4769280" y="2266920"/>
            <a:ext cx="716760" cy="801360"/>
          </a:xfrm>
          <a:prstGeom prst="rect">
            <a:avLst/>
          </a:prstGeom>
          <a:ln w="9360"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1993680" y="2685960"/>
            <a:ext cx="2742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7"/>
          <p:cNvPicPr/>
          <p:nvPr/>
        </p:nvPicPr>
        <p:blipFill>
          <a:blip r:embed="rId4"/>
          <a:stretch/>
        </p:blipFill>
        <p:spPr>
          <a:xfrm>
            <a:off x="2865600" y="3454920"/>
            <a:ext cx="609120" cy="774000"/>
          </a:xfrm>
          <a:prstGeom prst="rect">
            <a:avLst/>
          </a:prstGeom>
          <a:ln w="9360">
            <a:noFill/>
          </a:ln>
        </p:spPr>
      </p:pic>
      <p:sp>
        <p:nvSpPr>
          <p:cNvPr id="230" name="CustomShape 6"/>
          <p:cNvSpPr/>
          <p:nvPr/>
        </p:nvSpPr>
        <p:spPr>
          <a:xfrm rot="5400000" flipH="1" flipV="1">
            <a:off x="2789640" y="3067920"/>
            <a:ext cx="761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Picture 2"/>
          <p:cNvPicPr/>
          <p:nvPr/>
        </p:nvPicPr>
        <p:blipFill>
          <a:blip r:embed="rId5"/>
          <a:stretch/>
        </p:blipFill>
        <p:spPr>
          <a:xfrm>
            <a:off x="2324160" y="2190600"/>
            <a:ext cx="914040" cy="456840"/>
          </a:xfrm>
          <a:prstGeom prst="rect">
            <a:avLst/>
          </a:prstGeom>
          <a:ln w="9360">
            <a:noFill/>
          </a:ln>
        </p:spPr>
      </p:pic>
      <p:sp>
        <p:nvSpPr>
          <p:cNvPr id="232" name="TextShape 7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3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3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3">
                                            <p:txEl>
                                              <p:pRg st="6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3">
                                            <p:txEl>
                                              <p:pRg st="6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6360" y="142560"/>
            <a:ext cx="854964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Public Key Cryptography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06360" y="960480"/>
            <a:ext cx="586548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7632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Public key cryptography was first invented by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Whitefield </a:t>
            </a:r>
            <a:r>
              <a:rPr lang="en-IN" sz="2000" b="0" strike="noStrike" spc="-1" dirty="0" err="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Diffie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Martin Hellman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Ralph </a:t>
            </a:r>
            <a:r>
              <a:rPr lang="en-IN" sz="2000" b="0" strike="noStrike" spc="-1" dirty="0" err="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Merkle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2760" indent="-209160">
              <a:lnSpc>
                <a:spcPct val="9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C285FEEF-A913-4BAE-A270-499D3633FF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Pair of Keys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06360" y="960480"/>
            <a:ext cx="586548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Generated by the user himself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key - known by anybody and can be used to encrypt messages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  <a:buClr>
                <a:srgbClr val="595959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Private key - known only to the recipient and used to decrypt messages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6440" indent="-36792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91E106C-B4EA-4D60-9C74-D579E358DBC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1124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Continued..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06360" y="960480"/>
            <a:ext cx="5865480" cy="359208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702E0969-1F5E-416E-8788-07C558C3162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22080" y="4268880"/>
            <a:ext cx="50997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Picture 5"/>
          <p:cNvPicPr/>
          <p:nvPr/>
        </p:nvPicPr>
        <p:blipFill>
          <a:blip r:embed="rId2"/>
          <a:stretch/>
        </p:blipFill>
        <p:spPr>
          <a:xfrm>
            <a:off x="622080" y="3621240"/>
            <a:ext cx="1371240" cy="761760"/>
          </a:xfrm>
          <a:prstGeom prst="rect">
            <a:avLst/>
          </a:prstGeom>
          <a:ln w="9360">
            <a:noFill/>
          </a:ln>
        </p:spPr>
      </p:pic>
      <p:pic>
        <p:nvPicPr>
          <p:cNvPr id="248" name="Picture 6"/>
          <p:cNvPicPr/>
          <p:nvPr/>
        </p:nvPicPr>
        <p:blipFill>
          <a:blip r:embed="rId3"/>
          <a:stretch/>
        </p:blipFill>
        <p:spPr>
          <a:xfrm>
            <a:off x="4642920" y="3697560"/>
            <a:ext cx="1257120" cy="685440"/>
          </a:xfrm>
          <a:prstGeom prst="rect">
            <a:avLst/>
          </a:prstGeom>
          <a:ln w="9360">
            <a:noFill/>
          </a:ln>
        </p:spPr>
      </p:pic>
      <p:pic>
        <p:nvPicPr>
          <p:cNvPr id="249" name="Picture 2"/>
          <p:cNvPicPr/>
          <p:nvPr/>
        </p:nvPicPr>
        <p:blipFill>
          <a:blip r:embed="rId4"/>
          <a:stretch/>
        </p:blipFill>
        <p:spPr>
          <a:xfrm>
            <a:off x="866880" y="1123920"/>
            <a:ext cx="837720" cy="1018800"/>
          </a:xfrm>
          <a:prstGeom prst="rect">
            <a:avLst/>
          </a:prstGeom>
          <a:ln>
            <a:noFill/>
          </a:ln>
        </p:spPr>
      </p:pic>
      <p:pic>
        <p:nvPicPr>
          <p:cNvPr id="250" name="Picture 3"/>
          <p:cNvPicPr/>
          <p:nvPr/>
        </p:nvPicPr>
        <p:blipFill>
          <a:blip r:embed="rId5"/>
          <a:stretch/>
        </p:blipFill>
        <p:spPr>
          <a:xfrm>
            <a:off x="4800600" y="1152360"/>
            <a:ext cx="856800" cy="990360"/>
          </a:xfrm>
          <a:prstGeom prst="rect">
            <a:avLst/>
          </a:prstGeom>
          <a:ln>
            <a:noFill/>
          </a:ln>
        </p:spPr>
      </p:pic>
      <p:pic>
        <p:nvPicPr>
          <p:cNvPr id="251" name="Picture 2"/>
          <p:cNvPicPr/>
          <p:nvPr/>
        </p:nvPicPr>
        <p:blipFill>
          <a:blip r:embed="rId6"/>
          <a:stretch/>
        </p:blipFill>
        <p:spPr>
          <a:xfrm>
            <a:off x="838080" y="2371680"/>
            <a:ext cx="866520" cy="1066320"/>
          </a:xfrm>
          <a:prstGeom prst="rect">
            <a:avLst/>
          </a:prstGeom>
          <a:ln>
            <a:noFill/>
          </a:ln>
        </p:spPr>
      </p:pic>
      <p:pic>
        <p:nvPicPr>
          <p:cNvPr id="252" name="Picture 3"/>
          <p:cNvPicPr/>
          <p:nvPr/>
        </p:nvPicPr>
        <p:blipFill>
          <a:blip r:embed="rId7"/>
          <a:stretch/>
        </p:blipFill>
        <p:spPr>
          <a:xfrm>
            <a:off x="4800600" y="2266920"/>
            <a:ext cx="856800" cy="1095120"/>
          </a:xfrm>
          <a:prstGeom prst="rect">
            <a:avLst/>
          </a:prstGeom>
          <a:ln>
            <a:noFill/>
          </a:ln>
        </p:spPr>
      </p:pic>
      <p:pic>
        <p:nvPicPr>
          <p:cNvPr id="253" name="Picture 4"/>
          <p:cNvPicPr/>
          <p:nvPr/>
        </p:nvPicPr>
        <p:blipFill>
          <a:blip r:embed="rId8"/>
          <a:stretch/>
        </p:blipFill>
        <p:spPr>
          <a:xfrm>
            <a:off x="2133720" y="3953520"/>
            <a:ext cx="2666520" cy="390240"/>
          </a:xfrm>
          <a:prstGeom prst="rect">
            <a:avLst/>
          </a:prstGeom>
          <a:ln>
            <a:noFill/>
          </a:ln>
        </p:spPr>
      </p:pic>
      <p:pic>
        <p:nvPicPr>
          <p:cNvPr id="254" name="Picture 5"/>
          <p:cNvPicPr/>
          <p:nvPr/>
        </p:nvPicPr>
        <p:blipFill>
          <a:blip r:embed="rId9"/>
          <a:stretch/>
        </p:blipFill>
        <p:spPr>
          <a:xfrm>
            <a:off x="1754640" y="1405080"/>
            <a:ext cx="2962080" cy="485280"/>
          </a:xfrm>
          <a:prstGeom prst="rect">
            <a:avLst/>
          </a:prstGeom>
          <a:ln>
            <a:noFill/>
          </a:ln>
        </p:spPr>
      </p:pic>
      <p:pic>
        <p:nvPicPr>
          <p:cNvPr id="255" name="Picture 2"/>
          <p:cNvPicPr/>
          <p:nvPr/>
        </p:nvPicPr>
        <p:blipFill>
          <a:blip r:embed="rId10"/>
          <a:stretch/>
        </p:blipFill>
        <p:spPr>
          <a:xfrm>
            <a:off x="2714760" y="3438360"/>
            <a:ext cx="914040" cy="456840"/>
          </a:xfrm>
          <a:prstGeom prst="rect">
            <a:avLst/>
          </a:prstGeom>
          <a:ln w="9360">
            <a:noFill/>
          </a:ln>
        </p:spPr>
      </p:pic>
      <p:sp>
        <p:nvSpPr>
          <p:cNvPr id="256" name="TextShape 5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675</Words>
  <Application>Microsoft Office PowerPoint</Application>
  <PresentationFormat>On-screen Show (16:9)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PC</cp:lastModifiedBy>
  <cp:revision>87</cp:revision>
  <dcterms:created xsi:type="dcterms:W3CDTF">2020-06-08T19:20:40Z</dcterms:created>
  <dcterms:modified xsi:type="dcterms:W3CDTF">2020-08-10T14:54:47Z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