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91" r:id="rId5"/>
    <p:sldId id="292" r:id="rId6"/>
    <p:sldId id="307" r:id="rId7"/>
    <p:sldId id="264" r:id="rId8"/>
    <p:sldId id="295" r:id="rId9"/>
    <p:sldId id="297" r:id="rId10"/>
    <p:sldId id="298" r:id="rId11"/>
    <p:sldId id="263" r:id="rId12"/>
    <p:sldId id="300" r:id="rId13"/>
    <p:sldId id="301" r:id="rId14"/>
    <p:sldId id="308" r:id="rId15"/>
    <p:sldId id="302" r:id="rId16"/>
    <p:sldId id="303" r:id="rId17"/>
    <p:sldId id="304" r:id="rId18"/>
    <p:sldId id="305" r:id="rId19"/>
    <p:sldId id="306" r:id="rId20"/>
    <p:sldId id="309" r:id="rId21"/>
    <p:sldId id="265" r:id="rId22"/>
    <p:sldId id="276" r:id="rId23"/>
    <p:sldId id="310" r:id="rId24"/>
    <p:sldId id="328" r:id="rId25"/>
    <p:sldId id="267" r:id="rId26"/>
    <p:sldId id="269" r:id="rId27"/>
    <p:sldId id="270" r:id="rId28"/>
    <p:sldId id="271" r:id="rId29"/>
  </p:sldIdLst>
  <p:sldSz cx="9144000" cy="5143500" type="screen16x9"/>
  <p:notesSz cx="6858000" cy="9144000"/>
  <p:embeddedFontLst>
    <p:embeddedFont>
      <p:font typeface="Open Sans" pitchFamily="34" charset="0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iTmC+LZV6Ii6awrMvH93C9P3E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7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13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>
  <p:cSld name="Welcom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/>
        </p:nvSpPr>
        <p:spPr>
          <a:xfrm>
            <a:off x="3111795" y="1956391"/>
            <a:ext cx="28069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Welcome to</a:t>
            </a:r>
            <a:endParaRPr/>
          </a:p>
        </p:txBody>
      </p:sp>
      <p:sp>
        <p:nvSpPr>
          <p:cNvPr id="19" name="Google Shape;19;p23"/>
          <p:cNvSpPr txBox="1"/>
          <p:nvPr/>
        </p:nvSpPr>
        <p:spPr>
          <a:xfrm>
            <a:off x="2519916" y="2340641"/>
            <a:ext cx="39907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PES University</a:t>
            </a:r>
            <a:endParaRPr/>
          </a:p>
        </p:txBody>
      </p:sp>
      <p:sp>
        <p:nvSpPr>
          <p:cNvPr id="20" name="Google Shape;20;p23"/>
          <p:cNvSpPr txBox="1"/>
          <p:nvPr/>
        </p:nvSpPr>
        <p:spPr>
          <a:xfrm>
            <a:off x="2197395" y="3024017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Ring Road Campus, Bengaluru</a:t>
            </a: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Right">
  <p:cSld name="Title + Content - Image on Righ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2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98" name="Google Shape;98;p3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9" name="Google Shape;99;p3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2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32"/>
          <p:cNvCxnSpPr/>
          <p:nvPr/>
        </p:nvCxnSpPr>
        <p:spPr>
          <a:xfrm>
            <a:off x="4897464" y="1124753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306388" y="104457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on Left">
  <p:cSld name="Title + Content - Image on Lef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09" name="Google Shape;109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3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1" name="Google Shape;1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33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4347275" y="1169075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572000" y="1043855"/>
            <a:ext cx="4373562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Image Comparison">
  <p:cSld name="Title + Content - Image Comparis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4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20" name="Google Shape;120;p3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3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2" name="Google Shape;1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34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130" name="Google Shape;13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3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2" name="Google Shape;1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3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128" y="4062731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648484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>
            <a:spLocks noGrp="1"/>
          </p:cNvSpPr>
          <p:nvPr>
            <p:ph type="body" idx="1"/>
          </p:nvPr>
        </p:nvSpPr>
        <p:spPr>
          <a:xfrm>
            <a:off x="1222095" y="1495016"/>
            <a:ext cx="6699810" cy="23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400"/>
              <a:buNone/>
              <a:defRPr sz="2400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2074689" y="344570"/>
            <a:ext cx="4994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Blank">
  <p:cSld name="Complete 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Bullets">
  <p:cSld name="Title + Content -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5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26" name="Google Shape;26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Google Shape;27;p25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8" name="Google Shape;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">
  <p:cSld name="Chapter Title 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6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36" name="Google Shape;36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" name="Google Shape;37;p26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8" name="Google Shape;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3600"/>
              <a:buFont typeface="Calibri"/>
              <a:buNone/>
              <a:defRPr sz="36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326175" y="2871075"/>
            <a:ext cx="8032500" cy="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325438" y="3006725"/>
            <a:ext cx="8507412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None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s)">
  <p:cSld name="Blank (with Logos)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7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46" name="Google Shape;4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Google Shape;47;p2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 2">
  <p:cSld name="Welcome Slide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61853" y="297555"/>
            <a:ext cx="2358172" cy="73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2249"/>
            <a:ext cx="2603899" cy="1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8"/>
          <p:cNvSpPr txBox="1"/>
          <p:nvPr/>
        </p:nvSpPr>
        <p:spPr>
          <a:xfrm>
            <a:off x="2085752" y="1879850"/>
            <a:ext cx="4972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A7F25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2197395" y="2605810"/>
            <a:ext cx="47492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rPr>
              <a:t>OS, Web, Cloud, IoT, Mobile</a:t>
            </a:r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2317750" y="3346450"/>
            <a:ext cx="4600575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A7F25"/>
              </a:buClr>
              <a:buSzPts val="2400"/>
              <a:buNone/>
              <a:defRPr sz="2400" b="0">
                <a:solidFill>
                  <a:srgbClr val="EA7F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s of Engagement">
  <p:cSld name="Rules of Engagem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61" name="Google Shape;61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" name="Google Shape;62;p29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9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311700" y="158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2796693" y="4058568"/>
            <a:ext cx="2388751" cy="6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12344"/>
              </a:buClr>
              <a:buSzPts val="2100"/>
              <a:buChar char="•"/>
              <a:defRPr b="1">
                <a:solidFill>
                  <a:srgbClr val="112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876" y="2264890"/>
            <a:ext cx="2278864" cy="17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885" y="920523"/>
            <a:ext cx="1242230" cy="1242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9"/>
          <p:cNvPicPr preferRelativeResize="0"/>
          <p:nvPr/>
        </p:nvPicPr>
        <p:blipFill/>
        <p:spPr>
          <a:xfrm>
            <a:off x="5705897" y="961327"/>
            <a:ext cx="2638698" cy="19790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72" name="Google Shape;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885" y="2376239"/>
            <a:ext cx="1234559" cy="12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06" y="961327"/>
            <a:ext cx="2628194" cy="124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Paragraph">
  <p:cSld name="Title + Content - Paragraph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0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76" name="Google Shape;76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30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8" name="Google Shape;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30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Arial"/>
              <a:buNone/>
              <a:defRPr sz="2400">
                <a:solidFill>
                  <a:srgbClr val="3A3A3A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 sz="20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- Comparison">
  <p:cSld name="Title + Content - 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8283500" y="69744"/>
            <a:ext cx="783335" cy="276600"/>
            <a:chOff x="8283500" y="77358"/>
            <a:chExt cx="783335" cy="276600"/>
          </a:xfrm>
        </p:grpSpPr>
        <p:pic>
          <p:nvPicPr>
            <p:cNvPr id="86" name="Google Shape;86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3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539" y="44872"/>
            <a:ext cx="258346" cy="3631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  <a:defRPr sz="2800" b="1">
                <a:solidFill>
                  <a:srgbClr val="112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31"/>
          <p:cNvCxnSpPr/>
          <p:nvPr/>
        </p:nvCxnSpPr>
        <p:spPr>
          <a:xfrm>
            <a:off x="417550" y="784945"/>
            <a:ext cx="7004700" cy="0"/>
          </a:xfrm>
          <a:prstGeom prst="straightConnector1">
            <a:avLst/>
          </a:prstGeom>
          <a:noFill/>
          <a:ln w="9525" cap="flat" cmpd="sng">
            <a:solidFill>
              <a:srgbClr val="EA7F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p31"/>
          <p:cNvCxnSpPr/>
          <p:nvPr/>
        </p:nvCxnSpPr>
        <p:spPr>
          <a:xfrm>
            <a:off x="4572000" y="1132502"/>
            <a:ext cx="0" cy="3190200"/>
          </a:xfrm>
          <a:prstGeom prst="straightConnector1">
            <a:avLst/>
          </a:prstGeom>
          <a:noFill/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31"/>
          <p:cNvSpPr txBox="1">
            <a:spLocks noGrp="1"/>
          </p:cNvSpPr>
          <p:nvPr>
            <p:ph type="body" idx="2"/>
          </p:nvPr>
        </p:nvSpPr>
        <p:spPr>
          <a:xfrm>
            <a:off x="30618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3"/>
          </p:nvPr>
        </p:nvSpPr>
        <p:spPr>
          <a:xfrm>
            <a:off x="4843665" y="1044558"/>
            <a:ext cx="39941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 sz="2400">
                <a:solidFill>
                  <a:srgbClr val="3A3A3A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 sz="1800"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47" name="Google Shape;147;p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Continued..</a:t>
            </a:r>
            <a:endParaRPr dirty="0">
              <a:latin typeface="Calibri" pitchFamily="34" charset="0"/>
            </a:endParaRPr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We can combine the above four rules to find the value of f(n). For </a:t>
            </a:r>
          </a:p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example, if n can be factored as 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n = p</a:t>
            </a:r>
            <a:r>
              <a:rPr lang="en-US" altLang="en-US" sz="2000" b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e1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× p</a:t>
            </a:r>
            <a:r>
              <a:rPr lang="en-US" altLang="en-US" sz="2000" b="1" baseline="-25000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e2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 × … ×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alibri" pitchFamily="34" charset="0"/>
              </a:rPr>
              <a:t>p</a:t>
            </a:r>
            <a:r>
              <a:rPr lang="en-US" altLang="en-US" sz="2000" b="1" baseline="-25000" dirty="0" err="1" smtClean="0">
                <a:solidFill>
                  <a:schemeClr val="tx1"/>
                </a:solidFill>
                <a:latin typeface="Calibri" pitchFamily="34" charset="0"/>
              </a:rPr>
              <a:t>k</a:t>
            </a:r>
            <a:r>
              <a:rPr lang="en-US" altLang="en-US" sz="2000" b="1" baseline="30000" dirty="0" err="1" smtClean="0">
                <a:solidFill>
                  <a:schemeClr val="tx1"/>
                </a:solidFill>
                <a:latin typeface="Calibri" pitchFamily="34" charset="0"/>
              </a:rPr>
              <a:t>ek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then we combine the third and the fourth rule to find</a:t>
            </a:r>
          </a:p>
          <a:p>
            <a:pPr algn="just">
              <a:buNone/>
            </a:pPr>
            <a:endParaRPr lang="en-US" alt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 smtClean="0"/>
              <a:t>8 July 2020</a:t>
            </a:r>
            <a:endParaRPr dirty="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43150"/>
            <a:ext cx="6172200" cy="52546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" y="310515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The difficulty of finding f(n) depends on the difficulty of finding the factorization of </a:t>
            </a:r>
            <a:r>
              <a:rPr lang="en-US" altLang="en-US" sz="2000" i="1" dirty="0" smtClean="0">
                <a:solidFill>
                  <a:schemeClr val="tx1"/>
                </a:solidFill>
                <a:latin typeface="Calibri" pitchFamily="34" charset="0"/>
              </a:rPr>
              <a:t>n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indent="-20955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What is the value of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sym typeface="Symbol"/>
              </a:rPr>
              <a:t>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(13)?</a:t>
            </a:r>
          </a:p>
          <a:p>
            <a:pPr marL="482600" indent="-20955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82600" indent="-20955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82600" indent="-20955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What is the value of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  <a:sym typeface="Symbol"/>
              </a:rPr>
              <a:t>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(10)?</a:t>
            </a:r>
          </a:p>
          <a:p>
            <a:pPr marL="482600" indent="-20955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82600" lvl="0" indent="-209550" algn="l" rtl="0">
              <a:lnSpc>
                <a:spcPct val="100000"/>
              </a:lnSpc>
              <a:spcBef>
                <a:spcPts val="0"/>
              </a:spcBef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11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4800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-209550" algn="just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What is the value of f(240)?</a:t>
            </a:r>
          </a:p>
          <a:p>
            <a:pPr marL="0" indent="-209550" algn="just">
              <a:spcBef>
                <a:spcPts val="0"/>
              </a:spcBef>
              <a:buSzPts val="2100"/>
              <a:buNone/>
            </a:pP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algn="just" eaLnBrk="1" hangingPunct="1">
              <a:spcBef>
                <a:spcPts val="0"/>
              </a:spcBef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-209550" algn="just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Can we say that f(49) = f(7) × f(7) = 6 × 6 = 36?</a:t>
            </a:r>
          </a:p>
          <a:p>
            <a:pPr marL="0" indent="-209550" algn="just">
              <a:spcBef>
                <a:spcPts val="0"/>
              </a:spcBef>
              <a:buSzPts val="2100"/>
              <a:buNone/>
            </a:pP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12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What is the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prime number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of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elements Z</a:t>
            </a:r>
            <a:r>
              <a:rPr lang="en-US" altLang="en-US" sz="2000" b="1" baseline="-25000" dirty="0" smtClean="0">
                <a:solidFill>
                  <a:schemeClr val="tx1"/>
                </a:solidFill>
                <a:latin typeface="Calibri" pitchFamily="34" charset="0"/>
              </a:rPr>
              <a:t>14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*?</a:t>
            </a:r>
          </a:p>
          <a:p>
            <a:pPr marL="0" eaLnBrk="1" hangingPunct="1">
              <a:spcBef>
                <a:spcPts val="0"/>
              </a:spcBef>
              <a:buNone/>
            </a:pP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lvl="0" indent="-209550" rtl="0">
              <a:lnSpc>
                <a:spcPct val="90000"/>
              </a:lnSpc>
              <a:spcBef>
                <a:spcPts val="0"/>
              </a:spcBef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13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Fermat’s Little Theorem</a:t>
            </a:r>
            <a:endParaRPr dirty="0">
              <a:latin typeface="Calibri" pitchFamily="34" charset="0"/>
            </a:endParaRPr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Two versions of the theorem.</a:t>
            </a: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1.  If p is a prime and a is an integer such that p does not divide a, </a:t>
            </a: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then </a:t>
            </a:r>
          </a:p>
          <a:p>
            <a:pPr marL="533400" indent="-457200" algn="just">
              <a:lnSpc>
                <a:spcPct val="100000"/>
              </a:lnSpc>
              <a:buAutoNum type="arabicPeriod"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2.  If p is a prime and a is an integer, then </a:t>
            </a:r>
          </a:p>
          <a:p>
            <a:pPr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05000" y="1885950"/>
            <a:ext cx="34290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 dirty="0" err="1">
                <a:latin typeface="Times New Roman" pitchFamily="18" charset="0"/>
              </a:rPr>
              <a:t>a</a:t>
            </a:r>
            <a:r>
              <a:rPr lang="en-US" altLang="en-US" sz="4000" i="1" baseline="30000" dirty="0" err="1">
                <a:latin typeface="Times New Roman" pitchFamily="18" charset="0"/>
              </a:rPr>
              <a:t>p</a:t>
            </a:r>
            <a:r>
              <a:rPr lang="en-US" altLang="en-US" sz="4000" i="1" baseline="30000" dirty="0">
                <a:latin typeface="Times New Roman" pitchFamily="18" charset="0"/>
              </a:rPr>
              <a:t> − 1</a:t>
            </a:r>
            <a:r>
              <a:rPr lang="en-US" altLang="en-US" sz="4000" i="1" dirty="0">
                <a:latin typeface="Times New Roman" pitchFamily="18" charset="0"/>
              </a:rPr>
              <a:t> ≡ 1 mod p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876800" y="3181350"/>
            <a:ext cx="28956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 dirty="0" err="1">
                <a:latin typeface="Times New Roman" pitchFamily="18" charset="0"/>
              </a:rPr>
              <a:t>a</a:t>
            </a:r>
            <a:r>
              <a:rPr lang="en-US" altLang="en-US" sz="4000" i="1" baseline="30000" dirty="0" err="1">
                <a:latin typeface="Times New Roman" pitchFamily="18" charset="0"/>
              </a:rPr>
              <a:t>p</a:t>
            </a:r>
            <a:r>
              <a:rPr lang="en-US" altLang="en-US" sz="4000" i="1" dirty="0">
                <a:latin typeface="Times New Roman" pitchFamily="18" charset="0"/>
              </a:rPr>
              <a:t> ≡ a mod 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Find the result of 6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10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 mod 11.</a:t>
            </a:r>
          </a:p>
          <a:p>
            <a:pPr marL="0" indent="-209550">
              <a:spcBef>
                <a:spcPts val="0"/>
              </a:spcBef>
              <a:buSzPts val="2100"/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Find the result of 3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12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 mod 11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15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Multiplicative Inverses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16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60438"/>
            <a:ext cx="5410200" cy="748883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en-US" sz="4000" i="1" dirty="0">
                <a:latin typeface="Times New Roman" pitchFamily="18" charset="0"/>
              </a:rPr>
              <a:t>a</a:t>
            </a:r>
            <a:r>
              <a:rPr lang="en-US" altLang="en-US" sz="4000" i="1" baseline="30000" dirty="0">
                <a:latin typeface="Times New Roman" pitchFamily="18" charset="0"/>
              </a:rPr>
              <a:t>−1</a:t>
            </a:r>
            <a:r>
              <a:rPr lang="en-US" altLang="en-US" sz="4000" i="1" dirty="0">
                <a:latin typeface="Times New Roman" pitchFamily="18" charset="0"/>
              </a:rPr>
              <a:t> mod p = a </a:t>
            </a:r>
            <a:r>
              <a:rPr lang="en-US" altLang="en-US" sz="4000" i="1" baseline="30000" dirty="0">
                <a:latin typeface="Times New Roman" pitchFamily="18" charset="0"/>
              </a:rPr>
              <a:t>p − 2</a:t>
            </a:r>
            <a:r>
              <a:rPr lang="en-US" altLang="en-US" sz="4000" i="1" dirty="0">
                <a:latin typeface="Times New Roman" pitchFamily="18" charset="0"/>
              </a:rPr>
              <a:t> mod p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038350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000" dirty="0" smtClean="0">
                <a:latin typeface="Calibri" pitchFamily="34" charset="0"/>
              </a:rPr>
              <a:t>The answers to multiplicative inverses modulo a prime can be found without using the extended Euclidean algorithm:</a:t>
            </a:r>
            <a:endParaRPr lang="en-US" altLang="en-US" sz="2000" dirty="0">
              <a:latin typeface="Calibri" pitchFamily="34" charset="0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24150"/>
            <a:ext cx="685800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Euler’s Theorem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  <a:sym typeface="Calibri"/>
              </a:rPr>
              <a:t>First Version </a:t>
            </a: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Second Version</a:t>
            </a: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-209550" algn="just">
              <a:spcBef>
                <a:spcPts val="0"/>
              </a:spcBef>
              <a:buSzPts val="2100"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   The second version of Euler’s theorem is used in the RSA </a:t>
            </a:r>
          </a:p>
          <a:p>
            <a:pPr marL="0" indent="-209550" algn="just">
              <a:spcBef>
                <a:spcPts val="0"/>
              </a:spcBef>
              <a:buSzPts val="2100"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   cryptosystem.</a:t>
            </a: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17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362200" y="1123950"/>
            <a:ext cx="37338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>
                <a:latin typeface="Times New Roman" pitchFamily="18" charset="0"/>
              </a:rPr>
              <a:t>a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pitchFamily="18" charset="0"/>
              </a:rPr>
              <a:t>(n)</a:t>
            </a:r>
            <a:r>
              <a:rPr lang="en-US" altLang="en-US" sz="4000" i="1">
                <a:latin typeface="Times New Roman" pitchFamily="18" charset="0"/>
              </a:rPr>
              <a:t> ≡ 1 (mod n)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362200" y="2343150"/>
            <a:ext cx="51054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>
                <a:latin typeface="Times New Roman" pitchFamily="18" charset="0"/>
              </a:rPr>
              <a:t>a </a:t>
            </a:r>
            <a:r>
              <a:rPr lang="en-US" altLang="en-US" sz="4000" i="1" baseline="30000">
                <a:latin typeface="Times New Roman" pitchFamily="18" charset="0"/>
              </a:rPr>
              <a:t>k × 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pitchFamily="18" charset="0"/>
              </a:rPr>
              <a:t>(n) + 1</a:t>
            </a:r>
            <a:r>
              <a:rPr lang="en-US" altLang="en-US" sz="4000" i="1">
                <a:latin typeface="Times New Roman" pitchFamily="18" charset="0"/>
              </a:rPr>
              <a:t> ≡  a (mod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668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Find the result of 6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24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 mod 35.</a:t>
            </a:r>
          </a:p>
          <a:p>
            <a:pPr marL="0" indent="-209550">
              <a:spcBef>
                <a:spcPts val="0"/>
              </a:spcBef>
              <a:buSzPts val="2100"/>
              <a:buNone/>
            </a:pP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Find 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the result of 20</a:t>
            </a:r>
            <a:r>
              <a:rPr lang="en-US" altLang="en-US" sz="2000" b="1" baseline="30000" dirty="0" smtClean="0">
                <a:solidFill>
                  <a:schemeClr val="tx1"/>
                </a:solidFill>
                <a:latin typeface="Calibri" pitchFamily="34" charset="0"/>
              </a:rPr>
              <a:t>62</a:t>
            </a: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 mod 77.</a:t>
            </a:r>
          </a:p>
          <a:p>
            <a:pPr marL="0" algn="just" eaLnBrk="1" hangingPunct="1">
              <a:spcBef>
                <a:spcPts val="0"/>
              </a:spcBef>
              <a:buNone/>
            </a:pPr>
            <a:endParaRPr lang="en-US" altLang="en-US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lvl="0" indent="-209550" algn="l" rtl="0">
              <a:lnSpc>
                <a:spcPct val="90000"/>
              </a:lnSpc>
              <a:spcBef>
                <a:spcPts val="0"/>
              </a:spcBef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18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Multiplicative Inverses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 Euler’s theorem can be used to find multiplicative inverses modulo </a:t>
            </a:r>
          </a:p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a composite. </a:t>
            </a:r>
          </a:p>
          <a:p>
            <a:pPr algn="just"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19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295400" y="1885950"/>
            <a:ext cx="548640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4000" i="1">
                <a:latin typeface="Times New Roman" pitchFamily="18" charset="0"/>
              </a:rPr>
              <a:t>a</a:t>
            </a:r>
            <a:r>
              <a:rPr lang="en-US" altLang="en-US" sz="4000" i="1" baseline="30000">
                <a:latin typeface="Times New Roman" pitchFamily="18" charset="0"/>
              </a:rPr>
              <a:t>−1</a:t>
            </a:r>
            <a:r>
              <a:rPr lang="en-US" altLang="en-US" sz="4000" i="1">
                <a:latin typeface="Times New Roman" pitchFamily="18" charset="0"/>
              </a:rPr>
              <a:t> mod n = a</a:t>
            </a:r>
            <a:r>
              <a:rPr lang="en-US" altLang="en-US" sz="4000" i="1" baseline="30000">
                <a:latin typeface="Symbol" pitchFamily="18" charset="2"/>
              </a:rPr>
              <a:t>f</a:t>
            </a:r>
            <a:r>
              <a:rPr lang="en-US" altLang="en-US" sz="4000" i="1" baseline="30000">
                <a:latin typeface="Times New Roman" pitchFamily="18" charset="0"/>
              </a:rPr>
              <a:t>(n)−1</a:t>
            </a:r>
            <a:r>
              <a:rPr lang="en-US" altLang="en-US" sz="4000" i="1">
                <a:latin typeface="Times New Roman" pitchFamily="18" charset="0"/>
              </a:rPr>
              <a:t> mod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3"/>
            <a:ext cx="9144000" cy="169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1963824" y="1731221"/>
            <a:ext cx="55444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APPLIED CRYPTOGRAPHY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3967197" y="2670447"/>
            <a:ext cx="1561592" cy="3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</a:pPr>
            <a:r>
              <a:rPr lang="en-US" sz="21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2100" b="0" u="none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2100" b="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answers to multiplicative inverses modulo a composite can be </a:t>
            </a:r>
          </a:p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found without using the extended Euclidean algorithm if we know </a:t>
            </a:r>
          </a:p>
          <a:p>
            <a:pPr algn="just"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factorization of the composite:</a:t>
            </a:r>
          </a:p>
          <a:p>
            <a:pPr algn="just">
              <a:buNone/>
            </a:pP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20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66950"/>
            <a:ext cx="7010400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Generating Primes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  A number in the form M</a:t>
            </a:r>
            <a:r>
              <a:rPr lang="en-IN" sz="16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</a:t>
            </a:r>
            <a:r>
              <a:rPr lang="en-IN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=2^p -1 is called a Mersenne number</a:t>
            </a:r>
          </a:p>
          <a:p>
            <a:pPr marL="533400" indent="-457200"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  and may or may not be a prime.</a:t>
            </a:r>
          </a:p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21</a:t>
            </a:fld>
            <a:endParaRPr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09750"/>
            <a:ext cx="5791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Generating Random Primes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465855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00000"/>
              </a:lnSpc>
              <a:buNone/>
            </a:pP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22</a:t>
            </a:fld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/>
              <a:t>10 June 2020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71550"/>
            <a:ext cx="464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Deterministic Algorithms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668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-209550">
              <a:spcBef>
                <a:spcPts val="0"/>
              </a:spcBef>
              <a:buSzPts val="2100"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The bit-operation complexity of the divisibility test is exponential.</a:t>
            </a:r>
          </a:p>
          <a:p>
            <a:pPr marL="0" lvl="0" indent="-209550" algn="l" rtl="0">
              <a:lnSpc>
                <a:spcPct val="90000"/>
              </a:lnSpc>
              <a:spcBef>
                <a:spcPts val="0"/>
              </a:spcBef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23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81150"/>
            <a:ext cx="647700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Euclidean Algorithm</a:t>
            </a:r>
            <a:endParaRPr dirty="0"/>
          </a:p>
        </p:txBody>
      </p:sp>
      <p:sp>
        <p:nvSpPr>
          <p:cNvPr id="225" name="Google Shape;225;p11"/>
          <p:cNvSpPr txBox="1">
            <a:spLocks noGrp="1"/>
          </p:cNvSpPr>
          <p:nvPr>
            <p:ph type="body" idx="1"/>
          </p:nvPr>
        </p:nvSpPr>
        <p:spPr>
          <a:xfrm>
            <a:off x="306186" y="960440"/>
            <a:ext cx="7196739" cy="35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Let a, b be positive integers. Then there exist  integers X, Y such that 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X</a:t>
            </a:r>
            <a:r>
              <a:rPr lang="en-IN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+ 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Yb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= 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(a, b). </a:t>
            </a:r>
          </a:p>
          <a:p>
            <a:pPr algn="just"/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Furthermore, 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gcd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(a, b) is the smallest positive integer that can be expressed in this way.</a:t>
            </a:r>
          </a:p>
          <a:p>
            <a:pPr algn="just">
              <a:buNone/>
            </a:pP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76200" indent="0" algn="just">
              <a:lnSpc>
                <a:spcPct val="100000"/>
              </a:lnSpc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26" name="Google Shape;2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b="1" dirty="0" smtClean="0"/>
              <a:t>Example</a:t>
            </a:r>
            <a:endParaRPr dirty="0"/>
          </a:p>
        </p:txBody>
      </p:sp>
      <p:sp>
        <p:nvSpPr>
          <p:cNvPr id="233" name="Google Shape;233;p12"/>
          <p:cNvSpPr txBox="1">
            <a:spLocks noGrp="1"/>
          </p:cNvSpPr>
          <p:nvPr>
            <p:ph type="body" idx="1"/>
          </p:nvPr>
        </p:nvSpPr>
        <p:spPr>
          <a:xfrm>
            <a:off x="306185" y="931608"/>
            <a:ext cx="7584300" cy="347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algn="just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Let a=210 and b=45.</a:t>
            </a:r>
          </a:p>
          <a:p>
            <a:pPr algn="just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Divide 210 by 45, and get the result 4 with remainder 30,</a:t>
            </a:r>
          </a:p>
          <a:p>
            <a:pPr algn="just">
              <a:buNone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so 210=4·45+30.</a:t>
            </a:r>
          </a:p>
          <a:p>
            <a:pPr algn="just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Divide 45 by 30, and get the result 1 with remainder 15, </a:t>
            </a:r>
          </a:p>
          <a:p>
            <a:pPr algn="just">
              <a:buNone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so 45=1·30+15.</a:t>
            </a:r>
          </a:p>
          <a:p>
            <a:pPr algn="just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Divide 30 by 15, and get the result 2 with remainder 0, </a:t>
            </a:r>
          </a:p>
          <a:p>
            <a:pPr algn="just">
              <a:buNone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so 30=2·15+0.</a:t>
            </a:r>
          </a:p>
          <a:p>
            <a:pPr algn="just">
              <a:buNone/>
            </a:pP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greatest common divisor of 210 and 45 is 15.</a:t>
            </a:r>
            <a:endParaRPr dirty="0"/>
          </a:p>
        </p:txBody>
      </p:sp>
      <p:sp>
        <p:nvSpPr>
          <p:cNvPr id="234" name="Google Shape;2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/>
              <a:t>Primitive Root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Primitive root of a prime number n is an integer r between [1,n-1] such that the values of </a:t>
            </a: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r^x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(mod n) where x is in range[0,n-2] are different.</a:t>
            </a:r>
            <a:endParaRPr lang="en-IN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endParaRPr/>
          </a:p>
        </p:txBody>
      </p:sp>
      <p:pic>
        <p:nvPicPr>
          <p:cNvPr id="6" name="Picture 13"/>
          <p:cNvPicPr/>
          <p:nvPr/>
        </p:nvPicPr>
        <p:blipFill>
          <a:blip r:embed="rId3"/>
          <a:stretch/>
        </p:blipFill>
        <p:spPr>
          <a:xfrm>
            <a:off x="533400" y="2419350"/>
            <a:ext cx="4876800" cy="220248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3400" y="180975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9.5 shows the result of </a:t>
            </a:r>
            <a:r>
              <a:rPr lang="en-IN" i="1" spc="-1" dirty="0" err="1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lang="en-IN" i="1" spc="-1" baseline="30000" dirty="0" err="1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≡ </a:t>
            </a:r>
            <a:r>
              <a:rPr lang="en-IN" i="1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(mod 7) for the group </a:t>
            </a:r>
            <a:endParaRPr lang="en-IN" spc="-1" dirty="0" smtClean="0">
              <a:uFill>
                <a:solidFill>
                  <a:srgbClr val="FFFFFF"/>
                </a:solidFill>
              </a:uFill>
            </a:endParaRPr>
          </a:p>
          <a:p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 = &lt;Z</a:t>
            </a:r>
            <a:r>
              <a:rPr lang="en-IN" spc="-1" baseline="-25000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∗, ×&gt;. In this group, 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f</a:t>
            </a:r>
            <a:r>
              <a:rPr lang="en-IN" spc="-1" dirty="0" smtClean="0"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(7) = 6</a:t>
            </a:r>
            <a:endParaRPr lang="en-IN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06185" y="960441"/>
            <a:ext cx="6482073" cy="29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r>
              <a:rPr lang="en-US" sz="2000" dirty="0"/>
              <a:t>Next Class</a:t>
            </a:r>
            <a:endParaRPr/>
          </a:p>
          <a:p>
            <a:pPr marL="358775" lvl="0" indent="-3587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Inter"/>
              <a:buChar char="☞"/>
            </a:pPr>
            <a:r>
              <a:rPr lang="en-US" sz="2000" dirty="0"/>
              <a:t>Mandatory reading for the next class</a:t>
            </a:r>
            <a:endParaRPr/>
          </a:p>
          <a:p>
            <a:pPr marL="701675" lvl="1" indent="-358775">
              <a:lnSpc>
                <a:spcPct val="100000"/>
              </a:lnSpc>
              <a:buSzPts val="2000"/>
              <a:buFont typeface="Inter"/>
              <a:buChar char="☞"/>
            </a:pPr>
            <a:r>
              <a:rPr lang="en-US" sz="2000" u="sng" dirty="0" smtClean="0">
                <a:solidFill>
                  <a:schemeClr val="hlink"/>
                </a:solidFill>
              </a:rPr>
              <a:t>https://www.math.upenn.edu/~mlazar/math170/notes06.pdf</a:t>
            </a:r>
            <a:endParaRPr sz="2000"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28</a:t>
            </a:fld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1976938" y="3730089"/>
            <a:ext cx="5190123" cy="932577"/>
            <a:chOff x="2344175" y="3474839"/>
            <a:chExt cx="5190123" cy="932577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44175" y="3474839"/>
              <a:ext cx="1990303" cy="93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13963"/>
            <a:stretch/>
          </p:blipFill>
          <p:spPr>
            <a:xfrm>
              <a:off x="5235100" y="3545139"/>
              <a:ext cx="2299198" cy="8622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/>
        </p:nvSpPr>
        <p:spPr>
          <a:xfrm>
            <a:off x="278969" y="248350"/>
            <a:ext cx="8524068" cy="324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006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6353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Vineetha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1666"/>
              </a:lnSpc>
              <a:spcBef>
                <a:spcPts val="1000"/>
              </a:spcBef>
              <a:spcAft>
                <a:spcPts val="0"/>
              </a:spcAft>
              <a:buClr>
                <a:srgbClr val="EA7F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EA7F26"/>
                </a:solidFill>
                <a:latin typeface="Calibri"/>
                <a:ea typeface="Calibri"/>
                <a:cs typeface="Calibri"/>
                <a:sym typeface="Calibri"/>
              </a:rPr>
              <a:t>PES University, Bengaluru</a:t>
            </a:r>
            <a:endParaRPr sz="2000" dirty="0">
              <a:solidFill>
                <a:srgbClr val="EA7F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ctrTitle"/>
          </p:nvPr>
        </p:nvSpPr>
        <p:spPr>
          <a:xfrm>
            <a:off x="311700" y="1928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Prime Number, Primitive Root</a:t>
            </a:r>
            <a:endParaRPr lang="en-IN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289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Divisible by 1 and itself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Overview</a:t>
            </a:r>
            <a:endParaRPr lang="en-IN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37297" y="931608"/>
            <a:ext cx="8543346" cy="377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To introduce prime numbers and their applications in cryptography.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Asymmetric-key cryptography uses primes extensively.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Finding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an algorithm to correctly and efficiently test a very large integer and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output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a prime or a composite has always been a challenge in number theory,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and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consequently in </a:t>
            </a:r>
            <a:r>
              <a:rPr lang="en-US" altLang="en-US" sz="2000" dirty="0" smtClean="0">
                <a:solidFill>
                  <a:schemeClr val="tx1"/>
                </a:solidFill>
                <a:latin typeface="Calibri" pitchFamily="34" charset="0"/>
              </a:rPr>
              <a:t>cryptography.</a:t>
            </a: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alt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171450" lvl="0" indent="-44450" algn="l" rtl="0">
              <a:lnSpc>
                <a:spcPct val="100000"/>
              </a:lnSpc>
              <a:spcBef>
                <a:spcPts val="0"/>
              </a:spcBef>
              <a:buClr>
                <a:srgbClr val="3A3A3A"/>
              </a:buClr>
              <a:buSzPts val="2000"/>
              <a:buNone/>
            </a:pPr>
            <a:endParaRPr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Topics discussed in this section</a:t>
            </a:r>
            <a:endParaRPr lang="en-IN" sz="1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337297" y="931608"/>
            <a:ext cx="8543346" cy="360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An integer p&gt;1 that is divisible only by  1 and itself is called a prime number, otherwise it is called composite.</a:t>
            </a: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Example for prime numbers: 2,3,5,7</a:t>
            </a:r>
          </a:p>
          <a:p>
            <a:pPr marL="36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sz="2000" dirty="0"/>
          </a:p>
          <a:p>
            <a:pPr marL="171450" lvl="0" indent="-44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A3A3A"/>
              </a:buClr>
              <a:buSzPts val="2000"/>
              <a:buNone/>
            </a:pPr>
            <a:endParaRPr sz="2000" dirty="0"/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8" name="Picture 13"/>
          <p:cNvPicPr/>
          <p:nvPr/>
        </p:nvPicPr>
        <p:blipFill>
          <a:blip r:embed="rId3"/>
          <a:stretch/>
        </p:blipFill>
        <p:spPr>
          <a:xfrm>
            <a:off x="533400" y="2190750"/>
            <a:ext cx="4267200" cy="1999200"/>
          </a:xfrm>
          <a:prstGeom prst="rect">
            <a:avLst/>
          </a:prstGeom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4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Relatively Prime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161414" cy="330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smtClean="0">
              <a:latin typeface="Calibri" pitchFamily="34" charset="0"/>
              <a:sym typeface="Calibri"/>
            </a:endParaRPr>
          </a:p>
          <a:p>
            <a:pPr marL="406400" lvl="0" indent="-368300">
              <a:spcBef>
                <a:spcPts val="800"/>
              </a:spcBef>
              <a:buSzPts val="2000"/>
              <a:buFont typeface="Inter"/>
              <a:buChar char="☞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Two integers are relatively prime (or co-prime) if there is no integer greater than one that divides them both (that is, their greatest common divisor is one). </a:t>
            </a:r>
          </a:p>
          <a:p>
            <a:pPr marL="406400" lvl="0" indent="-368300">
              <a:spcBef>
                <a:spcPts val="800"/>
              </a:spcBef>
              <a:buSzPts val="2000"/>
              <a:buFont typeface="Inter"/>
              <a:buChar char="☞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For example:</a:t>
            </a:r>
          </a:p>
          <a:p>
            <a:pPr marL="406400" lvl="0" indent="-368300">
              <a:spcBef>
                <a:spcPts val="800"/>
              </a:spcBef>
              <a:buSzPts val="2000"/>
              <a:buNone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12 and 13 are relatively prime, but 12 and 14 are not.</a:t>
            </a:r>
          </a:p>
          <a:p>
            <a:pPr marL="482600" lvl="0" indent="-209550" algn="l" rtl="0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rgbClr val="3A3A3A"/>
              </a:buClr>
              <a:buSzPts val="2100"/>
              <a:buFont typeface="Inter"/>
              <a:buNone/>
            </a:pPr>
            <a:endParaRPr sz="2000" dirty="0">
              <a:latin typeface="Calibri" pitchFamily="34" charset="0"/>
              <a:sym typeface="Calibri"/>
            </a:endParaRPr>
          </a:p>
        </p:txBody>
      </p:sp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6</a:t>
            </a:fld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22032" y="4268726"/>
            <a:ext cx="5100112" cy="44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100"/>
              <a:buFont typeface="Calibri"/>
              <a:buNone/>
            </a:pPr>
            <a:endParaRPr sz="1100" dirty="0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Checking for </a:t>
            </a:r>
            <a:r>
              <a:rPr lang="en-US" dirty="0" err="1" smtClean="0">
                <a:solidFill>
                  <a:schemeClr val="tx1"/>
                </a:solidFill>
              </a:rPr>
              <a:t>Primeness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390998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6575" indent="-447675">
              <a:lnSpc>
                <a:spcPct val="150000"/>
              </a:lnSpc>
              <a:spcBef>
                <a:spcPts val="0"/>
              </a:spcBef>
              <a:buFont typeface="Inter"/>
              <a:buChar char="☞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Given a number n, how can we determine if n is a prime? </a:t>
            </a:r>
          </a:p>
          <a:p>
            <a:pPr marL="536575" indent="-447675">
              <a:lnSpc>
                <a:spcPct val="150000"/>
              </a:lnSpc>
              <a:spcBef>
                <a:spcPts val="0"/>
              </a:spcBef>
              <a:buFont typeface="Inter"/>
              <a:buChar char="☞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The answer is that, need to see if the number is divisible by all primes less than </a:t>
            </a:r>
          </a:p>
          <a:p>
            <a:pPr marL="536575" lvl="0" indent="-447675">
              <a:lnSpc>
                <a:spcPct val="150000"/>
              </a:lnSpc>
              <a:spcBef>
                <a:spcPts val="0"/>
              </a:spcBef>
              <a:buFont typeface="Inter"/>
              <a:buChar char="☞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This method is inefficient, but it is a good start.</a:t>
            </a:r>
            <a:endParaRPr sz="2000" dirty="0">
              <a:latin typeface="Calibri" pitchFamily="34" charset="0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7</a:t>
            </a:fld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  <p:pic>
        <p:nvPicPr>
          <p:cNvPr id="7" name="Picture 11"/>
          <p:cNvPicPr/>
          <p:nvPr/>
        </p:nvPicPr>
        <p:blipFill>
          <a:blip r:embed="rId3"/>
          <a:stretch/>
        </p:blipFill>
        <p:spPr>
          <a:xfrm>
            <a:off x="1219200" y="1885950"/>
            <a:ext cx="840600" cy="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344"/>
              </a:buClr>
              <a:buSzPts val="280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81460" y="802248"/>
            <a:ext cx="8390998" cy="383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6575" indent="-447675" algn="just">
              <a:lnSpc>
                <a:spcPct val="150000"/>
              </a:lnSpc>
              <a:spcBef>
                <a:spcPts val="0"/>
              </a:spcBef>
              <a:buFont typeface="Inter"/>
              <a:buChar char="☞"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itchFamily="34" charset="0"/>
              </a:rPr>
              <a:t>Is 97 a prime?</a:t>
            </a:r>
          </a:p>
          <a:p>
            <a:pPr marL="536575" indent="-447675" algn="just">
              <a:lnSpc>
                <a:spcPct val="150000"/>
              </a:lnSpc>
              <a:spcBef>
                <a:spcPts val="0"/>
              </a:spcBef>
              <a:buFont typeface="Inter"/>
              <a:buChar char="☞"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Is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131 a prime?</a:t>
            </a:r>
          </a:p>
          <a:p>
            <a:pPr marL="536575" indent="-447675" algn="just">
              <a:lnSpc>
                <a:spcPct val="150000"/>
              </a:lnSpc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900"/>
                <a:buFont typeface="Calibri"/>
                <a:buNone/>
              </a:pPr>
              <a:t>8</a:t>
            </a:fld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/>
              <a:t>10 June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306185" y="142660"/>
            <a:ext cx="7886700" cy="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Euler’s phi-function</a:t>
            </a:r>
            <a:endParaRPr dirty="0"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306186" y="960441"/>
            <a:ext cx="7220961" cy="3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Euler’s phi-function, f (n), which is sometimes called the Euler’s </a:t>
            </a:r>
          </a:p>
          <a:p>
            <a:pPr algn="just">
              <a:lnSpc>
                <a:spcPct val="100000"/>
              </a:lnSpc>
              <a:buNone/>
            </a:pPr>
            <a:r>
              <a:rPr lang="en-IN" sz="20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totient function plays a very important role in cryptography. </a:t>
            </a:r>
          </a:p>
          <a:p>
            <a:pPr algn="just">
              <a:lnSpc>
                <a:spcPct val="100000"/>
              </a:lnSpc>
              <a:buNone/>
            </a:pPr>
            <a:endParaRPr lang="en-IN" sz="2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242" name="Google Shape;2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2"/>
          </p:nvPr>
        </p:nvSpPr>
        <p:spPr>
          <a:xfrm>
            <a:off x="148528" y="4738567"/>
            <a:ext cx="959716" cy="22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</a:pPr>
            <a:r>
              <a:rPr lang="en-US" dirty="0" smtClean="0"/>
              <a:t>8 July 2020</a:t>
            </a:r>
            <a:endParaRPr dirty="0"/>
          </a:p>
        </p:txBody>
      </p:sp>
      <p:pic>
        <p:nvPicPr>
          <p:cNvPr id="6" name="Picture 11"/>
          <p:cNvPicPr/>
          <p:nvPr/>
        </p:nvPicPr>
        <p:blipFill>
          <a:blip r:embed="rId3"/>
          <a:stretch/>
        </p:blipFill>
        <p:spPr>
          <a:xfrm>
            <a:off x="457200" y="2190750"/>
            <a:ext cx="3815640" cy="826200"/>
          </a:xfrm>
          <a:prstGeom prst="rect">
            <a:avLst/>
          </a:prstGeom>
          <a:ln>
            <a:noFill/>
          </a:ln>
        </p:spPr>
      </p:pic>
      <p:pic>
        <p:nvPicPr>
          <p:cNvPr id="7" name="Picture 12"/>
          <p:cNvPicPr/>
          <p:nvPr/>
        </p:nvPicPr>
        <p:blipFill>
          <a:blip r:embed="rId4"/>
          <a:stretch/>
        </p:blipFill>
        <p:spPr>
          <a:xfrm>
            <a:off x="381000" y="2952750"/>
            <a:ext cx="6767640" cy="7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901</Words>
  <Application>Microsoft Office PowerPoint</Application>
  <PresentationFormat>On-screen Show (16:9)</PresentationFormat>
  <Paragraphs>161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Times New Roman</vt:lpstr>
      <vt:lpstr>Wingdings</vt:lpstr>
      <vt:lpstr>Open Sans</vt:lpstr>
      <vt:lpstr>Inter</vt:lpstr>
      <vt:lpstr>Symbol</vt:lpstr>
      <vt:lpstr>Calibri</vt:lpstr>
      <vt:lpstr>DejaVu Sans</vt:lpstr>
      <vt:lpstr>Office Theme</vt:lpstr>
      <vt:lpstr>PowerPoint Presentation</vt:lpstr>
      <vt:lpstr>PowerPoint Presentation</vt:lpstr>
      <vt:lpstr>Prime Number, Primitive Root</vt:lpstr>
      <vt:lpstr>Overview</vt:lpstr>
      <vt:lpstr>Topics discussed in this section</vt:lpstr>
      <vt:lpstr>Relatively Prime</vt:lpstr>
      <vt:lpstr>Checking for Primeness</vt:lpstr>
      <vt:lpstr>Examples</vt:lpstr>
      <vt:lpstr>Euler’s phi-function</vt:lpstr>
      <vt:lpstr>Continued..</vt:lpstr>
      <vt:lpstr>Examples</vt:lpstr>
      <vt:lpstr>Examples</vt:lpstr>
      <vt:lpstr>Examples</vt:lpstr>
      <vt:lpstr>Fermat’s Little Theorem</vt:lpstr>
      <vt:lpstr>Examples</vt:lpstr>
      <vt:lpstr>Multiplicative Inverses</vt:lpstr>
      <vt:lpstr>Euler’s Theorem</vt:lpstr>
      <vt:lpstr>Examples</vt:lpstr>
      <vt:lpstr>Multiplicative Inverses</vt:lpstr>
      <vt:lpstr>Examples</vt:lpstr>
      <vt:lpstr>Generating Primes</vt:lpstr>
      <vt:lpstr>Generating Random Primes</vt:lpstr>
      <vt:lpstr>Deterministic Algorithms</vt:lpstr>
      <vt:lpstr>Euclidean Algorithm</vt:lpstr>
      <vt:lpstr>Example</vt:lpstr>
      <vt:lpstr>Primitive Root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Prabhakar</dc:creator>
  <cp:lastModifiedBy>Hp</cp:lastModifiedBy>
  <cp:revision>96</cp:revision>
  <dcterms:created xsi:type="dcterms:W3CDTF">2020-06-08T19:20:40Z</dcterms:created>
  <dcterms:modified xsi:type="dcterms:W3CDTF">2020-09-17T14:04:27Z</dcterms:modified>
</cp:coreProperties>
</file>