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0" r:id="rId33"/>
    <p:sldId id="271" r:id="rId34"/>
  </p:sldIdLst>
  <p:sldSz cx="9144000" cy="5143500" type="screen16x9"/>
  <p:notesSz cx="6858000" cy="9144000"/>
  <p:embeddedFontLs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Open Sans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iTmC+LZV6Ii6awrMvH93C9P3Eg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413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>
  <p:cSld name="Welcom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/>
        </p:nvSpPr>
        <p:spPr>
          <a:xfrm>
            <a:off x="3111795" y="1956391"/>
            <a:ext cx="2806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Welcome to</a:t>
            </a:r>
            <a:endParaRPr/>
          </a:p>
        </p:txBody>
      </p:sp>
      <p:sp>
        <p:nvSpPr>
          <p:cNvPr id="19" name="Google Shape;19;p23"/>
          <p:cNvSpPr txBox="1"/>
          <p:nvPr/>
        </p:nvSpPr>
        <p:spPr>
          <a:xfrm>
            <a:off x="2519916" y="2340641"/>
            <a:ext cx="39907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PES University</a:t>
            </a:r>
            <a:endParaRPr/>
          </a:p>
        </p:txBody>
      </p:sp>
      <p:sp>
        <p:nvSpPr>
          <p:cNvPr id="20" name="Google Shape;20;p23"/>
          <p:cNvSpPr txBox="1"/>
          <p:nvPr/>
        </p:nvSpPr>
        <p:spPr>
          <a:xfrm>
            <a:off x="2197395" y="3024017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Ring Road Campus, Bengaluru</a:t>
            </a:r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Right">
  <p:cSld name="Title + Content - Image on Righ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2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98" name="Google Shape;98;p3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32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2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5" name="Google Shape;105;p32"/>
          <p:cNvCxnSpPr/>
          <p:nvPr/>
        </p:nvCxnSpPr>
        <p:spPr>
          <a:xfrm>
            <a:off x="4897464" y="1124753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32"/>
          <p:cNvSpPr txBox="1">
            <a:spLocks noGrp="1"/>
          </p:cNvSpPr>
          <p:nvPr>
            <p:ph type="body" idx="2"/>
          </p:nvPr>
        </p:nvSpPr>
        <p:spPr>
          <a:xfrm>
            <a:off x="306388" y="104457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Left">
  <p:cSld name="Title + Content - Image on Lef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3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09" name="Google Shape;109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0" name="Google Shape;110;p33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1" name="Google Shape;1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33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33"/>
          <p:cNvCxnSpPr/>
          <p:nvPr/>
        </p:nvCxnSpPr>
        <p:spPr>
          <a:xfrm>
            <a:off x="4347275" y="1169075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2"/>
          </p:nvPr>
        </p:nvSpPr>
        <p:spPr>
          <a:xfrm>
            <a:off x="4572000" y="104385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Comparison">
  <p:cSld name="Title + Content - Image Comparis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4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20" name="Google Shape;120;p3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34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2" name="Google Shape;1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34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7" name="Google Shape;127;p34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30" name="Google Shape;130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3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2" name="Google Shape;1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3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4128" y="4062731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648484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6"/>
          <p:cNvSpPr txBox="1">
            <a:spLocks noGrp="1"/>
          </p:cNvSpPr>
          <p:nvPr>
            <p:ph type="body" idx="1"/>
          </p:nvPr>
        </p:nvSpPr>
        <p:spPr>
          <a:xfrm>
            <a:off x="1222095" y="1495016"/>
            <a:ext cx="6699810" cy="23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400"/>
              <a:buNone/>
              <a:defRPr sz="2400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2074689" y="344570"/>
            <a:ext cx="4994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Blank">
  <p:cSld name="Complete 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Bullets">
  <p:cSld name="Title + Content -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26" name="Google Shape;26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Google Shape;27;p2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8" name="Google Shape;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">
  <p:cSld name="Chapter Title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6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36" name="Google Shape;36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" name="Google Shape;37;p26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8" name="Google Shape;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3600"/>
              <a:buFont typeface="Calibri"/>
              <a:buNone/>
              <a:defRPr sz="36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26"/>
          <p:cNvCxnSpPr/>
          <p:nvPr/>
        </p:nvCxnSpPr>
        <p:spPr>
          <a:xfrm>
            <a:off x="326175" y="2871075"/>
            <a:ext cx="80325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325438" y="3006725"/>
            <a:ext cx="8507412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None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Logos)">
  <p:cSld name="Blank (with Logos)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7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46" name="Google Shape;46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Google Shape;47;p27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 2">
  <p:cSld name="Welcome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8"/>
          <p:cNvSpPr txBox="1"/>
          <p:nvPr/>
        </p:nvSpPr>
        <p:spPr>
          <a:xfrm>
            <a:off x="2085752" y="1879850"/>
            <a:ext cx="4972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Information Security</a:t>
            </a:r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2197395" y="2605810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OS, Web, Cloud, IoT, Mobile</a:t>
            </a:r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2317750" y="3346450"/>
            <a:ext cx="4600575" cy="77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A7F25"/>
              </a:buClr>
              <a:buSzPts val="2400"/>
              <a:buNone/>
              <a:defRPr sz="2400" b="0">
                <a:solidFill>
                  <a:srgbClr val="EA7F2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s of Engagement">
  <p:cSld name="Rules of Engagem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9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61" name="Google Shape;61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" name="Google Shape;62;p29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3" name="Google Shape;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9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311700" y="1580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2796693" y="4058568"/>
            <a:ext cx="2388751" cy="6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100"/>
              <a:buChar char="•"/>
              <a:defRPr b="1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876" y="2264890"/>
            <a:ext cx="2278864" cy="173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0885" y="920523"/>
            <a:ext cx="1242230" cy="124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9"/>
          <p:cNvPicPr preferRelativeResize="0"/>
          <p:nvPr/>
        </p:nvPicPr>
        <p:blipFill/>
        <p:spPr>
          <a:xfrm>
            <a:off x="5705897" y="961327"/>
            <a:ext cx="2638698" cy="19790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72" name="Google Shape;7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0885" y="2376239"/>
            <a:ext cx="1234559" cy="124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06" y="961327"/>
            <a:ext cx="2628194" cy="124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Paragraph">
  <p:cSld name="Title + Content - Paragraph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0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6" name="Google Shape;76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30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8" name="Google Shape;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30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  <a:defRPr sz="24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Comparison">
  <p:cSld name="Title + Content - Comparis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1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86" name="Google Shape;86;p3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" name="Google Shape;87;p31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8" name="Google Shape;8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31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3" name="Google Shape;93;p31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31"/>
          <p:cNvSpPr txBox="1">
            <a:spLocks noGrp="1"/>
          </p:cNvSpPr>
          <p:nvPr>
            <p:ph type="body" idx="2"/>
          </p:nvPr>
        </p:nvSpPr>
        <p:spPr>
          <a:xfrm>
            <a:off x="30618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3"/>
          </p:nvPr>
        </p:nvSpPr>
        <p:spPr>
          <a:xfrm>
            <a:off x="484366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47" name="Google Shape;147;p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Continued..</a:t>
            </a:r>
            <a:endParaRPr dirty="0"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220961" cy="3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residue class [a] or [a]</a:t>
            </a:r>
            <a:r>
              <a:rPr lang="en-US" sz="20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the set of integers congruent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 smtClean="0"/>
              <a:t>8 July 2020</a:t>
            </a:r>
            <a:endParaRPr dirty="0"/>
          </a:p>
        </p:txBody>
      </p:sp>
      <p:pic>
        <p:nvPicPr>
          <p:cNvPr id="6" name="Picture 12"/>
          <p:cNvPicPr/>
          <p:nvPr/>
        </p:nvPicPr>
        <p:blipFill>
          <a:blip r:embed="rId3"/>
          <a:stretch/>
        </p:blipFill>
        <p:spPr>
          <a:xfrm>
            <a:off x="685800" y="2114550"/>
            <a:ext cx="5638800" cy="171756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14400" y="1733550"/>
            <a:ext cx="4421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1" dirty="0" smtClean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</a:rPr>
              <a:t>Residue Classes</a:t>
            </a:r>
            <a:endParaRPr lang="en-IN" sz="11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Continued..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Comparison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Z and Z</a:t>
            </a:r>
            <a:r>
              <a:rPr lang="en-US" sz="2000" b="1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using graphs</a:t>
            </a:r>
            <a:endParaRPr lang="en-IN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0"/>
          <p:cNvPicPr/>
          <p:nvPr/>
        </p:nvPicPr>
        <p:blipFill>
          <a:blip r:embed="rId3"/>
          <a:stretch/>
        </p:blipFill>
        <p:spPr>
          <a:xfrm>
            <a:off x="457200" y="1809750"/>
            <a:ext cx="5486400" cy="236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 .. 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use modular arithmetic in our daily life; for example,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use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clock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to measure time. Our clock system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uses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modulo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12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arithmetic.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However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instead of a 0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use the number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Operation on Z</a:t>
            </a:r>
            <a:r>
              <a:rPr lang="en-US" sz="2000" dirty="0" smtClean="0"/>
              <a:t>n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three binary operations that we discussed for the set Z can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also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be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defined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for the set Zn. The result may need to be mapped to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Z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using the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mod operator.</a:t>
            </a:r>
          </a:p>
          <a:p>
            <a:pPr algn="just">
              <a:buNone/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1"/>
          <p:cNvPicPr/>
          <p:nvPr/>
        </p:nvPicPr>
        <p:blipFill>
          <a:blip r:embed="rId3"/>
          <a:stretch/>
        </p:blipFill>
        <p:spPr>
          <a:xfrm>
            <a:off x="533400" y="2495550"/>
            <a:ext cx="4005720" cy="200805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1" y="2114550"/>
            <a:ext cx="5186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-1" dirty="0" smtClean="0">
                <a:uFill>
                  <a:solidFill>
                    <a:srgbClr val="FFFFFF"/>
                  </a:solidFill>
                </a:uFill>
              </a:rPr>
              <a:t>Binary operations in Z</a:t>
            </a:r>
            <a:r>
              <a:rPr lang="en-US" b="1" spc="-1" baseline="-25000" dirty="0" smtClean="0">
                <a:uFill>
                  <a:solidFill>
                    <a:srgbClr val="FFFFFF"/>
                  </a:solidFill>
                </a:uFill>
              </a:rPr>
              <a:t>n</a:t>
            </a:r>
            <a:endParaRPr lang="en-IN" sz="1200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Example-1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 the following operations (the inputs come from Zn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Add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to 14 in Z15.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Subtract 11 from 7 in Z13.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Multiply 11 by 7 in Z20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just"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3"/>
          <p:cNvPicPr/>
          <p:nvPr/>
        </p:nvPicPr>
        <p:blipFill>
          <a:blip r:embed="rId3"/>
          <a:stretch/>
        </p:blipFill>
        <p:spPr>
          <a:xfrm>
            <a:off x="609600" y="2724150"/>
            <a:ext cx="4572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Example-2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 the following operations (the inputs come from either Z or Z</a:t>
            </a:r>
            <a:r>
              <a:rPr lang="en-US" sz="2000" spc="-1" baseline="-1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17 to 27 in Z</a:t>
            </a:r>
            <a:r>
              <a:rPr lang="en-US" sz="2000" spc="-1" baseline="-1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Subtract 43 from 12 in Z</a:t>
            </a:r>
            <a:r>
              <a:rPr lang="en-US" sz="2000" spc="-1" baseline="-1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Multiply 123 by −10 in Z</a:t>
            </a:r>
            <a:r>
              <a:rPr lang="en-US" sz="2000" spc="-1" baseline="-1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Properties of Congruence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2520" algn="just">
              <a:buNone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452520" algn="just">
              <a:buNone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452520" algn="just">
              <a:buNone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452520" algn="just">
              <a:buNone/>
            </a:pP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452520"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(1,723,345 + 2,124,945) mod 11 = (8 + 9) mod 11 = 6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452520"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(1,723,345 − 2,124,945) mod 16 = (8 − 9) mod 11 = 10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452520"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(1,723,345 × 2,124,945) mod 16 = (8 × 9) mod 11 = 6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1"/>
          <p:cNvPicPr/>
          <p:nvPr/>
        </p:nvPicPr>
        <p:blipFill>
          <a:blip r:embed="rId3"/>
          <a:stretch/>
        </p:blipFill>
        <p:spPr>
          <a:xfrm>
            <a:off x="381000" y="1123950"/>
            <a:ext cx="7181640" cy="129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Properties of mode operator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0"/>
          <p:cNvPicPr/>
          <p:nvPr/>
        </p:nvPicPr>
        <p:blipFill>
          <a:blip r:embed="rId3"/>
          <a:stretch/>
        </p:blipFill>
        <p:spPr>
          <a:xfrm>
            <a:off x="533400" y="1123950"/>
            <a:ext cx="5156640" cy="2895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 ..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arithmetic, we often need to find the remainder of powers of 10 when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divided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an integer. 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2"/>
          <p:cNvPicPr/>
          <p:nvPr/>
        </p:nvPicPr>
        <p:blipFill>
          <a:blip r:embed="rId3"/>
          <a:stretch/>
        </p:blipFill>
        <p:spPr>
          <a:xfrm>
            <a:off x="457200" y="1809750"/>
            <a:ext cx="6324600" cy="459000"/>
          </a:xfrm>
          <a:prstGeom prst="rect">
            <a:avLst/>
          </a:prstGeom>
          <a:ln>
            <a:noFill/>
          </a:ln>
        </p:spPr>
      </p:pic>
      <p:pic>
        <p:nvPicPr>
          <p:cNvPr id="7" name="Picture 13"/>
          <p:cNvPicPr/>
          <p:nvPr/>
        </p:nvPicPr>
        <p:blipFill>
          <a:blip r:embed="rId4"/>
          <a:stretch/>
        </p:blipFill>
        <p:spPr>
          <a:xfrm>
            <a:off x="457200" y="2266950"/>
            <a:ext cx="6324600" cy="83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 .. 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have been told in arithmetic that the remainder of an integer divided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by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 is the same as the remainder of the sum of its decimal digits. We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write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an integer as the sum of its digits multiplied by the powers of 10.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2"/>
          <p:cNvPicPr/>
          <p:nvPr/>
        </p:nvPicPr>
        <p:blipFill>
          <a:blip r:embed="rId3"/>
          <a:stretch/>
        </p:blipFill>
        <p:spPr>
          <a:xfrm>
            <a:off x="457200" y="2266950"/>
            <a:ext cx="6858000" cy="381000"/>
          </a:xfrm>
          <a:prstGeom prst="rect">
            <a:avLst/>
          </a:prstGeom>
          <a:ln>
            <a:noFill/>
          </a:ln>
        </p:spPr>
      </p:pic>
      <p:pic>
        <p:nvPicPr>
          <p:cNvPr id="7" name="Picture 13"/>
          <p:cNvPicPr/>
          <p:nvPr/>
        </p:nvPicPr>
        <p:blipFill>
          <a:blip r:embed="rId4"/>
          <a:stretch/>
        </p:blipFill>
        <p:spPr>
          <a:xfrm>
            <a:off x="457200" y="2647950"/>
            <a:ext cx="6858000" cy="1066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73"/>
            <a:ext cx="9144000" cy="16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1963824" y="1731221"/>
            <a:ext cx="55444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APPLIED CRYPTOGRAPHY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3967197" y="2670447"/>
            <a:ext cx="1561592" cy="34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</a:pPr>
            <a:r>
              <a:rPr lang="en-US" sz="2100" b="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Lecture 1</a:t>
            </a:r>
            <a:endParaRPr sz="2100" b="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Inverses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When we are working in modular arithmetic, we often need to find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</a:t>
            </a: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inverse of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 number relative to an operation. We are normally looking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for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an additive inverse (relative to an addition operation) or a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multiplicative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inverse (relative to a multiplication operation).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Additive Inverse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Z</a:t>
            </a:r>
            <a:r>
              <a:rPr lang="en-US" sz="2000" spc="-1" baseline="-2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two numbers a and b are additive inverses of each other if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2"/>
          <p:cNvPicPr/>
          <p:nvPr/>
        </p:nvPicPr>
        <p:blipFill>
          <a:blip r:embed="rId3"/>
          <a:stretch/>
        </p:blipFill>
        <p:spPr>
          <a:xfrm>
            <a:off x="1600200" y="1504950"/>
            <a:ext cx="2142000" cy="38772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81000" y="1885950"/>
            <a:ext cx="7391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 modular arithmetic, each integer has an additive inverse. </a:t>
            </a:r>
            <a:endParaRPr lang="en-US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sum of an integer and its additive inverse is congruent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to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0 modulo n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</a:p>
          <a:p>
            <a:endParaRPr lang="en-US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Example:</a:t>
            </a:r>
          </a:p>
          <a:p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Find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all additive inverse pairs in Z10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</a:p>
          <a:p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six pairs of additive inverses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are</a:t>
            </a:r>
          </a:p>
          <a:p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(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0, 0), (1, 9), (2, 8), (3, 7), (4, 6), and (5, 5). 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Multiplicative Inverse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819150"/>
            <a:ext cx="8543346" cy="374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Z</a:t>
            </a:r>
            <a:r>
              <a:rPr lang="en-US" sz="2000" spc="-1" baseline="-2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two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and b are the multiplicative inverse of each other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</a:p>
          <a:p>
            <a:pPr algn="just">
              <a:buNone/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2"/>
          <p:cNvPicPr/>
          <p:nvPr/>
        </p:nvPicPr>
        <p:blipFill>
          <a:blip r:embed="rId3"/>
          <a:stretch/>
        </p:blipFill>
        <p:spPr>
          <a:xfrm>
            <a:off x="914400" y="1352550"/>
            <a:ext cx="3308400" cy="3048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" y="1733550"/>
            <a:ext cx="6400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 modular arithmetic, an integer may or may not have a multiplicative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inverse.</a:t>
            </a:r>
          </a:p>
          <a:p>
            <a:pPr algn="just"/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When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it does, the product of the integer and its multiplicative inverse is congruent to 1 modulo n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</a:p>
          <a:p>
            <a:pPr algn="just"/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Example:</a:t>
            </a:r>
          </a:p>
          <a:p>
            <a:pPr algn="just"/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Find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all multiplicative inverse pairs in Z</a:t>
            </a:r>
            <a:r>
              <a:rPr lang="en-US" sz="2000" spc="-1" baseline="-20000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11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/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Solution:</a:t>
            </a:r>
          </a:p>
          <a:p>
            <a:pPr algn="just"/>
            <a:r>
              <a:rPr lang="en-IN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There are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seven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pairs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:</a:t>
            </a:r>
          </a:p>
          <a:p>
            <a:pPr algn="just"/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(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1, 1), (2, 6), (3, 4), (5, 9), (7, 8), (9, 9), and (10, 10). 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/>
            <a:endParaRPr lang="en-US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/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819150"/>
            <a:ext cx="8543346" cy="374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just"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1) Find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multiplicative inverse of 8 in Z</a:t>
            </a:r>
            <a:r>
              <a:rPr lang="en-US" sz="2000" spc="-1" baseline="-20000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10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Solution:</a:t>
            </a:r>
          </a:p>
          <a:p>
            <a:pPr algn="just"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There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is no multiplicative inverse because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gcd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(10, 8) = 2 ≠ 1. </a:t>
            </a:r>
            <a:endParaRPr lang="en-US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other words,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cannot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find any number between 0 and 9 </a:t>
            </a:r>
            <a:endParaRPr lang="en-US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such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that when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multiplied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by 8, the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result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is congruent to 1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2) Find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all multiplicative inverses in Z</a:t>
            </a:r>
            <a:r>
              <a:rPr lang="en-US" sz="2000" spc="-1" baseline="-20000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10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Solution: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There are only three pairs: (1, 1), (3, 7) and (9, 9). </a:t>
            </a:r>
            <a:endParaRPr lang="en-US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numbers 0, 2, 4, 5, 6, and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8 </a:t>
            </a:r>
          </a:p>
          <a:p>
            <a:pPr algn="just"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do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not have a multiplicative inverse. 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 .. 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extended Euclidean algorithm finds the multiplicative inverses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b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Z</a:t>
            </a:r>
            <a:r>
              <a:rPr lang="en-US" sz="2000" spc="-1" baseline="-18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when n and b are given and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gcd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(n, b) = 1.</a:t>
            </a: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multiplicative inverse of b is the value of t after being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mapped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Z</a:t>
            </a:r>
            <a:r>
              <a:rPr lang="en-US" sz="2000" spc="-1" baseline="-18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 .. 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Using extended Euclidean algorithm to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find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multiplicative inverse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0"/>
          <p:cNvPicPr/>
          <p:nvPr/>
        </p:nvPicPr>
        <p:blipFill>
          <a:blip r:embed="rId3"/>
          <a:stretch/>
        </p:blipFill>
        <p:spPr>
          <a:xfrm>
            <a:off x="457200" y="1504950"/>
            <a:ext cx="5791200" cy="2895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multiplicative inverse of 11 in Z</a:t>
            </a:r>
            <a:r>
              <a:rPr lang="en-US" sz="2000" spc="-1" baseline="-2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3"/>
          <p:cNvPicPr/>
          <p:nvPr/>
        </p:nvPicPr>
        <p:blipFill>
          <a:blip r:embed="rId3"/>
          <a:stretch/>
        </p:blipFill>
        <p:spPr>
          <a:xfrm>
            <a:off x="304800" y="1352550"/>
            <a:ext cx="6019800" cy="271452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33400" y="4095750"/>
            <a:ext cx="548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gcd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(26, 11) is 1; the inverse of 11 is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-7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or 19.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multiplicative inverse of 23 in Z</a:t>
            </a:r>
            <a:r>
              <a:rPr lang="en-US" sz="2000" spc="-1" baseline="-18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4"/>
          <p:cNvPicPr/>
          <p:nvPr/>
        </p:nvPicPr>
        <p:blipFill>
          <a:blip r:embed="rId3"/>
          <a:stretch/>
        </p:blipFill>
        <p:spPr>
          <a:xfrm>
            <a:off x="381000" y="1504950"/>
            <a:ext cx="5846880" cy="27432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33400" y="4324351"/>
            <a:ext cx="6008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gcd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(100, 23) is 1; the inverse of 23 is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-13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or 87.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inverse of 12 in Z</a:t>
            </a:r>
            <a:r>
              <a:rPr lang="en-US" sz="2000" spc="-1" baseline="-18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4"/>
          <p:cNvPicPr/>
          <p:nvPr/>
        </p:nvPicPr>
        <p:blipFill>
          <a:blip r:embed="rId3"/>
          <a:stretch/>
        </p:blipFill>
        <p:spPr>
          <a:xfrm>
            <a:off x="457200" y="1504950"/>
            <a:ext cx="5257800" cy="16764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09600" y="3333750"/>
            <a:ext cx="518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gcd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(26, 12) is 2; the inverse does not exist.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Addition and Multiplication Tables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0"/>
          <p:cNvPicPr/>
          <p:nvPr/>
        </p:nvPicPr>
        <p:blipFill>
          <a:blip r:embed="rId3"/>
          <a:stretch/>
        </p:blipFill>
        <p:spPr>
          <a:xfrm>
            <a:off x="457200" y="1200150"/>
            <a:ext cx="6481800" cy="325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Modular Arithmetic</a:t>
            </a:r>
            <a:endParaRPr lang="en-IN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Different Sets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need to use Zn when additive inverses are needed; we need to use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Z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* when multiplicative inverses are needed.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1"/>
          <p:cNvPicPr/>
          <p:nvPr/>
        </p:nvPicPr>
        <p:blipFill>
          <a:blip r:embed="rId3"/>
          <a:stretch/>
        </p:blipFill>
        <p:spPr>
          <a:xfrm>
            <a:off x="1143000" y="2647950"/>
            <a:ext cx="4058640" cy="128772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19200" y="2190750"/>
            <a:ext cx="4331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-1" dirty="0" smtClean="0">
                <a:uFill>
                  <a:solidFill>
                    <a:srgbClr val="FFFFFF"/>
                  </a:solidFill>
                </a:uFill>
              </a:rPr>
              <a:t>Some Z</a:t>
            </a:r>
            <a:r>
              <a:rPr lang="en-US" b="1" spc="-1" baseline="-18000" dirty="0" smtClean="0"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en-US" b="1" spc="-1" dirty="0" smtClean="0">
                <a:uFill>
                  <a:solidFill>
                    <a:srgbClr val="FFFFFF"/>
                  </a:solidFill>
                </a:uFill>
              </a:rPr>
              <a:t> and Z</a:t>
            </a:r>
            <a:r>
              <a:rPr lang="en-US" b="1" spc="-1" baseline="-18000" dirty="0" smtClean="0"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en-US" b="1" spc="-1" baseline="-6000" dirty="0" smtClean="0">
                <a:uFill>
                  <a:solidFill>
                    <a:srgbClr val="FFFFFF"/>
                  </a:solidFill>
                </a:uFill>
              </a:rPr>
              <a:t>*</a:t>
            </a:r>
            <a:r>
              <a:rPr lang="en-US" b="1" spc="-1" dirty="0" smtClean="0">
                <a:uFill>
                  <a:solidFill>
                    <a:srgbClr val="FFFFFF"/>
                  </a:solidFill>
                </a:uFill>
              </a:rPr>
              <a:t> sets</a:t>
            </a:r>
            <a:endParaRPr lang="en-IN" sz="1200" b="1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Two more sets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Cryptography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often uses two more sets: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Z</a:t>
            </a:r>
            <a:r>
              <a:rPr lang="en-US" sz="2000" spc="-1" baseline="-1600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and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Z</a:t>
            </a:r>
            <a:r>
              <a:rPr lang="en-US" sz="2000" spc="-1" baseline="-1800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*. The modulus in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these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two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sets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is a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prime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number.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1"/>
          <p:cNvPicPr/>
          <p:nvPr/>
        </p:nvPicPr>
        <p:blipFill>
          <a:blip r:embed="rId3"/>
          <a:stretch/>
        </p:blipFill>
        <p:spPr>
          <a:xfrm>
            <a:off x="457200" y="1962150"/>
            <a:ext cx="5638800" cy="685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1"/>
          </p:nvPr>
        </p:nvSpPr>
        <p:spPr>
          <a:xfrm>
            <a:off x="306185" y="960441"/>
            <a:ext cx="6482073" cy="29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None/>
            </a:pPr>
            <a:r>
              <a:rPr lang="en-US" sz="2000" dirty="0"/>
              <a:t>Next Class</a:t>
            </a:r>
            <a:endParaRPr/>
          </a:p>
          <a:p>
            <a:pPr marL="358775" lvl="0" indent="-3587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lang="en-US" sz="2000" dirty="0"/>
              <a:t>Mandatory reading for the next class</a:t>
            </a:r>
            <a:endParaRPr/>
          </a:p>
          <a:p>
            <a:pPr marL="701675" lvl="1" indent="-358775">
              <a:lnSpc>
                <a:spcPct val="100000"/>
              </a:lnSpc>
              <a:buSzPts val="2000"/>
              <a:buFont typeface="Inter"/>
              <a:buChar char="☞"/>
            </a:pPr>
            <a:r>
              <a:rPr lang="en-US" sz="2000" u="sng" dirty="0" smtClean="0">
                <a:solidFill>
                  <a:schemeClr val="hlink"/>
                </a:solidFill>
              </a:rPr>
              <a:t>https://pdfs.semanticscholar.org/40f3/95bf05420ea57578ed209c408e1f2e309094.pdf</a:t>
            </a:r>
            <a:endParaRPr sz="2000"/>
          </a:p>
        </p:txBody>
      </p:sp>
      <p:sp>
        <p:nvSpPr>
          <p:cNvPr id="259" name="Google Shape;2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33</a:t>
            </a:fld>
            <a:endParaRPr/>
          </a:p>
        </p:txBody>
      </p:sp>
      <p:grpSp>
        <p:nvGrpSpPr>
          <p:cNvPr id="266" name="Google Shape;266;p21"/>
          <p:cNvGrpSpPr/>
          <p:nvPr/>
        </p:nvGrpSpPr>
        <p:grpSpPr>
          <a:xfrm>
            <a:off x="1976938" y="3730089"/>
            <a:ext cx="5190123" cy="932577"/>
            <a:chOff x="2344175" y="3474839"/>
            <a:chExt cx="5190123" cy="932577"/>
          </a:xfrm>
        </p:grpSpPr>
        <p:pic>
          <p:nvPicPr>
            <p:cNvPr id="267" name="Google Shape;26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44175" y="3474839"/>
              <a:ext cx="1990303" cy="93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1"/>
            <p:cNvPicPr preferRelativeResize="0"/>
            <p:nvPr/>
          </p:nvPicPr>
          <p:blipFill rotWithShape="1">
            <a:blip r:embed="rId4">
              <a:alphaModFix/>
            </a:blip>
            <a:srcRect b="13963"/>
            <a:stretch/>
          </p:blipFill>
          <p:spPr>
            <a:xfrm>
              <a:off x="5235100" y="3545139"/>
              <a:ext cx="2299198" cy="862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1"/>
          <p:cNvSpPr txBox="1"/>
          <p:nvPr/>
        </p:nvSpPr>
        <p:spPr>
          <a:xfrm>
            <a:off x="278969" y="248350"/>
            <a:ext cx="8524068" cy="324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1" dirty="0">
              <a:solidFill>
                <a:srgbClr val="006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6353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Vineetha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 University, Bengaluru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Introduction</a:t>
            </a:r>
            <a:endParaRPr lang="en-IN" sz="1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337297" y="931608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44450">
              <a:lnSpc>
                <a:spcPct val="100000"/>
              </a:lnSpc>
              <a:buSzPts val="2000"/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division relationship (a = q × n + r) discussed in the previous section has two inputs (a and n) and two outputs (q and 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</a:p>
          <a:p>
            <a:pPr marL="171450" indent="-44450">
              <a:lnSpc>
                <a:spcPct val="100000"/>
              </a:lnSpc>
              <a:buSzPts val="2000"/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modular arithmetic, we are interested in only one of the outputs,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remainder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r. </a:t>
            </a: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50" lvl="0" indent="-44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None/>
            </a:pPr>
            <a:endParaRPr sz="2000" dirty="0"/>
          </a:p>
        </p:txBody>
      </p:sp>
      <p:sp>
        <p:nvSpPr>
          <p:cNvPr id="193" name="Google Shape;19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rgbClr val="112444"/>
                </a:solidFill>
                <a:latin typeface="Calibri"/>
                <a:ea typeface="Calibri"/>
                <a:cs typeface="Calibri"/>
                <a:sym typeface="Calibri"/>
              </a:rPr>
              <a:t>Modulo Operator</a:t>
            </a:r>
            <a:endParaRPr dirty="0">
              <a:solidFill>
                <a:srgbClr val="112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5802911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solidFill>
                <a:schemeClr val="tx1"/>
              </a:solidFill>
              <a:latin typeface="Calibri" pitchFamily="34" charset="0"/>
              <a:sym typeface="Calibri"/>
            </a:endParaRPr>
          </a:p>
          <a:p>
            <a:pPr marL="40640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modulo operator is shown as mod. </a:t>
            </a:r>
            <a:endParaRPr lang="en-US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40640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second input (n) is called the 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modulus.</a:t>
            </a:r>
          </a:p>
          <a:p>
            <a:pPr marL="40640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output r is called the residue. </a:t>
            </a:r>
            <a:endParaRPr lang="en-IN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81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A3A"/>
              </a:buClr>
              <a:buSzPts val="2000"/>
              <a:buNone/>
            </a:pPr>
            <a:endParaRPr sz="2000" dirty="0" smtClean="0">
              <a:solidFill>
                <a:schemeClr val="tx1"/>
              </a:solidFill>
              <a:latin typeface="Calibri" pitchFamily="34" charset="0"/>
              <a:sym typeface="Calibri"/>
            </a:endParaRPr>
          </a:p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solidFill>
                <a:schemeClr val="tx1"/>
              </a:solidFill>
              <a:latin typeface="Calibri" pitchFamily="34" charset="0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5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11"/>
          <p:cNvPicPr/>
          <p:nvPr/>
        </p:nvPicPr>
        <p:blipFill>
          <a:blip r:embed="rId3"/>
          <a:stretch/>
        </p:blipFill>
        <p:spPr>
          <a:xfrm>
            <a:off x="533400" y="2952750"/>
            <a:ext cx="4724400" cy="1766880"/>
          </a:xfrm>
          <a:prstGeom prst="rect">
            <a:avLst/>
          </a:prstGeom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85800" y="2417862"/>
            <a:ext cx="5676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" dirty="0" smtClean="0">
                <a:uFill>
                  <a:solidFill>
                    <a:srgbClr val="FFFFFF"/>
                  </a:solidFill>
                </a:uFill>
              </a:rPr>
              <a:t>             Division </a:t>
            </a:r>
            <a:r>
              <a:rPr lang="en-US" b="1" spc="-1" dirty="0" smtClean="0">
                <a:uFill>
                  <a:solidFill>
                    <a:srgbClr val="FFFFFF"/>
                  </a:solidFill>
                </a:uFill>
              </a:rPr>
              <a:t>algorithm and modulo operator</a:t>
            </a:r>
            <a:endParaRPr lang="en-IN" sz="12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390998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a) </a:t>
            </a:r>
            <a:r>
              <a:rPr lang="da-DK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27 mod 5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	Dividing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27 by 5 results in r =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b) </a:t>
            </a:r>
            <a:r>
              <a:rPr lang="da-DK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36 mod 12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	Dividing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36 by 12 results in r = 0. 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c) </a:t>
            </a:r>
            <a:r>
              <a:rPr lang="da-DK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−18 mod 14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	Dividing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−18 by 14 results in r = −4. After adding the modulus r =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10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None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d) </a:t>
            </a:r>
            <a:r>
              <a:rPr lang="da-DK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−7 mod 10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	Dividing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−7 by 10 results in r = −7. After adding the modulus to −7, r = 3. 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6575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None/>
            </a:pPr>
            <a:endParaRPr sz="2000" dirty="0">
              <a:latin typeface="Calibri" pitchFamily="34" charset="0"/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6</a:t>
            </a:fld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Set of residues</a:t>
            </a:r>
            <a:endParaRPr dirty="0"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465855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modulo operation creates a set, which in modular arithmetic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referred to as 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set of least residues modulo 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Z</a:t>
            </a:r>
            <a:r>
              <a:rPr lang="en-US" sz="2000" spc="-1" baseline="-2500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7</a:t>
            </a:fld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/>
              <a:t>10 June 2020</a:t>
            </a:r>
            <a:endParaRPr dirty="0"/>
          </a:p>
        </p:txBody>
      </p:sp>
      <p:pic>
        <p:nvPicPr>
          <p:cNvPr id="6" name="Picture 11"/>
          <p:cNvPicPr/>
          <p:nvPr/>
        </p:nvPicPr>
        <p:blipFill>
          <a:blip r:embed="rId3"/>
          <a:stretch/>
        </p:blipFill>
        <p:spPr>
          <a:xfrm>
            <a:off x="685800" y="2419350"/>
            <a:ext cx="5638800" cy="9144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514600" y="1809750"/>
            <a:ext cx="2718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" dirty="0" smtClean="0">
                <a:uFill>
                  <a:solidFill>
                    <a:srgbClr val="FFFFFF"/>
                  </a:solidFill>
                </a:uFill>
              </a:rPr>
              <a:t>Some Z</a:t>
            </a:r>
            <a:r>
              <a:rPr lang="en-US" sz="1600" b="1" spc="-1" baseline="-25000" dirty="0" smtClean="0"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en-US" b="1" spc="-1" dirty="0" smtClean="0">
                <a:uFill>
                  <a:solidFill>
                    <a:srgbClr val="FFFFFF"/>
                  </a:solidFill>
                </a:uFill>
              </a:rPr>
              <a:t> sets</a:t>
            </a:r>
            <a:endParaRPr lang="en-IN" sz="12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Congruence</a:t>
            </a:r>
            <a:endParaRPr dirty="0"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306186" y="960440"/>
            <a:ext cx="7196739" cy="35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show that two integers are congruent, we use the congruence operator (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≡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). For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Google Shape;2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pic>
        <p:nvPicPr>
          <p:cNvPr id="6" name="Picture 11"/>
          <p:cNvPicPr/>
          <p:nvPr/>
        </p:nvPicPr>
        <p:blipFill>
          <a:blip r:embed="rId3"/>
          <a:stretch/>
        </p:blipFill>
        <p:spPr>
          <a:xfrm>
            <a:off x="533400" y="1962150"/>
            <a:ext cx="5029200" cy="76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b="1" dirty="0" smtClean="0"/>
              <a:t>Concept of Congruence</a:t>
            </a:r>
            <a:endParaRPr dirty="0"/>
          </a:p>
        </p:txBody>
      </p:sp>
      <p:sp>
        <p:nvSpPr>
          <p:cNvPr id="233" name="Google Shape;233;p12"/>
          <p:cNvSpPr txBox="1">
            <a:spLocks noGrp="1"/>
          </p:cNvSpPr>
          <p:nvPr>
            <p:ph type="body" idx="1"/>
          </p:nvPr>
        </p:nvSpPr>
        <p:spPr>
          <a:xfrm>
            <a:off x="306185" y="931608"/>
            <a:ext cx="7584300" cy="347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endParaRPr dirty="0"/>
          </a:p>
        </p:txBody>
      </p:sp>
      <p:sp>
        <p:nvSpPr>
          <p:cNvPr id="234" name="Google Shape;2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pic>
        <p:nvPicPr>
          <p:cNvPr id="6" name="Picture 10"/>
          <p:cNvPicPr/>
          <p:nvPr/>
        </p:nvPicPr>
        <p:blipFill>
          <a:blip r:embed="rId3"/>
          <a:stretch/>
        </p:blipFill>
        <p:spPr>
          <a:xfrm>
            <a:off x="762000" y="1047750"/>
            <a:ext cx="5181600" cy="236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1138</Words>
  <Application>Microsoft Office PowerPoint</Application>
  <PresentationFormat>On-screen Show (16:9)</PresentationFormat>
  <Paragraphs>182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DejaVu Sans</vt:lpstr>
      <vt:lpstr>Inter</vt:lpstr>
      <vt:lpstr>Open Sans</vt:lpstr>
      <vt:lpstr>Office Theme</vt:lpstr>
      <vt:lpstr>Slide 1</vt:lpstr>
      <vt:lpstr>Slide 2</vt:lpstr>
      <vt:lpstr>Modular Arithmetic</vt:lpstr>
      <vt:lpstr>Introduction</vt:lpstr>
      <vt:lpstr>Modulo Operator</vt:lpstr>
      <vt:lpstr>Example</vt:lpstr>
      <vt:lpstr>Set of residues</vt:lpstr>
      <vt:lpstr>Congruence</vt:lpstr>
      <vt:lpstr>Concept of Congruence</vt:lpstr>
      <vt:lpstr>Continued..</vt:lpstr>
      <vt:lpstr>Continued..</vt:lpstr>
      <vt:lpstr>Continued .. Example</vt:lpstr>
      <vt:lpstr>Operation on Zn</vt:lpstr>
      <vt:lpstr>Example-1</vt:lpstr>
      <vt:lpstr>Example-2</vt:lpstr>
      <vt:lpstr>Properties of Congruence</vt:lpstr>
      <vt:lpstr>Properties of mode operator</vt:lpstr>
      <vt:lpstr>Continued ..</vt:lpstr>
      <vt:lpstr>Continued .. </vt:lpstr>
      <vt:lpstr>Inverses</vt:lpstr>
      <vt:lpstr>Additive Inverse</vt:lpstr>
      <vt:lpstr>Multiplicative Inverse</vt:lpstr>
      <vt:lpstr>Example</vt:lpstr>
      <vt:lpstr>Continued .. </vt:lpstr>
      <vt:lpstr>Continued .. Example</vt:lpstr>
      <vt:lpstr>Example</vt:lpstr>
      <vt:lpstr>Example</vt:lpstr>
      <vt:lpstr>Example</vt:lpstr>
      <vt:lpstr>Addition and Multiplication Tables</vt:lpstr>
      <vt:lpstr>Different Sets</vt:lpstr>
      <vt:lpstr>Two more sets</vt:lpstr>
      <vt:lpstr>Thank You!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Prabhakar</dc:creator>
  <cp:lastModifiedBy>vineetha</cp:lastModifiedBy>
  <cp:revision>28</cp:revision>
  <dcterms:created xsi:type="dcterms:W3CDTF">2020-06-08T19:20:40Z</dcterms:created>
  <dcterms:modified xsi:type="dcterms:W3CDTF">2020-07-20T13:39:43Z</dcterms:modified>
</cp:coreProperties>
</file>