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70" r:id="rId29"/>
    <p:sldId id="271" r:id="rId30"/>
  </p:sldIdLst>
  <p:sldSz cx="9144000" cy="5143500" type="screen16x9"/>
  <p:notesSz cx="6858000" cy="9144000"/>
  <p:embeddedFontLst>
    <p:embeddedFont>
      <p:font typeface="Calibri" pitchFamily="34" charset="0"/>
      <p:regular r:id="rId32"/>
      <p:bold r:id="rId33"/>
      <p:italic r:id="rId34"/>
      <p:boldItalic r:id="rId35"/>
    </p:embeddedFont>
    <p:embeddedFont>
      <p:font typeface="Open Sans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iTmC+LZV6Ii6awrMvH93C9P3Eg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6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4136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Slide">
  <p:cSld name="Welcom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61853" y="297555"/>
            <a:ext cx="2358172" cy="73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52249"/>
            <a:ext cx="2603899" cy="13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3"/>
          <p:cNvSpPr txBox="1"/>
          <p:nvPr/>
        </p:nvSpPr>
        <p:spPr>
          <a:xfrm>
            <a:off x="3111795" y="1956391"/>
            <a:ext cx="28069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rPr>
              <a:t>Welcome to</a:t>
            </a:r>
            <a:endParaRPr/>
          </a:p>
        </p:txBody>
      </p:sp>
      <p:sp>
        <p:nvSpPr>
          <p:cNvPr id="19" name="Google Shape;19;p23"/>
          <p:cNvSpPr txBox="1"/>
          <p:nvPr/>
        </p:nvSpPr>
        <p:spPr>
          <a:xfrm>
            <a:off x="2519916" y="2340641"/>
            <a:ext cx="39907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EA7F25"/>
                </a:solidFill>
                <a:latin typeface="Calibri"/>
                <a:ea typeface="Calibri"/>
                <a:cs typeface="Calibri"/>
                <a:sym typeface="Calibri"/>
              </a:rPr>
              <a:t>PES University</a:t>
            </a:r>
            <a:endParaRPr/>
          </a:p>
        </p:txBody>
      </p:sp>
      <p:sp>
        <p:nvSpPr>
          <p:cNvPr id="20" name="Google Shape;20;p23"/>
          <p:cNvSpPr txBox="1"/>
          <p:nvPr/>
        </p:nvSpPr>
        <p:spPr>
          <a:xfrm>
            <a:off x="2197395" y="3024017"/>
            <a:ext cx="474920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rPr>
              <a:t>Ring Road Campus, Bengaluru</a:t>
            </a:r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- Image on Right">
  <p:cSld name="Title + Content - Image on Righ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32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98" name="Google Shape;98;p3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9" name="Google Shape;99;p32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00" name="Google Shape;10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2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2" name="Google Shape;102;p32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05" name="Google Shape;105;p32"/>
          <p:cNvCxnSpPr/>
          <p:nvPr/>
        </p:nvCxnSpPr>
        <p:spPr>
          <a:xfrm>
            <a:off x="4897464" y="1124753"/>
            <a:ext cx="0" cy="31902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32"/>
          <p:cNvSpPr txBox="1">
            <a:spLocks noGrp="1"/>
          </p:cNvSpPr>
          <p:nvPr>
            <p:ph type="body" idx="2"/>
          </p:nvPr>
        </p:nvSpPr>
        <p:spPr>
          <a:xfrm>
            <a:off x="306388" y="1044575"/>
            <a:ext cx="4373562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- Image on Left">
  <p:cSld name="Title + Content - Image on Lef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33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109" name="Google Shape;109;p3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0" name="Google Shape;110;p33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11" name="Google Shape;11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3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3" name="Google Shape;113;p33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5" name="Google Shape;115;p33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6" name="Google Shape;116;p33"/>
          <p:cNvCxnSpPr/>
          <p:nvPr/>
        </p:nvCxnSpPr>
        <p:spPr>
          <a:xfrm>
            <a:off x="4347275" y="1169075"/>
            <a:ext cx="0" cy="31902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33"/>
          <p:cNvSpPr txBox="1">
            <a:spLocks noGrp="1"/>
          </p:cNvSpPr>
          <p:nvPr>
            <p:ph type="body" idx="2"/>
          </p:nvPr>
        </p:nvSpPr>
        <p:spPr>
          <a:xfrm>
            <a:off x="4572000" y="1043855"/>
            <a:ext cx="4373562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- Image Comparison">
  <p:cSld name="Title + Content - Image Compariso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34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120" name="Google Shape;120;p3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1" name="Google Shape;121;p34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22" name="Google Shape;12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4" name="Google Shape;124;p34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" name="Google Shape;12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6" name="Google Shape;126;p34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7" name="Google Shape;127;p34"/>
          <p:cNvCxnSpPr/>
          <p:nvPr/>
        </p:nvCxnSpPr>
        <p:spPr>
          <a:xfrm>
            <a:off x="4572000" y="1132502"/>
            <a:ext cx="0" cy="31902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35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130" name="Google Shape;130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1" name="Google Shape;131;p35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32" name="Google Shape;13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5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4" name="Google Shape;134;p35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74128" y="4062731"/>
            <a:ext cx="2358172" cy="73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3648484"/>
            <a:ext cx="2603899" cy="13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6"/>
          <p:cNvSpPr txBox="1">
            <a:spLocks noGrp="1"/>
          </p:cNvSpPr>
          <p:nvPr>
            <p:ph type="body" idx="1"/>
          </p:nvPr>
        </p:nvSpPr>
        <p:spPr>
          <a:xfrm>
            <a:off x="1222095" y="1495016"/>
            <a:ext cx="6699810" cy="232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12344"/>
              </a:buClr>
              <a:buSzPts val="2400"/>
              <a:buNone/>
              <a:defRPr sz="2400">
                <a:solidFill>
                  <a:srgbClr val="11234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36"/>
          <p:cNvSpPr txBox="1"/>
          <p:nvPr/>
        </p:nvSpPr>
        <p:spPr>
          <a:xfrm>
            <a:off x="2074689" y="344570"/>
            <a:ext cx="49946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EA7F25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Blank">
  <p:cSld name="Complete 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- Bullets">
  <p:cSld name="Title + Content - Bulle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25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26" name="Google Shape;26;p2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" name="Google Shape;27;p25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8" name="Google Shape;2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5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25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Title ">
  <p:cSld name="Chapter Title 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26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36" name="Google Shape;36;p2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" name="Google Shape;37;p26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8" name="Google Shape;3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ctrTitle"/>
          </p:nvPr>
        </p:nvSpPr>
        <p:spPr>
          <a:xfrm>
            <a:off x="311700" y="1928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3600"/>
              <a:buFont typeface="Calibri"/>
              <a:buNone/>
              <a:defRPr sz="36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2" name="Google Shape;42;p26"/>
          <p:cNvCxnSpPr/>
          <p:nvPr/>
        </p:nvCxnSpPr>
        <p:spPr>
          <a:xfrm>
            <a:off x="326175" y="2871075"/>
            <a:ext cx="8032500" cy="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325438" y="3006725"/>
            <a:ext cx="8507412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None/>
              <a:defRPr sz="2400">
                <a:solidFill>
                  <a:srgbClr val="3A3A3A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with Logos)">
  <p:cSld name="Blank (with Logos)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27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46" name="Google Shape;46;p2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7" name="Google Shape;47;p27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48" name="Google Shape;4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Slide 2">
  <p:cSld name="Welcome Slide 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61853" y="297555"/>
            <a:ext cx="2358172" cy="73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52249"/>
            <a:ext cx="2603899" cy="13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8"/>
          <p:cNvSpPr txBox="1"/>
          <p:nvPr/>
        </p:nvSpPr>
        <p:spPr>
          <a:xfrm>
            <a:off x="2085752" y="1879850"/>
            <a:ext cx="497249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EA7F25"/>
                </a:solidFill>
                <a:latin typeface="Calibri"/>
                <a:ea typeface="Calibri"/>
                <a:cs typeface="Calibri"/>
                <a:sym typeface="Calibri"/>
              </a:rPr>
              <a:t>Information Security</a:t>
            </a:r>
            <a:endParaRPr/>
          </a:p>
        </p:txBody>
      </p:sp>
      <p:sp>
        <p:nvSpPr>
          <p:cNvPr id="55" name="Google Shape;55;p28"/>
          <p:cNvSpPr txBox="1"/>
          <p:nvPr/>
        </p:nvSpPr>
        <p:spPr>
          <a:xfrm>
            <a:off x="2197395" y="2605810"/>
            <a:ext cx="474920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rPr>
              <a:t>OS, Web, Cloud, IoT, Mobile</a:t>
            </a:r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2"/>
          </p:nvPr>
        </p:nvSpPr>
        <p:spPr>
          <a:xfrm>
            <a:off x="2317750" y="3346450"/>
            <a:ext cx="4600575" cy="771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A7F25"/>
              </a:buClr>
              <a:buSzPts val="2400"/>
              <a:buNone/>
              <a:defRPr sz="2400" b="0">
                <a:solidFill>
                  <a:srgbClr val="EA7F25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les of Engagement">
  <p:cSld name="Rules of Engagem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29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61" name="Google Shape;61;p2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" name="Google Shape;62;p29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63" name="Google Shape;6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29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title"/>
          </p:nvPr>
        </p:nvSpPr>
        <p:spPr>
          <a:xfrm>
            <a:off x="311700" y="15803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2"/>
          </p:nvPr>
        </p:nvSpPr>
        <p:spPr>
          <a:xfrm>
            <a:off x="2796693" y="4058568"/>
            <a:ext cx="2388751" cy="6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12344"/>
              </a:buClr>
              <a:buSzPts val="2100"/>
              <a:buChar char="•"/>
              <a:defRPr b="1">
                <a:solidFill>
                  <a:srgbClr val="11234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9" name="Google Shape;6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8876" y="2264890"/>
            <a:ext cx="2278864" cy="1731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50885" y="920523"/>
            <a:ext cx="1242230" cy="1242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9"/>
          <p:cNvPicPr preferRelativeResize="0"/>
          <p:nvPr/>
        </p:nvPicPr>
        <p:blipFill/>
        <p:spPr>
          <a:xfrm>
            <a:off x="5705897" y="961327"/>
            <a:ext cx="2638698" cy="197902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72" name="Google Shape;72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50885" y="2376239"/>
            <a:ext cx="1234559" cy="124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0506" y="961327"/>
            <a:ext cx="2628194" cy="1241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- Paragraph">
  <p:cSld name="Title + Content - Paragraph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30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76" name="Google Shape;76;p3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7" name="Google Shape;77;p30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78" name="Google Shape;7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0" name="Google Shape;80;p30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30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Arial"/>
              <a:buNone/>
              <a:defRPr sz="2400">
                <a:solidFill>
                  <a:srgbClr val="3A3A3A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- Comparison">
  <p:cSld name="Title + Content - Comparis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31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86" name="Google Shape;86;p3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7" name="Google Shape;87;p31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88" name="Google Shape;8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1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31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2" name="Google Shape;92;p31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3" name="Google Shape;93;p31"/>
          <p:cNvCxnSpPr/>
          <p:nvPr/>
        </p:nvCxnSpPr>
        <p:spPr>
          <a:xfrm>
            <a:off x="4572000" y="1132502"/>
            <a:ext cx="0" cy="31902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31"/>
          <p:cNvSpPr txBox="1">
            <a:spLocks noGrp="1"/>
          </p:cNvSpPr>
          <p:nvPr>
            <p:ph type="body" idx="2"/>
          </p:nvPr>
        </p:nvSpPr>
        <p:spPr>
          <a:xfrm>
            <a:off x="306185" y="1044558"/>
            <a:ext cx="3994150" cy="338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body" idx="3"/>
          </p:nvPr>
        </p:nvSpPr>
        <p:spPr>
          <a:xfrm>
            <a:off x="4843665" y="1044558"/>
            <a:ext cx="3994150" cy="338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147" name="Google Shape;147;p1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Example</a:t>
            </a:r>
            <a:endParaRPr dirty="0"/>
          </a:p>
        </p:txBody>
      </p:sp>
      <p:sp>
        <p:nvSpPr>
          <p:cNvPr id="241" name="Google Shape;241;p13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7220961" cy="346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25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There is also another short cut. Because the addition in GF(2)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lnSpc>
                <a:spcPct val="125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means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the exclusive-or (XOR) operation. So we can exclusive-or the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lnSpc>
                <a:spcPct val="125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two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words, bits by bits, to get the result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.</a:t>
            </a:r>
          </a:p>
          <a:p>
            <a:pPr algn="just">
              <a:lnSpc>
                <a:spcPct val="125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In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the previous example,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5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2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is 00100110 and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3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2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+ 1 is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lnSpc>
                <a:spcPct val="125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00001101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. The result is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00101011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or in polynomial notation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lnSpc>
                <a:spcPct val="125000"/>
              </a:lnSpc>
              <a:buNone/>
            </a:pP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5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3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+ 1.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42" name="Google Shape;24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 dirty="0" smtClean="0"/>
              <a:t>8 July 2020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Example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buNone/>
            </a:pPr>
            <a:r>
              <a:rPr lang="en-US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1. The coefficient multiplication is done in GF(2). </a:t>
            </a:r>
            <a:endParaRPr lang="en-IN" sz="2000" spc="-1" dirty="0" smtClean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buNone/>
            </a:pPr>
            <a:r>
              <a:rPr lang="en-US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2</a:t>
            </a:r>
            <a:r>
              <a:rPr lang="en-US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. The multiplying </a:t>
            </a:r>
            <a:r>
              <a:rPr lang="en-US" sz="2000" i="1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i="1" spc="-1" baseline="30000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i</a:t>
            </a:r>
            <a:r>
              <a:rPr lang="en-US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by </a:t>
            </a:r>
            <a:r>
              <a:rPr lang="en-US" sz="2000" i="1" spc="-1" dirty="0" err="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i="1" spc="-1" baseline="30000" dirty="0" err="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j</a:t>
            </a:r>
            <a:r>
              <a:rPr lang="en-US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results in </a:t>
            </a:r>
            <a:r>
              <a:rPr lang="en-US" sz="2000" i="1" spc="-1" dirty="0" err="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i="1" spc="-1" baseline="30000" dirty="0" err="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i</a:t>
            </a:r>
            <a:r>
              <a:rPr lang="en-US" sz="2000" spc="-1" baseline="30000" dirty="0" err="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+</a:t>
            </a:r>
            <a:r>
              <a:rPr lang="en-US" sz="2000" i="1" spc="-1" baseline="30000" dirty="0" err="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j</a:t>
            </a:r>
            <a:r>
              <a:rPr lang="en-US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. </a:t>
            </a:r>
            <a:endParaRPr lang="en-IN" sz="2000" spc="-1" dirty="0" smtClean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buNone/>
            </a:pPr>
            <a:r>
              <a:rPr lang="en-US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3</a:t>
            </a:r>
            <a:r>
              <a:rPr lang="en-US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. The multiplication may create terms with degree more than </a:t>
            </a:r>
            <a:r>
              <a:rPr lang="en-US" sz="2000" i="1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n</a:t>
            </a:r>
            <a:r>
              <a:rPr lang="en-US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− 1, which means the result needs to be reduced using a modulus polynomial.</a:t>
            </a:r>
            <a:endParaRPr lang="en-IN" sz="2000" spc="-1" dirty="0" smtClean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360" indent="0" algn="just">
              <a:lnSpc>
                <a:spcPct val="100000"/>
              </a:lnSpc>
              <a:buClr>
                <a:srgbClr val="000000"/>
              </a:buClr>
              <a:buNone/>
            </a:pPr>
            <a:endParaRPr lang="en-IN" sz="20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Example for Multiplication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Find the result of (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5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2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) ⊗ (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7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4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3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2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) in GF(2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8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) with irreducible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polynomial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(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8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4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3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+ 1). Note that we use the symbol ⊗ to show the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multiplication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of two polynomials.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pic>
        <p:nvPicPr>
          <p:cNvPr id="6" name="Picture 13"/>
          <p:cNvPicPr/>
          <p:nvPr/>
        </p:nvPicPr>
        <p:blipFill>
          <a:blip r:embed="rId3"/>
          <a:stretch/>
        </p:blipFill>
        <p:spPr>
          <a:xfrm>
            <a:off x="457200" y="2343150"/>
            <a:ext cx="6934200" cy="8382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457200" y="3257550"/>
            <a:ext cx="59436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To find the final result, divide the polynomial of degree 12 by the polynomial of degree 8 (the modulus) and keep only the remainder. </a:t>
            </a:r>
            <a:endParaRPr lang="en-IN" sz="2000" spc="-1" dirty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Example for Division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pic>
        <p:nvPicPr>
          <p:cNvPr id="8" name="Picture 10"/>
          <p:cNvPicPr/>
          <p:nvPr/>
        </p:nvPicPr>
        <p:blipFill>
          <a:blip r:embed="rId3"/>
          <a:stretch/>
        </p:blipFill>
        <p:spPr>
          <a:xfrm>
            <a:off x="381000" y="1123950"/>
            <a:ext cx="6324600" cy="2819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Continued.. Example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25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In GF (2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4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), find the inverse of (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2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+ 1) modulo (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4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+ 1).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lnSpc>
                <a:spcPct val="125000"/>
              </a:lnSpc>
              <a:buNone/>
            </a:pP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Solution: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The answer is (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3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+ 1) as shown in Table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pic>
        <p:nvPicPr>
          <p:cNvPr id="8" name="Picture 13"/>
          <p:cNvPicPr/>
          <p:nvPr/>
        </p:nvPicPr>
        <p:blipFill>
          <a:blip r:embed="rId3"/>
          <a:stretch/>
        </p:blipFill>
        <p:spPr>
          <a:xfrm>
            <a:off x="533400" y="2419350"/>
            <a:ext cx="6248400" cy="1725120"/>
          </a:xfrm>
          <a:prstGeom prst="rect">
            <a:avLst/>
          </a:prstGeom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2133600" y="2038350"/>
            <a:ext cx="2723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Euclidean algorithm </a:t>
            </a:r>
            <a:endParaRPr lang="en-IN" sz="2000" spc="-1" dirty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Continued .. Example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25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In GF(2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8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), find the inverse of (x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5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) modulo (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8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4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3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+ 1).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lnSpc>
                <a:spcPct val="125000"/>
              </a:lnSpc>
              <a:buNone/>
            </a:pP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Solution</a:t>
            </a: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: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The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answer is (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5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4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3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) as shown in Table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lnSpc>
                <a:spcPct val="125000"/>
              </a:lnSpc>
              <a:buNone/>
            </a:pP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457200" y="3257550"/>
            <a:ext cx="5943600" cy="448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endParaRPr lang="en-IN" sz="2000" spc="-1" dirty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pic>
        <p:nvPicPr>
          <p:cNvPr id="8" name="Picture 14"/>
          <p:cNvPicPr/>
          <p:nvPr/>
        </p:nvPicPr>
        <p:blipFill>
          <a:blip r:embed="rId3"/>
          <a:stretch/>
        </p:blipFill>
        <p:spPr>
          <a:xfrm>
            <a:off x="457200" y="2571750"/>
            <a:ext cx="6096000" cy="2030400"/>
          </a:xfrm>
          <a:prstGeom prst="rect">
            <a:avLst/>
          </a:prstGeom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371600" y="2114550"/>
            <a:ext cx="41467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Euclidean algorithm</a:t>
            </a:r>
            <a:endParaRPr lang="en-IN" sz="2000" spc="-1" dirty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Multiplication Using Computer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The computer implementation uses a better algorithm, repeatedly multiplying a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reduced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polynomial by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.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457200" y="3257550"/>
            <a:ext cx="5943600" cy="448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endParaRPr lang="en-IN" sz="2000" spc="-1" dirty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Example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Find the result of multiplying P</a:t>
            </a:r>
            <a:r>
              <a:rPr lang="en-US" sz="2000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1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= (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5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2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) by P</a:t>
            </a:r>
            <a:r>
              <a:rPr lang="en-US" sz="2000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2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= (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7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4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3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2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) in 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GF(2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8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) with irreducible polynomial (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8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4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3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+ 1) using the algorithm 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described above.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lnSpc>
                <a:spcPct val="125000"/>
              </a:lnSpc>
              <a:buNone/>
            </a:pP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Solution: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lnSpc>
                <a:spcPct val="125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The process is shown in Table. We first find the partial result of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lnSpc>
                <a:spcPct val="125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multiplying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0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,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1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,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2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,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3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,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4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, and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5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by P</a:t>
            </a:r>
            <a:r>
              <a:rPr lang="en-US" sz="2000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2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.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lnSpc>
                <a:spcPct val="125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Note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that although only three terms are needed, the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product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of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lnSpc>
                <a:spcPct val="125000"/>
              </a:lnSpc>
              <a:buNone/>
            </a:pPr>
            <a:r>
              <a:rPr lang="en-US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i="1" spc="-1" baseline="3000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m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⊗ P</a:t>
            </a:r>
            <a:r>
              <a:rPr lang="en-US" sz="2000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2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for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m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from 0 to 5 because each calculation depends on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lnSpc>
                <a:spcPct val="125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the previous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result.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457200" y="3257550"/>
            <a:ext cx="5943600" cy="448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endParaRPr lang="en-IN" sz="2000" spc="-1" dirty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Continued ..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An efficient algorithm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pic>
        <p:nvPicPr>
          <p:cNvPr id="8" name="Picture 13"/>
          <p:cNvPicPr/>
          <p:nvPr/>
        </p:nvPicPr>
        <p:blipFill>
          <a:blip r:embed="rId3"/>
          <a:stretch/>
        </p:blipFill>
        <p:spPr>
          <a:xfrm>
            <a:off x="381000" y="1504950"/>
            <a:ext cx="5486400" cy="2624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Example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25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Repeat Example 4.22 using bit patterns of size 8.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lnSpc>
                <a:spcPct val="125000"/>
              </a:lnSpc>
              <a:buNone/>
            </a:pP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Solution: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We have P1 = 000100110, P2 = 10011110, modulus = 100011010 (nine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lnSpc>
                <a:spcPct val="125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bits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). We show the exclusive or operation by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sym typeface="Symbol"/>
              </a:rPr>
              <a:t>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. 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lnSpc>
                <a:spcPct val="125000"/>
              </a:lnSpc>
              <a:buNone/>
            </a:pP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457200" y="3257550"/>
            <a:ext cx="5943600" cy="448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endParaRPr lang="en-IN" sz="2000" spc="-1" dirty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pic>
        <p:nvPicPr>
          <p:cNvPr id="8" name="Picture 14"/>
          <p:cNvPicPr/>
          <p:nvPr/>
        </p:nvPicPr>
        <p:blipFill>
          <a:blip r:embed="rId3"/>
          <a:stretch/>
        </p:blipFill>
        <p:spPr>
          <a:xfrm>
            <a:off x="457200" y="2571750"/>
            <a:ext cx="5999400" cy="1855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153" name="Google Shape;15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273"/>
            <a:ext cx="9144000" cy="169061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"/>
          <p:cNvSpPr txBox="1"/>
          <p:nvPr/>
        </p:nvSpPr>
        <p:spPr>
          <a:xfrm>
            <a:off x="1963824" y="1731221"/>
            <a:ext cx="554440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APPLIED CRYPTOGRAPHY</a:t>
            </a:r>
            <a:endParaRPr/>
          </a:p>
        </p:txBody>
      </p:sp>
      <p:sp>
        <p:nvSpPr>
          <p:cNvPr id="155" name="Google Shape;155;p2"/>
          <p:cNvSpPr txBox="1"/>
          <p:nvPr/>
        </p:nvSpPr>
        <p:spPr>
          <a:xfrm>
            <a:off x="3967197" y="2670447"/>
            <a:ext cx="1561592" cy="347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</a:pPr>
            <a:r>
              <a:rPr lang="en-US" sz="2100" b="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Lecture 1</a:t>
            </a:r>
            <a:endParaRPr sz="2100" b="0" u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Continued ..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The GF(2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3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) field has 8 elements. We use the irreducible polynomial (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3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2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+ 1)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and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show the addition and multiplication tables for this field.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We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show both 3-bit words and the polynomials. Note that there are two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irreducible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polynomials for degree 3. The other one, (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3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+ 1), yields a totally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different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table for multiplication.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457200" y="3257550"/>
            <a:ext cx="5943600" cy="448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endParaRPr lang="en-IN" sz="2000" spc="-1" dirty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Addition table for GF(2</a:t>
            </a:r>
            <a:r>
              <a:rPr lang="en-US" spc="-1" baseline="33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3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)</a:t>
            </a:r>
            <a:endParaRPr dirty="0">
              <a:latin typeface="Calibri" pitchFamily="34" charset="0"/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pic>
        <p:nvPicPr>
          <p:cNvPr id="8" name="Picture 7"/>
          <p:cNvPicPr/>
          <p:nvPr/>
        </p:nvPicPr>
        <p:blipFill>
          <a:blip r:embed="rId3"/>
          <a:stretch/>
        </p:blipFill>
        <p:spPr>
          <a:xfrm>
            <a:off x="381000" y="971550"/>
            <a:ext cx="6477000" cy="3474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Multiplication table for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GF(2</a:t>
            </a:r>
            <a:r>
              <a:rPr lang="en-US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3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)</a:t>
            </a:r>
            <a:endParaRPr dirty="0">
              <a:latin typeface="Calibri" pitchFamily="34" charset="0"/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457200" y="3257550"/>
            <a:ext cx="5943600" cy="448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endParaRPr lang="en-IN" sz="2000" spc="-1" dirty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/>
        </p:blipFill>
        <p:spPr>
          <a:xfrm>
            <a:off x="457200" y="1047750"/>
            <a:ext cx="6695280" cy="3200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Using a Generator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Sometimes it is easier to define the elements of the GF(2</a:t>
            </a:r>
            <a:r>
              <a:rPr lang="en-US" sz="2000" i="1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) field using a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generator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. 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/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buNone/>
            </a:pP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457200" y="3257550"/>
            <a:ext cx="5943600" cy="448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endParaRPr lang="en-IN" sz="2000" spc="-1" dirty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/>
        </p:blipFill>
        <p:spPr>
          <a:xfrm>
            <a:off x="457200" y="1962150"/>
            <a:ext cx="6019800" cy="685800"/>
          </a:xfrm>
          <a:prstGeom prst="rect">
            <a:avLst/>
          </a:prstGeom>
          <a:ln w="57240">
            <a:solidFill>
              <a:srgbClr val="3333CC"/>
            </a:solidFill>
            <a:miter/>
          </a:ln>
        </p:spPr>
      </p:pic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Example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>
              <a:lnSpc>
                <a:spcPct val="125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Generate the elements of the field GF(2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4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) using the irreducible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polynomial</a:t>
            </a:r>
          </a:p>
          <a:p>
            <a:pPr>
              <a:lnSpc>
                <a:spcPct val="125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ƒ(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) =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4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+ 1.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lnSpc>
                <a:spcPct val="125000"/>
              </a:lnSpc>
              <a:buNone/>
            </a:pP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Solution: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The elements 0,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g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0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,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g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1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,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g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2, and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g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3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can be easily generated,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lnSpc>
                <a:spcPct val="125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because they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are the 4-bit representations of 0, 1,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2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, and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3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.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lnSpc>
                <a:spcPct val="125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Elements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g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4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through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g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14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,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which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represent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4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though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14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need to be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lnSpc>
                <a:spcPct val="125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divided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by the irreducible polynomial.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lnSpc>
                <a:spcPct val="125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To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avoid the polynomial division,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lnSpc>
                <a:spcPct val="125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the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relation ƒ(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g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) =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g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4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g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+ 1 = 0 can be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used. </a:t>
            </a:r>
          </a:p>
          <a:p>
            <a:pPr>
              <a:lnSpc>
                <a:spcPct val="125000"/>
              </a:lnSpc>
              <a:buNone/>
            </a:pP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Continued..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pic>
        <p:nvPicPr>
          <p:cNvPr id="8" name="Picture 7"/>
          <p:cNvPicPr/>
          <p:nvPr/>
        </p:nvPicPr>
        <p:blipFill>
          <a:blip r:embed="rId3"/>
          <a:stretch/>
        </p:blipFill>
        <p:spPr>
          <a:xfrm>
            <a:off x="304800" y="1123950"/>
            <a:ext cx="6324600" cy="2819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Example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following show the results of addition and subtraction operations:</a:t>
            </a:r>
            <a:endParaRPr lang="en-IN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457200" y="3257550"/>
            <a:ext cx="5943600" cy="448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endParaRPr lang="en-IN" sz="2000" spc="-1" dirty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/>
        </p:blipFill>
        <p:spPr>
          <a:xfrm>
            <a:off x="533400" y="1504950"/>
            <a:ext cx="7010400" cy="741600"/>
          </a:xfrm>
          <a:prstGeom prst="rect">
            <a:avLst/>
          </a:prstGeom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457200" y="2343150"/>
            <a:ext cx="7391400" cy="1218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The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following show the result of multiplication and division operations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:</a:t>
            </a:r>
          </a:p>
          <a:p>
            <a:pPr algn="just">
              <a:lnSpc>
                <a:spcPct val="125000"/>
              </a:lnSpc>
            </a:pPr>
            <a:endParaRPr lang="en-IN" sz="2000" spc="-1" dirty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4"/>
          <a:stretch/>
        </p:blipFill>
        <p:spPr>
          <a:xfrm>
            <a:off x="533400" y="3105150"/>
            <a:ext cx="6168240" cy="733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Summary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The finite field GF(2</a:t>
            </a:r>
            <a:r>
              <a:rPr lang="en-US" sz="2000" i="1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) can be used to define four operations of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addition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,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subtraction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, multiplication and division over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-bit words.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The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only restriction is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that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division by zero is not defined. 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body" idx="1"/>
          </p:nvPr>
        </p:nvSpPr>
        <p:spPr>
          <a:xfrm>
            <a:off x="306185" y="960441"/>
            <a:ext cx="6482073" cy="29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52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000"/>
              <a:buNone/>
            </a:pPr>
            <a:r>
              <a:rPr lang="en-US" sz="2000" dirty="0"/>
              <a:t>Next Class</a:t>
            </a:r>
            <a:endParaRPr/>
          </a:p>
          <a:p>
            <a:pPr marL="358775" lvl="0" indent="-35877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Inter"/>
              <a:buChar char="☞"/>
            </a:pPr>
            <a:r>
              <a:rPr lang="en-US" sz="2000" dirty="0"/>
              <a:t>Mandatory reading for the next class</a:t>
            </a:r>
            <a:endParaRPr/>
          </a:p>
          <a:p>
            <a:pPr marL="701675" lvl="1" indent="-358775">
              <a:lnSpc>
                <a:spcPct val="100000"/>
              </a:lnSpc>
              <a:buSzPts val="2000"/>
              <a:buFont typeface="Inter"/>
              <a:buChar char="☞"/>
            </a:pPr>
            <a:r>
              <a:rPr lang="en-US" sz="2000" u="sng" dirty="0" smtClean="0">
                <a:solidFill>
                  <a:schemeClr val="hlink"/>
                </a:solidFill>
              </a:rPr>
              <a:t>https://iacr.org/archive/eurocrypt2001/20450451.pdf</a:t>
            </a:r>
            <a:endParaRPr sz="2000"/>
          </a:p>
        </p:txBody>
      </p:sp>
      <p:sp>
        <p:nvSpPr>
          <p:cNvPr id="259" name="Google Shape;25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libri"/>
                <a:buNone/>
              </a:pPr>
              <a:t>29</a:t>
            </a:fld>
            <a:endParaRPr/>
          </a:p>
        </p:txBody>
      </p:sp>
      <p:grpSp>
        <p:nvGrpSpPr>
          <p:cNvPr id="266" name="Google Shape;266;p21"/>
          <p:cNvGrpSpPr/>
          <p:nvPr/>
        </p:nvGrpSpPr>
        <p:grpSpPr>
          <a:xfrm>
            <a:off x="1976938" y="3730089"/>
            <a:ext cx="5190123" cy="932577"/>
            <a:chOff x="2344175" y="3474839"/>
            <a:chExt cx="5190123" cy="932577"/>
          </a:xfrm>
        </p:grpSpPr>
        <p:pic>
          <p:nvPicPr>
            <p:cNvPr id="267" name="Google Shape;267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44175" y="3474839"/>
              <a:ext cx="1990303" cy="93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21"/>
            <p:cNvPicPr preferRelativeResize="0"/>
            <p:nvPr/>
          </p:nvPicPr>
          <p:blipFill rotWithShape="1">
            <a:blip r:embed="rId4">
              <a:alphaModFix/>
            </a:blip>
            <a:srcRect b="13963"/>
            <a:stretch/>
          </p:blipFill>
          <p:spPr>
            <a:xfrm>
              <a:off x="5235100" y="3545139"/>
              <a:ext cx="2299198" cy="8622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9" name="Google Shape;269;p21"/>
          <p:cNvSpPr txBox="1"/>
          <p:nvPr/>
        </p:nvSpPr>
        <p:spPr>
          <a:xfrm>
            <a:off x="278969" y="248350"/>
            <a:ext cx="8524068" cy="324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000" b="1" dirty="0">
              <a:solidFill>
                <a:srgbClr val="006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ctr" rtl="0">
              <a:lnSpc>
                <a:spcPct val="6353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Vineetha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1666"/>
              </a:lnSpc>
              <a:spcBef>
                <a:spcPts val="1000"/>
              </a:spcBef>
              <a:spcAft>
                <a:spcPts val="0"/>
              </a:spcAft>
              <a:buClr>
                <a:srgbClr val="EA7F26"/>
              </a:buClr>
              <a:buSzPts val="2000"/>
              <a:buFont typeface="Calibri"/>
              <a:buNone/>
            </a:pPr>
            <a:r>
              <a:rPr lang="en-US" sz="2000" b="1" dirty="0">
                <a:solidFill>
                  <a:srgbClr val="EA7F26"/>
                </a:solidFill>
                <a:latin typeface="Calibri"/>
                <a:ea typeface="Calibri"/>
                <a:cs typeface="Calibri"/>
                <a:sym typeface="Calibri"/>
              </a:rPr>
              <a:t>Computer Science and Engineering</a:t>
            </a:r>
            <a:endParaRPr sz="2000" dirty="0">
              <a:solidFill>
                <a:srgbClr val="EA7F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1666"/>
              </a:lnSpc>
              <a:spcBef>
                <a:spcPts val="1000"/>
              </a:spcBef>
              <a:spcAft>
                <a:spcPts val="0"/>
              </a:spcAft>
              <a:buClr>
                <a:srgbClr val="EA7F26"/>
              </a:buClr>
              <a:buSzPts val="2000"/>
              <a:buFont typeface="Calibri"/>
              <a:buNone/>
            </a:pPr>
            <a:r>
              <a:rPr lang="en-US" sz="2000" b="1" dirty="0">
                <a:solidFill>
                  <a:srgbClr val="EA7F26"/>
                </a:solidFill>
                <a:latin typeface="Calibri"/>
                <a:ea typeface="Calibri"/>
                <a:cs typeface="Calibri"/>
                <a:sym typeface="Calibri"/>
              </a:rPr>
              <a:t>PES University, Bengaluru</a:t>
            </a:r>
            <a:endParaRPr sz="2000" dirty="0">
              <a:solidFill>
                <a:srgbClr val="EA7F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21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85" name="Google Shape;185;p6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  <p:sp>
        <p:nvSpPr>
          <p:cNvPr id="186" name="Google Shape;186;p6"/>
          <p:cNvSpPr txBox="1">
            <a:spLocks noGrp="1"/>
          </p:cNvSpPr>
          <p:nvPr>
            <p:ph type="ctrTitle"/>
          </p:nvPr>
        </p:nvSpPr>
        <p:spPr>
          <a:xfrm>
            <a:off x="311700" y="1928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Polynomials</a:t>
            </a:r>
            <a:endParaRPr lang="en-IN" sz="18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Introduction</a:t>
            </a:r>
            <a:endParaRPr lang="en-IN" sz="16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Google Shape;192;p7"/>
          <p:cNvSpPr txBox="1">
            <a:spLocks noGrp="1"/>
          </p:cNvSpPr>
          <p:nvPr>
            <p:ph type="body" idx="1"/>
          </p:nvPr>
        </p:nvSpPr>
        <p:spPr>
          <a:xfrm>
            <a:off x="337297" y="931608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polynomial of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degree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− 1 is an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expression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</a:t>
            </a:r>
          </a:p>
          <a:p>
            <a:pPr algn="just">
              <a:buNone/>
            </a:pP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Google Shape;19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94" name="Google Shape;194;p7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  <p:pic>
        <p:nvPicPr>
          <p:cNvPr id="6" name="Picture 11"/>
          <p:cNvPicPr/>
          <p:nvPr/>
        </p:nvPicPr>
        <p:blipFill>
          <a:blip r:embed="rId3"/>
          <a:stretch/>
        </p:blipFill>
        <p:spPr>
          <a:xfrm>
            <a:off x="609600" y="1581150"/>
            <a:ext cx="6216480" cy="381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04800" y="2310140"/>
            <a:ext cx="6553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where </a:t>
            </a:r>
            <a:r>
              <a:rPr lang="en-US" sz="2000" i="1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i="1" spc="-1" baseline="30000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i</a:t>
            </a:r>
            <a:r>
              <a:rPr lang="en-US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is called the </a:t>
            </a:r>
            <a:r>
              <a:rPr lang="en-US" sz="2000" spc="-1" dirty="0" err="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ith</a:t>
            </a:r>
            <a:r>
              <a:rPr lang="en-US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term and </a:t>
            </a:r>
            <a:r>
              <a:rPr lang="en-US" sz="2000" i="1" spc="-1" dirty="0" err="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a</a:t>
            </a:r>
            <a:r>
              <a:rPr lang="en-US" sz="2000" i="1" spc="-1" baseline="-25000" dirty="0" err="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i</a:t>
            </a:r>
            <a:r>
              <a:rPr lang="en-US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is called coefficient of the </a:t>
            </a:r>
            <a:r>
              <a:rPr lang="en-US" sz="2000" i="1" spc="-1" dirty="0" err="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i</a:t>
            </a:r>
            <a:r>
              <a:rPr lang="en-US" sz="2000" spc="-1" dirty="0" err="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</a:t>
            </a:r>
            <a:r>
              <a:rPr lang="en-US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term.</a:t>
            </a:r>
            <a:endParaRPr lang="en-IN" sz="20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444"/>
              </a:buClr>
              <a:buSzPts val="2800"/>
              <a:buFont typeface="Calibri"/>
              <a:buNone/>
            </a:pPr>
            <a:r>
              <a:rPr lang="en-US" dirty="0" smtClean="0">
                <a:solidFill>
                  <a:srgbClr val="112444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dirty="0">
              <a:solidFill>
                <a:srgbClr val="112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7313814" cy="330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82600" indent="-209550">
              <a:spcBef>
                <a:spcPts val="800"/>
              </a:spcBef>
              <a:spcAft>
                <a:spcPts val="1600"/>
              </a:spcAft>
              <a:buSzPts val="2100"/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Figure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show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how we can represent the 8-bit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word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(10011001)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using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a polynomials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.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482600" indent="-209550">
              <a:spcBef>
                <a:spcPts val="800"/>
              </a:spcBef>
              <a:spcAft>
                <a:spcPts val="1600"/>
              </a:spcAft>
              <a:buSzPts val="2100"/>
              <a:buNone/>
            </a:pPr>
            <a:r>
              <a:rPr lang="en-US" sz="2000" b="1" spc="-1" dirty="0" smtClean="0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</a:t>
            </a: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Representation of an 8-bit word by a polynomial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482600" lvl="0" indent="-209550" algn="l" rtl="0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rgbClr val="3A3A3A"/>
              </a:buClr>
              <a:buSzPts val="2100"/>
              <a:buFont typeface="Inter"/>
              <a:buNone/>
            </a:pPr>
            <a:endParaRPr sz="2000" dirty="0">
              <a:latin typeface="Calibri" pitchFamily="34" charset="0"/>
              <a:sym typeface="Calibri"/>
            </a:endParaRPr>
          </a:p>
        </p:txBody>
      </p:sp>
      <p:sp>
        <p:nvSpPr>
          <p:cNvPr id="201" name="Google Shape;20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libri"/>
                <a:buNone/>
              </a:pPr>
              <a:t>5</a:t>
            </a:fld>
            <a:endParaRPr/>
          </a:p>
        </p:txBody>
      </p:sp>
      <p:sp>
        <p:nvSpPr>
          <p:cNvPr id="202" name="Google Shape;202;p8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622032" y="4268726"/>
            <a:ext cx="5100112" cy="44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100"/>
              <a:buFont typeface="Calibri"/>
              <a:buNone/>
            </a:pPr>
            <a:endParaRPr sz="1100" dirty="0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12"/>
          <p:cNvPicPr/>
          <p:nvPr/>
        </p:nvPicPr>
        <p:blipFill>
          <a:blip r:embed="rId3"/>
          <a:stretch/>
        </p:blipFill>
        <p:spPr>
          <a:xfrm>
            <a:off x="762000" y="2190750"/>
            <a:ext cx="5029200" cy="220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Example</a:t>
            </a:r>
            <a:endParaRPr dirty="0"/>
          </a:p>
        </p:txBody>
      </p:sp>
      <p:sp>
        <p:nvSpPr>
          <p:cNvPr id="209" name="Google Shape;209;p9"/>
          <p:cNvSpPr txBox="1">
            <a:spLocks noGrp="1"/>
          </p:cNvSpPr>
          <p:nvPr>
            <p:ph type="body" idx="1"/>
          </p:nvPr>
        </p:nvSpPr>
        <p:spPr>
          <a:xfrm>
            <a:off x="81460" y="802248"/>
            <a:ext cx="8390998" cy="383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6575" indent="-4476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To find the 8-bit word related to the polynomial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5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2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,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536575" indent="-4476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we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first supply the omitted terms. Since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= 8, it means the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536575" indent="-4476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polynomial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is of degree 7. The expanded polynomial is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536575" lvl="0" indent="-447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None/>
            </a:pPr>
            <a:endParaRPr sz="2000" dirty="0">
              <a:latin typeface="Calibri" pitchFamily="34" charset="0"/>
            </a:endParaRPr>
          </a:p>
        </p:txBody>
      </p:sp>
      <p:sp>
        <p:nvSpPr>
          <p:cNvPr id="210" name="Google Shape;21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libri"/>
                <a:buNone/>
              </a:pPr>
              <a:t>6</a:t>
            </a:fld>
            <a:endParaRPr/>
          </a:p>
        </p:txBody>
      </p:sp>
      <p:sp>
        <p:nvSpPr>
          <p:cNvPr id="211" name="Google Shape;211;p9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  <p:pic>
        <p:nvPicPr>
          <p:cNvPr id="7" name="Picture 12"/>
          <p:cNvPicPr/>
          <p:nvPr/>
        </p:nvPicPr>
        <p:blipFill>
          <a:blip r:embed="rId3"/>
          <a:stretch/>
        </p:blipFill>
        <p:spPr>
          <a:xfrm>
            <a:off x="304800" y="2038350"/>
            <a:ext cx="6105600" cy="399960"/>
          </a:xfrm>
          <a:prstGeom prst="rect">
            <a:avLst/>
          </a:prstGeom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457200" y="2647950"/>
            <a:ext cx="4617867" cy="4485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This is related to the 8-bit word 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00100110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.</a:t>
            </a:r>
            <a:endParaRPr lang="en-IN" sz="2000" spc="-1" dirty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GF(2</a:t>
            </a:r>
            <a:r>
              <a:rPr lang="en-US" spc="-1" baseline="30000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n</a:t>
            </a:r>
            <a:r>
              <a:rPr lang="en-US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) Fields</a:t>
            </a:r>
            <a:endParaRPr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17" name="Google Shape;217;p10"/>
          <p:cNvSpPr txBox="1">
            <a:spLocks noGrp="1"/>
          </p:cNvSpPr>
          <p:nvPr>
            <p:ph type="body" idx="1"/>
          </p:nvPr>
        </p:nvSpPr>
        <p:spPr>
          <a:xfrm>
            <a:off x="81460" y="802248"/>
            <a:ext cx="8465855" cy="383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lnSpc>
                <a:spcPct val="100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Polynomials representing </a:t>
            </a:r>
            <a:r>
              <a:rPr lang="en-U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-bit words use two fields: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76200" indent="0" algn="just">
              <a:lnSpc>
                <a:spcPct val="100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GF(2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) and GF(2</a:t>
            </a:r>
            <a:r>
              <a:rPr lang="en-US" sz="2000" i="1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).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76200" indent="0" algn="just">
              <a:lnSpc>
                <a:spcPct val="100000"/>
              </a:lnSpc>
              <a:buNone/>
            </a:pPr>
            <a:endParaRPr lang="en-IN" sz="20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18" name="Google Shape;21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libri"/>
                <a:buNone/>
              </a:pPr>
              <a:t>7</a:t>
            </a:fld>
            <a:endParaRPr/>
          </a:p>
        </p:txBody>
      </p:sp>
      <p:sp>
        <p:nvSpPr>
          <p:cNvPr id="219" name="Google Shape;219;p10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 dirty="0"/>
              <a:t>10 June 2020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Example-1</a:t>
            </a:r>
            <a:endParaRPr dirty="0"/>
          </a:p>
        </p:txBody>
      </p:sp>
      <p:sp>
        <p:nvSpPr>
          <p:cNvPr id="225" name="Google Shape;225;p11"/>
          <p:cNvSpPr txBox="1">
            <a:spLocks noGrp="1"/>
          </p:cNvSpPr>
          <p:nvPr>
            <p:ph type="body" idx="1"/>
          </p:nvPr>
        </p:nvSpPr>
        <p:spPr>
          <a:xfrm>
            <a:off x="306186" y="960440"/>
            <a:ext cx="7196739" cy="355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 algn="just">
              <a:lnSpc>
                <a:spcPct val="100000"/>
              </a:lnSpc>
              <a:buNone/>
            </a:pPr>
            <a:r>
              <a:rPr lang="en-US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For the sets of polynomials in GF(2</a:t>
            </a:r>
            <a:r>
              <a:rPr lang="en-US" sz="2000" i="1" spc="-1" baseline="30000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n</a:t>
            </a:r>
            <a:r>
              <a:rPr lang="en-US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), a group of polynomials of degree </a:t>
            </a:r>
            <a:r>
              <a:rPr lang="en-US" sz="2000" i="1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n</a:t>
            </a:r>
            <a:r>
              <a:rPr lang="en-US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is defined as the modulus. Such polynomials are referred to as irreducible polynomials. </a:t>
            </a:r>
            <a:endParaRPr lang="en-IN" sz="1400" spc="-1" dirty="0" smtClean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26" name="Google Shape;22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227" name="Google Shape;227;p11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  <p:pic>
        <p:nvPicPr>
          <p:cNvPr id="6" name="Picture 12"/>
          <p:cNvPicPr/>
          <p:nvPr/>
        </p:nvPicPr>
        <p:blipFill>
          <a:blip r:embed="rId3"/>
          <a:stretch/>
        </p:blipFill>
        <p:spPr>
          <a:xfrm>
            <a:off x="457200" y="2419350"/>
            <a:ext cx="5562600" cy="17526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38200" y="2038350"/>
            <a:ext cx="480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spc="-1" dirty="0" smtClean="0"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List of irreducible polynomials</a:t>
            </a:r>
            <a:endParaRPr lang="en-IN" sz="2000" spc="-1" dirty="0"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b="1" dirty="0" smtClean="0"/>
              <a:t>Addition and Subtraction operation</a:t>
            </a:r>
            <a:endParaRPr dirty="0"/>
          </a:p>
        </p:txBody>
      </p:sp>
      <p:sp>
        <p:nvSpPr>
          <p:cNvPr id="233" name="Google Shape;233;p12"/>
          <p:cNvSpPr txBox="1">
            <a:spLocks noGrp="1"/>
          </p:cNvSpPr>
          <p:nvPr>
            <p:ph type="body" idx="1"/>
          </p:nvPr>
        </p:nvSpPr>
        <p:spPr>
          <a:xfrm>
            <a:off x="306185" y="931608"/>
            <a:ext cx="7584300" cy="347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Addition and subtraction operations on polynomials are the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same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operation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.</a:t>
            </a:r>
          </a:p>
          <a:p>
            <a:pPr>
              <a:lnSpc>
                <a:spcPct val="100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Let us do (x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5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2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x)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sym typeface="Symbol"/>
              </a:rPr>
              <a:t>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(x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3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x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2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+ 1) in GF(2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8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). We use the symbol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to </a:t>
            </a:r>
          </a:p>
          <a:p>
            <a:pPr>
              <a:lnSpc>
                <a:spcPct val="100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show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sym typeface="Symbol"/>
              </a:rPr>
              <a:t>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that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we mean polynomial addition. The following shows the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procedure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: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34" name="Google Shape;23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  <p:pic>
        <p:nvPicPr>
          <p:cNvPr id="6" name="Picture 12"/>
          <p:cNvPicPr/>
          <p:nvPr/>
        </p:nvPicPr>
        <p:blipFill>
          <a:blip r:embed="rId3"/>
          <a:stretch/>
        </p:blipFill>
        <p:spPr>
          <a:xfrm>
            <a:off x="533400" y="3028950"/>
            <a:ext cx="5791200" cy="106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1047</Words>
  <Application>Microsoft Office PowerPoint</Application>
  <PresentationFormat>On-screen Show (16:9)</PresentationFormat>
  <Paragraphs>148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DejaVu Sans</vt:lpstr>
      <vt:lpstr>Inter</vt:lpstr>
      <vt:lpstr>Symbol</vt:lpstr>
      <vt:lpstr>Open Sans</vt:lpstr>
      <vt:lpstr>Office Theme</vt:lpstr>
      <vt:lpstr>Slide 1</vt:lpstr>
      <vt:lpstr>Slide 2</vt:lpstr>
      <vt:lpstr>Polynomials</vt:lpstr>
      <vt:lpstr>Introduction</vt:lpstr>
      <vt:lpstr>Introduction</vt:lpstr>
      <vt:lpstr>Example</vt:lpstr>
      <vt:lpstr>GF(2n) Fields</vt:lpstr>
      <vt:lpstr>Example-1</vt:lpstr>
      <vt:lpstr>Addition and Subtraction operation</vt:lpstr>
      <vt:lpstr>Example</vt:lpstr>
      <vt:lpstr>Example</vt:lpstr>
      <vt:lpstr>Example for Multiplication</vt:lpstr>
      <vt:lpstr>Example for Division</vt:lpstr>
      <vt:lpstr>Continued.. Example</vt:lpstr>
      <vt:lpstr>Continued .. Example</vt:lpstr>
      <vt:lpstr>Multiplication Using Computer</vt:lpstr>
      <vt:lpstr>Example</vt:lpstr>
      <vt:lpstr>Continued ..</vt:lpstr>
      <vt:lpstr>Example</vt:lpstr>
      <vt:lpstr>Continued ..</vt:lpstr>
      <vt:lpstr>Addition table for GF(23)</vt:lpstr>
      <vt:lpstr>Multiplication table for GF(23)</vt:lpstr>
      <vt:lpstr>Using a Generator</vt:lpstr>
      <vt:lpstr>Example</vt:lpstr>
      <vt:lpstr>Continued..</vt:lpstr>
      <vt:lpstr>Example</vt:lpstr>
      <vt:lpstr>Summary</vt:lpstr>
      <vt:lpstr>Thank You!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Prabhakar</dc:creator>
  <cp:lastModifiedBy>vineetha</cp:lastModifiedBy>
  <cp:revision>19</cp:revision>
  <dcterms:created xsi:type="dcterms:W3CDTF">2020-06-08T19:20:40Z</dcterms:created>
  <dcterms:modified xsi:type="dcterms:W3CDTF">2020-07-20T14:48:28Z</dcterms:modified>
</cp:coreProperties>
</file>