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2" r:id="rId14"/>
    <p:sldId id="270" r:id="rId15"/>
    <p:sldId id="27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TmC+LZV6Ii6awrMvH93C9P3E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13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/>
          </a:p>
        </p:txBody>
      </p:sp>
      <p:sp>
        <p:nvSpPr>
          <p:cNvPr id="19" name="Google Shape;19;p23"/>
          <p:cNvSpPr txBox="1"/>
          <p:nvPr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/>
          </a:p>
        </p:txBody>
      </p:sp>
      <p:sp>
        <p:nvSpPr>
          <p:cNvPr id="20" name="Google Shape;20;p23"/>
          <p:cNvSpPr txBox="1"/>
          <p:nvPr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Right">
  <p:cSld name="Title + Content - Image on Righ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2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98" name="Google Shape;9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3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2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32"/>
          <p:cNvCxnSpPr/>
          <p:nvPr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306388" y="104457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Left">
  <p:cSld name="Title + Content - Image on Lef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09" name="Google Shape;109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3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0" y="104385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Comparison">
  <p:cSld name="Title + Content - Image 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4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20" name="Google Shape;120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2" name="Google Shape;1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34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30" name="Google Shape;13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3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3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1222095" y="1495016"/>
            <a:ext cx="6699810" cy="23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400"/>
              <a:buNone/>
              <a:defRPr sz="2400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k">
  <p:cSld name="Complete 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Bullets">
  <p:cSld name="Title + Content -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26" name="Google Shape;26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Google Shape;27;p2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" name="Google Shape;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">
  <p:cSld name="Chapter Titl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6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36" name="Google Shape;36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" name="Google Shape;37;p26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3600"/>
              <a:buFont typeface="Calibri"/>
              <a:buNone/>
              <a:defRPr sz="36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325438" y="3006725"/>
            <a:ext cx="8507412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s)">
  <p:cSld name="Blank (with Logos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46" name="Google Shape;4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47;p2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 2">
  <p:cSld name="Welcome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8"/>
          <p:cNvSpPr txBox="1"/>
          <p:nvPr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OS, Web, Cloud, IoT, Mobile</a:t>
            </a: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2317750" y="3346450"/>
            <a:ext cx="4600575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A7F25"/>
              </a:buClr>
              <a:buSzPts val="2400"/>
              <a:buNone/>
              <a:defRPr sz="2400" b="0">
                <a:solidFill>
                  <a:srgbClr val="EA7F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s of Engagement">
  <p:cSld name="Rules of Engagem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61" name="Google Shape;61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Google Shape;62;p29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9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311700" y="158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2796693" y="4058568"/>
            <a:ext cx="2388751" cy="6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100"/>
              <a:buChar char="•"/>
              <a:defRPr b="1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876" y="2264890"/>
            <a:ext cx="2278864" cy="17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885" y="920523"/>
            <a:ext cx="1242230" cy="12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9"/>
          <p:cNvPicPr preferRelativeResize="0"/>
          <p:nvPr/>
        </p:nvPicPr>
        <p:blipFill/>
        <p:spPr>
          <a:xfrm>
            <a:off x="5705897" y="961327"/>
            <a:ext cx="2638698" cy="1979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2" name="Google Shape;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85" y="2376239"/>
            <a:ext cx="1234559" cy="12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06" y="961327"/>
            <a:ext cx="2628194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Paragraph">
  <p:cSld name="Title + Content - Paragraph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6" name="Google Shape;76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0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8" name="Google Shape;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  <a:defRPr sz="24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Comparison">
  <p:cSld name="Title + Content - 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86" name="Google Shape;86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3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31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30618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484366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Example-2</a:t>
            </a:r>
            <a:endParaRPr dirty="0"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Suppose Alice and Bob choose Q=191 and P=2. If Alice's secret </a:t>
            </a:r>
          </a:p>
          <a:p>
            <a:pPr>
              <a:buNone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number is 12 and Bob's is 16, what is the shared secret key?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Alice 2^12mod 191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bob 2^16mod 191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(2^12mod191)^16mod 191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2^(12*16)mod191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2^12*16mod 191=4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/>
              <a:t>8 July 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Example-3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unwisely choose Q=211 for their Diffie-Hellman protocol, along </a:t>
            </a:r>
          </a:p>
          <a:p>
            <a:pPr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with P=2. Eve sees the  transmission 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P^n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Q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)=155 and the </a:t>
            </a:r>
          </a:p>
          <a:p>
            <a:pPr algn="just">
              <a:lnSpc>
                <a:spcPct val="100000"/>
              </a:lnSpc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transmission 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^m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Q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)=96. What is the shared secret key </a:t>
            </a:r>
            <a:r>
              <a:rPr lang="en-IN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P^(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mn</a:t>
            </a:r>
            <a:r>
              <a:rPr lang="en-IN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</a:t>
            </a:r>
            <a:r>
              <a:rPr lang="en-IN" sz="20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)?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1E3-24B9-4CB8-8CCB-32A5ED4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0023-A100-435D-AE89-301A5CFC6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E03D9-50DB-4E85-BCA5-DE9FD5D6BB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A25BE-66E4-4338-8F1D-7D8D368A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52550"/>
            <a:ext cx="4759807" cy="2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Attacks against Diffie-Hellman Protocol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Man-in-the-middle attack</a:t>
            </a:r>
          </a:p>
          <a:p>
            <a:pP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06185" y="960441"/>
            <a:ext cx="6482073" cy="29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r>
              <a:rPr lang="en-US" sz="2000" dirty="0"/>
              <a:t>Next Class</a:t>
            </a:r>
            <a:endParaRPr/>
          </a:p>
          <a:p>
            <a:pPr marL="358775" lvl="0" indent="-3587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dirty="0"/>
              <a:t>Mandatory reading for the next class</a:t>
            </a:r>
            <a:endParaRPr/>
          </a:p>
          <a:p>
            <a:pPr marL="701675" lvl="1" indent="-358775">
              <a:lnSpc>
                <a:spcPct val="100000"/>
              </a:lnSpc>
              <a:buSzPts val="2000"/>
              <a:buFont typeface="Inter"/>
              <a:buChar char="☞"/>
            </a:pPr>
            <a:r>
              <a:rPr lang="en-US" sz="2000" u="sng" dirty="0">
                <a:solidFill>
                  <a:schemeClr val="hlink"/>
                </a:solidFill>
              </a:rPr>
              <a:t>https://www.researchgate.net/publication/220709516_A_Comparative_Study_of_Elgamal_Based_Cryptographic_Algorithms</a:t>
            </a:r>
            <a:endParaRPr sz="2000"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15</a:t>
            </a:fld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/>
        </p:nvSpPr>
        <p:spPr>
          <a:xfrm>
            <a:off x="278969" y="248350"/>
            <a:ext cx="8524068" cy="324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006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6353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Vineetha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3"/>
            <a:ext cx="9144000" cy="16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1963824" y="1731221"/>
            <a:ext cx="55444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967197" y="2670447"/>
            <a:ext cx="1561592" cy="3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</a:pPr>
            <a:r>
              <a:rPr lang="en-US" sz="2100" b="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Lecture 1</a:t>
            </a:r>
            <a:endParaRPr sz="2100" b="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Diffie-Hellman Protocol</a:t>
            </a:r>
            <a:endParaRPr lang="en-IN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Applications</a:t>
            </a:r>
            <a:endParaRPr lang="en-IN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37297" y="931608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Based on the difficulty of computing discrete logarithms of large numbers.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No known successful attack strategies*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Requires two large numbers, one prime (P), and (G), a primitive root of P</a:t>
            </a: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endParaRPr lang="en-IN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DH Key Exchange Protocol-10.2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5802911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5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Definition and Working</a:t>
            </a:r>
            <a:endParaRPr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390998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 key-exchange protocol Π is secure in the presence of an eavesdropper </a:t>
            </a:r>
          </a:p>
          <a:p>
            <a:pP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if for all probabilistic polynomial-time  adversaries A there. </a:t>
            </a:r>
          </a:p>
          <a:p>
            <a:pPr>
              <a:buNone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Working steps:</a:t>
            </a: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Select two numbers P and Q where Q is a prime number and P is its primitive root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Let ‘a’ be private key for Alice. Let ‘b’ be private key for bob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Then Alice computes shared key as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A=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P^a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mod Q and sends A to bob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Bob computes shared key as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B=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P^b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mod Q and sends B to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alice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6575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</a:pPr>
            <a:endParaRPr sz="2000" dirty="0">
              <a:latin typeface="Calibri" pitchFamily="34" charset="0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Continued.. Working</a:t>
            </a:r>
            <a:endParaRPr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Compute</a:t>
            </a:r>
            <a:r>
              <a:rPr lang="en-IN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shared, private common key as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k</a:t>
            </a:r>
            <a:r>
              <a:rPr lang="en-IN" sz="20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</a:t>
            </a:r>
            <a:r>
              <a:rPr lang="en-IN" sz="2000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mod 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k</a:t>
            </a:r>
            <a:r>
              <a:rPr lang="en-IN" sz="20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</a:t>
            </a:r>
            <a:r>
              <a:rPr lang="en-IN" sz="2000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mod 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Algebraically it can be shown that k</a:t>
            </a:r>
            <a:r>
              <a:rPr lang="en-IN" sz="20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a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= k</a:t>
            </a:r>
            <a:r>
              <a:rPr lang="en-IN" sz="20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b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 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DejaVu Sans"/>
              </a:rPr>
              <a:t>Users now have a symmetric secret key to encrypt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/>
              <a:t>10 June 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306186" y="960440"/>
            <a:ext cx="7196739" cy="35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get public numbers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Q = 23,  P = 9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compute public values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  =  9</a:t>
            </a:r>
            <a:r>
              <a:rPr lang="en-IN" sz="20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4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23 =  6561 mod 23  =  6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  =  9</a:t>
            </a:r>
            <a:r>
              <a:rPr lang="en-IN" sz="20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 23</a:t>
            </a:r>
            <a:r>
              <a:rPr lang="en-IN" sz="20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=  729 mod 23    =  16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exchange public numbers (6 and 16)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b="1" dirty="0"/>
              <a:t>Continued.. Example</a:t>
            </a:r>
            <a:endParaRPr dirty="0"/>
          </a:p>
        </p:txBody>
      </p:sp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306185" y="931608"/>
            <a:ext cx="7584300" cy="3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compute symmetric keys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</a:t>
            </a:r>
            <a:r>
              <a:rPr lang="en-IN" sz="1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</a:t>
            </a:r>
            <a:r>
              <a:rPr lang="en-IN" sz="1800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p = 16</a:t>
            </a:r>
            <a:r>
              <a:rPr lang="en-IN" sz="1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4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23 = 9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</a:t>
            </a:r>
            <a:r>
              <a:rPr lang="en-IN" sz="18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= </a:t>
            </a:r>
            <a:r>
              <a:rPr lang="en-IN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</a:t>
            </a:r>
            <a:r>
              <a:rPr lang="en-IN" sz="1800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mod p =  6</a:t>
            </a:r>
            <a:r>
              <a:rPr lang="en-IN" sz="1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3</a:t>
            </a: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mod 23 = 9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Alice and Bob now can talk securely!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So the key used for encryption is 9 by both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None/>
            </a:pP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493</Words>
  <Application>Microsoft Office PowerPoint</Application>
  <PresentationFormat>On-screen Show (16:9)</PresentationFormat>
  <Paragraphs>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Wingdings</vt:lpstr>
      <vt:lpstr>Open Sans</vt:lpstr>
      <vt:lpstr>Inter</vt:lpstr>
      <vt:lpstr>Calibri</vt:lpstr>
      <vt:lpstr>Office Theme</vt:lpstr>
      <vt:lpstr>PowerPoint Presentation</vt:lpstr>
      <vt:lpstr>PowerPoint Presentation</vt:lpstr>
      <vt:lpstr>Diffie-Hellman Protocol</vt:lpstr>
      <vt:lpstr>Applications</vt:lpstr>
      <vt:lpstr>DH Key Exchange Protocol-10.2</vt:lpstr>
      <vt:lpstr>Definition and Working</vt:lpstr>
      <vt:lpstr>Continued.. Working</vt:lpstr>
      <vt:lpstr>Example</vt:lpstr>
      <vt:lpstr>Continued.. Example</vt:lpstr>
      <vt:lpstr>Example-2</vt:lpstr>
      <vt:lpstr>Example-3</vt:lpstr>
      <vt:lpstr>PowerPoint Presentation</vt:lpstr>
      <vt:lpstr>Attacks against Diffie-Hellman Protocol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Prabhakar</dc:creator>
  <cp:lastModifiedBy>Admin</cp:lastModifiedBy>
  <cp:revision>16</cp:revision>
  <dcterms:created xsi:type="dcterms:W3CDTF">2020-06-08T19:20:40Z</dcterms:created>
  <dcterms:modified xsi:type="dcterms:W3CDTF">2020-09-15T18:43:28Z</dcterms:modified>
</cp:coreProperties>
</file>