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1" r:id="rId4"/>
    <p:sldId id="279" r:id="rId5"/>
    <p:sldId id="280" r:id="rId6"/>
    <p:sldId id="281" r:id="rId7"/>
    <p:sldId id="282" r:id="rId8"/>
    <p:sldId id="278" r:id="rId9"/>
    <p:sldId id="265" r:id="rId10"/>
    <p:sldId id="276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Open Sans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9" roundtripDataSignature="AMtx7miTmC+LZV6Ii6awrMvH93C9P3Eg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4136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 Slide">
  <p:cSld name="Welcom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61853" y="297555"/>
            <a:ext cx="2358172" cy="73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52249"/>
            <a:ext cx="2603899" cy="13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3"/>
          <p:cNvSpPr txBox="1"/>
          <p:nvPr/>
        </p:nvSpPr>
        <p:spPr>
          <a:xfrm>
            <a:off x="3111795" y="1956391"/>
            <a:ext cx="28069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rPr>
              <a:t>Welcome to</a:t>
            </a:r>
            <a:endParaRPr/>
          </a:p>
        </p:txBody>
      </p:sp>
      <p:sp>
        <p:nvSpPr>
          <p:cNvPr id="19" name="Google Shape;19;p23"/>
          <p:cNvSpPr txBox="1"/>
          <p:nvPr/>
        </p:nvSpPr>
        <p:spPr>
          <a:xfrm>
            <a:off x="2519916" y="2340641"/>
            <a:ext cx="399075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EA7F25"/>
                </a:solidFill>
                <a:latin typeface="Calibri"/>
                <a:ea typeface="Calibri"/>
                <a:cs typeface="Calibri"/>
                <a:sym typeface="Calibri"/>
              </a:rPr>
              <a:t>PES University</a:t>
            </a:r>
            <a:endParaRPr/>
          </a:p>
        </p:txBody>
      </p:sp>
      <p:sp>
        <p:nvSpPr>
          <p:cNvPr id="20" name="Google Shape;20;p23"/>
          <p:cNvSpPr txBox="1"/>
          <p:nvPr/>
        </p:nvSpPr>
        <p:spPr>
          <a:xfrm>
            <a:off x="2197395" y="3024017"/>
            <a:ext cx="474920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rPr>
              <a:t>Ring Road Campus, Bengaluru</a:t>
            </a:r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ontent - Image on Right">
  <p:cSld name="Title + Content - Image on Righ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32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98" name="Google Shape;98;p3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9" name="Google Shape;99;p32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00" name="Google Shape;10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2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  <a:defRPr sz="2800" b="1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2" name="Google Shape;102;p32"/>
          <p:cNvCxnSpPr/>
          <p:nvPr/>
        </p:nvCxnSpPr>
        <p:spPr>
          <a:xfrm>
            <a:off x="417550" y="784945"/>
            <a:ext cx="70047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04" name="Google Shape;104;p32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05" name="Google Shape;105;p32"/>
          <p:cNvCxnSpPr/>
          <p:nvPr/>
        </p:nvCxnSpPr>
        <p:spPr>
          <a:xfrm>
            <a:off x="4897464" y="1124753"/>
            <a:ext cx="0" cy="31902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32"/>
          <p:cNvSpPr txBox="1">
            <a:spLocks noGrp="1"/>
          </p:cNvSpPr>
          <p:nvPr>
            <p:ph type="body" idx="2"/>
          </p:nvPr>
        </p:nvSpPr>
        <p:spPr>
          <a:xfrm>
            <a:off x="306388" y="1044575"/>
            <a:ext cx="4373562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ontent - Image on Left">
  <p:cSld name="Title + Content - Image on Lef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33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109" name="Google Shape;109;p3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0" name="Google Shape;110;p33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11" name="Google Shape;11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3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  <a:defRPr sz="2800" b="1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3" name="Google Shape;113;p33"/>
          <p:cNvCxnSpPr/>
          <p:nvPr/>
        </p:nvCxnSpPr>
        <p:spPr>
          <a:xfrm>
            <a:off x="417550" y="784945"/>
            <a:ext cx="70047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5" name="Google Shape;115;p33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16" name="Google Shape;116;p33"/>
          <p:cNvCxnSpPr/>
          <p:nvPr/>
        </p:nvCxnSpPr>
        <p:spPr>
          <a:xfrm>
            <a:off x="4347275" y="1169075"/>
            <a:ext cx="0" cy="31902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33"/>
          <p:cNvSpPr txBox="1">
            <a:spLocks noGrp="1"/>
          </p:cNvSpPr>
          <p:nvPr>
            <p:ph type="body" idx="2"/>
          </p:nvPr>
        </p:nvSpPr>
        <p:spPr>
          <a:xfrm>
            <a:off x="4572000" y="1043855"/>
            <a:ext cx="4373562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ontent - Image Comparison">
  <p:cSld name="Title + Content - Image Comparison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34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120" name="Google Shape;120;p3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1" name="Google Shape;121;p34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22" name="Google Shape;12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4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  <a:defRPr sz="2800" b="1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4" name="Google Shape;124;p34"/>
          <p:cNvCxnSpPr/>
          <p:nvPr/>
        </p:nvCxnSpPr>
        <p:spPr>
          <a:xfrm>
            <a:off x="417550" y="784945"/>
            <a:ext cx="70047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5" name="Google Shape;12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6" name="Google Shape;126;p34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7" name="Google Shape;127;p34"/>
          <p:cNvCxnSpPr/>
          <p:nvPr/>
        </p:nvCxnSpPr>
        <p:spPr>
          <a:xfrm>
            <a:off x="4572000" y="1132502"/>
            <a:ext cx="0" cy="31902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35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130" name="Google Shape;130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1" name="Google Shape;131;p35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32" name="Google Shape;13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5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  <a:defRPr sz="2800" b="1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4" name="Google Shape;134;p35"/>
          <p:cNvCxnSpPr/>
          <p:nvPr/>
        </p:nvCxnSpPr>
        <p:spPr>
          <a:xfrm>
            <a:off x="417550" y="784945"/>
            <a:ext cx="70047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36" name="Google Shape;136;p35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Thank You Slide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74128" y="4062731"/>
            <a:ext cx="2358172" cy="73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3648484"/>
            <a:ext cx="2603899" cy="13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6"/>
          <p:cNvSpPr txBox="1">
            <a:spLocks noGrp="1"/>
          </p:cNvSpPr>
          <p:nvPr>
            <p:ph type="body" idx="1"/>
          </p:nvPr>
        </p:nvSpPr>
        <p:spPr>
          <a:xfrm>
            <a:off x="1222095" y="1495016"/>
            <a:ext cx="6699810" cy="232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12344"/>
              </a:buClr>
              <a:buSzPts val="2400"/>
              <a:buNone/>
              <a:defRPr sz="2400">
                <a:solidFill>
                  <a:srgbClr val="11234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36"/>
          <p:cNvSpPr txBox="1"/>
          <p:nvPr/>
        </p:nvSpPr>
        <p:spPr>
          <a:xfrm>
            <a:off x="2074689" y="344570"/>
            <a:ext cx="499462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EA7F25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Blank">
  <p:cSld name="Complete 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ontent - Bullets">
  <p:cSld name="Title + Content - Bulle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25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26" name="Google Shape;26;p2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" name="Google Shape;27;p25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8" name="Google Shape;2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5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  <a:defRPr sz="2800" b="1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25"/>
          <p:cNvCxnSpPr/>
          <p:nvPr/>
        </p:nvCxnSpPr>
        <p:spPr>
          <a:xfrm>
            <a:off x="417550" y="784945"/>
            <a:ext cx="70047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25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  <a:defRPr sz="2400">
                <a:solidFill>
                  <a:srgbClr val="3A3A3A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  <a:defRPr sz="2400">
                <a:solidFill>
                  <a:srgbClr val="3A3A3A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  <a:defRPr sz="2400">
                <a:solidFill>
                  <a:srgbClr val="3A3A3A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  <a:defRPr sz="2400">
                <a:solidFill>
                  <a:srgbClr val="3A3A3A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  <a:defRPr sz="2400"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Title ">
  <p:cSld name="Chapter Title 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26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36" name="Google Shape;36;p2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" name="Google Shape;37;p26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8" name="Google Shape;3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ctrTitle"/>
          </p:nvPr>
        </p:nvSpPr>
        <p:spPr>
          <a:xfrm>
            <a:off x="311700" y="1928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3600"/>
              <a:buFont typeface="Calibri"/>
              <a:buNone/>
              <a:defRPr sz="3600" b="1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2" name="Google Shape;42;p26"/>
          <p:cNvCxnSpPr/>
          <p:nvPr/>
        </p:nvCxnSpPr>
        <p:spPr>
          <a:xfrm>
            <a:off x="326175" y="2871075"/>
            <a:ext cx="8032500" cy="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26"/>
          <p:cNvSpPr txBox="1">
            <a:spLocks noGrp="1"/>
          </p:cNvSpPr>
          <p:nvPr>
            <p:ph type="body" idx="2"/>
          </p:nvPr>
        </p:nvSpPr>
        <p:spPr>
          <a:xfrm>
            <a:off x="325438" y="3006725"/>
            <a:ext cx="8507412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400"/>
              <a:buNone/>
              <a:defRPr sz="2400">
                <a:solidFill>
                  <a:srgbClr val="3A3A3A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with Logos)">
  <p:cSld name="Blank (with Logos)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27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46" name="Google Shape;46;p2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7" name="Google Shape;47;p27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48" name="Google Shape;4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 Slide 2">
  <p:cSld name="Welcome Slide 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61853" y="297555"/>
            <a:ext cx="2358172" cy="73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52249"/>
            <a:ext cx="2603899" cy="13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8"/>
          <p:cNvSpPr txBox="1"/>
          <p:nvPr/>
        </p:nvSpPr>
        <p:spPr>
          <a:xfrm>
            <a:off x="2085752" y="1879850"/>
            <a:ext cx="497249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EA7F25"/>
                </a:solidFill>
                <a:latin typeface="Calibri"/>
                <a:ea typeface="Calibri"/>
                <a:cs typeface="Calibri"/>
                <a:sym typeface="Calibri"/>
              </a:rPr>
              <a:t>Information Security</a:t>
            </a:r>
            <a:endParaRPr/>
          </a:p>
        </p:txBody>
      </p:sp>
      <p:sp>
        <p:nvSpPr>
          <p:cNvPr id="55" name="Google Shape;55;p28"/>
          <p:cNvSpPr txBox="1"/>
          <p:nvPr/>
        </p:nvSpPr>
        <p:spPr>
          <a:xfrm>
            <a:off x="2197395" y="2605810"/>
            <a:ext cx="474920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rPr>
              <a:t>OS, Web, Cloud, IoT, Mobile</a:t>
            </a:r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body" idx="2"/>
          </p:nvPr>
        </p:nvSpPr>
        <p:spPr>
          <a:xfrm>
            <a:off x="2317750" y="3346450"/>
            <a:ext cx="4600575" cy="771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A7F25"/>
              </a:buClr>
              <a:buSzPts val="2400"/>
              <a:buNone/>
              <a:defRPr sz="2400" b="0">
                <a:solidFill>
                  <a:srgbClr val="EA7F25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ules of Engagement">
  <p:cSld name="Rules of Engagem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29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61" name="Google Shape;61;p2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" name="Google Shape;62;p29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63" name="Google Shape;6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29"/>
          <p:cNvCxnSpPr/>
          <p:nvPr/>
        </p:nvCxnSpPr>
        <p:spPr>
          <a:xfrm>
            <a:off x="417550" y="784945"/>
            <a:ext cx="70047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title"/>
          </p:nvPr>
        </p:nvSpPr>
        <p:spPr>
          <a:xfrm>
            <a:off x="311700" y="15803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  <a:defRPr sz="2800" b="1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body" idx="2"/>
          </p:nvPr>
        </p:nvSpPr>
        <p:spPr>
          <a:xfrm>
            <a:off x="2796693" y="4058568"/>
            <a:ext cx="2388751" cy="69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12344"/>
              </a:buClr>
              <a:buSzPts val="2100"/>
              <a:buChar char="•"/>
              <a:defRPr b="1">
                <a:solidFill>
                  <a:srgbClr val="11234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9" name="Google Shape;69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8876" y="2264890"/>
            <a:ext cx="2278864" cy="1731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50885" y="920523"/>
            <a:ext cx="1242230" cy="1242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9"/>
          <p:cNvPicPr preferRelativeResize="0"/>
          <p:nvPr/>
        </p:nvPicPr>
        <p:blipFill/>
        <p:spPr>
          <a:xfrm>
            <a:off x="5705897" y="961327"/>
            <a:ext cx="2638698" cy="197902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72" name="Google Shape;72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50885" y="2376239"/>
            <a:ext cx="1234559" cy="1241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0506" y="961327"/>
            <a:ext cx="2628194" cy="1241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ontent - Paragraph">
  <p:cSld name="Title + Content - Paragraph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30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76" name="Google Shape;76;p3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7" name="Google Shape;77;p30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78" name="Google Shape;7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  <a:defRPr sz="2800" b="1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0" name="Google Shape;80;p30"/>
          <p:cNvCxnSpPr/>
          <p:nvPr/>
        </p:nvCxnSpPr>
        <p:spPr>
          <a:xfrm>
            <a:off x="417550" y="784945"/>
            <a:ext cx="70047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" name="Google Shape;81;p30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Arial"/>
              <a:buNone/>
              <a:defRPr sz="2400">
                <a:solidFill>
                  <a:srgbClr val="3A3A3A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ontent - Comparison">
  <p:cSld name="Title + Content - Comparis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31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86" name="Google Shape;86;p3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7" name="Google Shape;87;p31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88" name="Google Shape;8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31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  <a:defRPr sz="2800" b="1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0" name="Google Shape;90;p31"/>
          <p:cNvCxnSpPr/>
          <p:nvPr/>
        </p:nvCxnSpPr>
        <p:spPr>
          <a:xfrm>
            <a:off x="417550" y="784945"/>
            <a:ext cx="70047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2" name="Google Shape;92;p31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93" name="Google Shape;93;p31"/>
          <p:cNvCxnSpPr/>
          <p:nvPr/>
        </p:nvCxnSpPr>
        <p:spPr>
          <a:xfrm>
            <a:off x="4572000" y="1132502"/>
            <a:ext cx="0" cy="31902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31"/>
          <p:cNvSpPr txBox="1">
            <a:spLocks noGrp="1"/>
          </p:cNvSpPr>
          <p:nvPr>
            <p:ph type="body" idx="2"/>
          </p:nvPr>
        </p:nvSpPr>
        <p:spPr>
          <a:xfrm>
            <a:off x="306185" y="1044558"/>
            <a:ext cx="3994150" cy="338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  <a:defRPr sz="2400">
                <a:solidFill>
                  <a:srgbClr val="3A3A3A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1800"/>
              <a:buChar char="•"/>
              <a:defRPr sz="1800">
                <a:solidFill>
                  <a:srgbClr val="3A3A3A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1800"/>
              <a:buChar char="•"/>
              <a:defRPr sz="1800">
                <a:solidFill>
                  <a:srgbClr val="3A3A3A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1800"/>
              <a:buChar char="•"/>
              <a:defRPr sz="1800">
                <a:solidFill>
                  <a:srgbClr val="3A3A3A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1800"/>
              <a:buChar char="•"/>
              <a:defRPr sz="1800"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31"/>
          <p:cNvSpPr txBox="1">
            <a:spLocks noGrp="1"/>
          </p:cNvSpPr>
          <p:nvPr>
            <p:ph type="body" idx="3"/>
          </p:nvPr>
        </p:nvSpPr>
        <p:spPr>
          <a:xfrm>
            <a:off x="4843665" y="1044558"/>
            <a:ext cx="3994150" cy="338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  <a:defRPr sz="2400">
                <a:solidFill>
                  <a:srgbClr val="3A3A3A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1800"/>
              <a:buChar char="•"/>
              <a:defRPr sz="1800">
                <a:solidFill>
                  <a:srgbClr val="3A3A3A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1800"/>
              <a:buChar char="•"/>
              <a:defRPr sz="1800">
                <a:solidFill>
                  <a:srgbClr val="3A3A3A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1800"/>
              <a:buChar char="•"/>
              <a:defRPr sz="1800">
                <a:solidFill>
                  <a:srgbClr val="3A3A3A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1800"/>
              <a:buChar char="•"/>
              <a:defRPr sz="1800"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/>
              <a:t>Procedure</a:t>
            </a:r>
            <a:endParaRPr dirty="0"/>
          </a:p>
        </p:txBody>
      </p:sp>
      <p:sp>
        <p:nvSpPr>
          <p:cNvPr id="217" name="Google Shape;217;p10"/>
          <p:cNvSpPr txBox="1">
            <a:spLocks noGrp="1"/>
          </p:cNvSpPr>
          <p:nvPr>
            <p:ph type="body" idx="1"/>
          </p:nvPr>
        </p:nvSpPr>
        <p:spPr>
          <a:xfrm>
            <a:off x="81460" y="802248"/>
            <a:ext cx="8465855" cy="383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lnSpc>
                <a:spcPct val="100000"/>
              </a:lnSpc>
              <a:buNone/>
            </a:pPr>
            <a:endParaRPr lang="en-IN" sz="20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Google Shape;21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900"/>
                <a:buFont typeface="Calibri"/>
                <a:buNone/>
              </a:pPr>
              <a:t>10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7864"/>
            <a:ext cx="5257800" cy="340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628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/>
              <a:t>Example-1</a:t>
            </a:r>
            <a:endParaRPr dirty="0"/>
          </a:p>
        </p:txBody>
      </p:sp>
      <p:sp>
        <p:nvSpPr>
          <p:cNvPr id="225" name="Google Shape;225;p11"/>
          <p:cNvSpPr txBox="1">
            <a:spLocks noGrp="1"/>
          </p:cNvSpPr>
          <p:nvPr>
            <p:ph type="body" idx="1"/>
          </p:nvPr>
        </p:nvSpPr>
        <p:spPr>
          <a:xfrm>
            <a:off x="306186" y="960440"/>
            <a:ext cx="7196739" cy="355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indent="0" algn="just">
              <a:lnSpc>
                <a:spcPct val="100000"/>
              </a:lnSpc>
              <a:buNone/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1. Take primes:         p=5,q=11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6200" indent="0" algn="just">
              <a:lnSpc>
                <a:spcPct val="100000"/>
              </a:lnSpc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Google Shape;22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b="1" dirty="0"/>
              <a:t>Example-2</a:t>
            </a:r>
            <a:endParaRPr dirty="0"/>
          </a:p>
        </p:txBody>
      </p:sp>
      <p:sp>
        <p:nvSpPr>
          <p:cNvPr id="233" name="Google Shape;233;p12"/>
          <p:cNvSpPr txBox="1">
            <a:spLocks noGrp="1"/>
          </p:cNvSpPr>
          <p:nvPr>
            <p:ph type="body" idx="1"/>
          </p:nvPr>
        </p:nvSpPr>
        <p:spPr>
          <a:xfrm>
            <a:off x="306185" y="931608"/>
            <a:ext cx="7584300" cy="347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indent="0" algn="just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1. p=3 and q=5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Google Shape;23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/>
              <a:t>Encryption/Decryption</a:t>
            </a:r>
            <a:endParaRPr dirty="0"/>
          </a:p>
        </p:txBody>
      </p:sp>
      <p:sp>
        <p:nvSpPr>
          <p:cNvPr id="241" name="Google Shape;241;p13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7220961" cy="3466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indent="0">
              <a:buNone/>
            </a:pP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Google Shape;24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/>
              <a:t>Limitations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Not using small primes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Not using primes that are very close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Two people must not use the same N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Message should not be observable of eth power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 indent="0" algn="just">
              <a:lnSpc>
                <a:spcPct val="100000"/>
              </a:lnSpc>
              <a:buClr>
                <a:srgbClr val="000000"/>
              </a:buClr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Google Shape;2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/>
              <a:t>Attacks against RSA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Brute Force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73200" lvl="1" indent="-215640" algn="just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Try all possible keys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Mathematical Attacks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73200" lvl="1" indent="-215640" algn="just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Factor n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73200" lvl="1" indent="-215640" algn="just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Calculate Φ(n) 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Timings Attacks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73200" lvl="1" indent="-215640" algn="just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Use the running time of the algorithm to determine d, the decryption key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Protocol Attacks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Google Shape;2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7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258" name="Google Shape;258;p20"/>
          <p:cNvSpPr txBox="1">
            <a:spLocks noGrp="1"/>
          </p:cNvSpPr>
          <p:nvPr>
            <p:ph type="body" idx="1"/>
          </p:nvPr>
        </p:nvSpPr>
        <p:spPr>
          <a:xfrm>
            <a:off x="306185" y="960441"/>
            <a:ext cx="6482073" cy="29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52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000"/>
              <a:buNone/>
            </a:pPr>
            <a:r>
              <a:rPr lang="en-US" sz="2000" dirty="0"/>
              <a:t>Next Class</a:t>
            </a:r>
            <a:endParaRPr/>
          </a:p>
          <a:p>
            <a:pPr marL="358775" lvl="0" indent="-35877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Inter"/>
              <a:buChar char="☞"/>
            </a:pPr>
            <a:r>
              <a:rPr lang="en-US" sz="2000" dirty="0"/>
              <a:t>Mandatory reading for the next class</a:t>
            </a:r>
            <a:endParaRPr/>
          </a:p>
          <a:p>
            <a:pPr marL="701675" lvl="1" indent="-358775">
              <a:lnSpc>
                <a:spcPct val="100000"/>
              </a:lnSpc>
              <a:buSzPts val="2000"/>
              <a:buFont typeface="Inter"/>
              <a:buChar char="☞"/>
            </a:pPr>
            <a:r>
              <a:rPr lang="en-US" sz="2000" u="sng">
                <a:solidFill>
                  <a:schemeClr val="hlink"/>
                </a:solidFill>
              </a:rPr>
              <a:t>https://people.csail.mit.edu/rivest/Rsapaper.pdf</a:t>
            </a:r>
            <a:endParaRPr sz="2000"/>
          </a:p>
        </p:txBody>
      </p:sp>
      <p:sp>
        <p:nvSpPr>
          <p:cNvPr id="259" name="Google Shape;25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900"/>
                <a:buFont typeface="Calibri"/>
                <a:buNone/>
              </a:pPr>
              <a:t>17</a:t>
            </a:fld>
            <a:endParaRPr/>
          </a:p>
        </p:txBody>
      </p:sp>
      <p:grpSp>
        <p:nvGrpSpPr>
          <p:cNvPr id="266" name="Google Shape;266;p21"/>
          <p:cNvGrpSpPr/>
          <p:nvPr/>
        </p:nvGrpSpPr>
        <p:grpSpPr>
          <a:xfrm>
            <a:off x="1976938" y="3730089"/>
            <a:ext cx="5190123" cy="932577"/>
            <a:chOff x="2344175" y="3474839"/>
            <a:chExt cx="5190123" cy="932577"/>
          </a:xfrm>
        </p:grpSpPr>
        <p:pic>
          <p:nvPicPr>
            <p:cNvPr id="267" name="Google Shape;267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44175" y="3474839"/>
              <a:ext cx="1990303" cy="93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" name="Google Shape;268;p21"/>
            <p:cNvPicPr preferRelativeResize="0"/>
            <p:nvPr/>
          </p:nvPicPr>
          <p:blipFill rotWithShape="1">
            <a:blip r:embed="rId4">
              <a:alphaModFix/>
            </a:blip>
            <a:srcRect b="13963"/>
            <a:stretch/>
          </p:blipFill>
          <p:spPr>
            <a:xfrm>
              <a:off x="5235100" y="3545139"/>
              <a:ext cx="2299198" cy="8622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9" name="Google Shape;269;p21"/>
          <p:cNvSpPr txBox="1"/>
          <p:nvPr/>
        </p:nvSpPr>
        <p:spPr>
          <a:xfrm>
            <a:off x="278969" y="248350"/>
            <a:ext cx="8524068" cy="324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000" b="1" dirty="0">
              <a:solidFill>
                <a:srgbClr val="006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ctr" rtl="0">
              <a:lnSpc>
                <a:spcPct val="6353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Vineetha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1666"/>
              </a:lnSpc>
              <a:spcBef>
                <a:spcPts val="1000"/>
              </a:spcBef>
              <a:spcAft>
                <a:spcPts val="0"/>
              </a:spcAft>
              <a:buClr>
                <a:srgbClr val="EA7F26"/>
              </a:buClr>
              <a:buSzPts val="2000"/>
              <a:buFont typeface="Calibri"/>
              <a:buNone/>
            </a:pPr>
            <a:r>
              <a:rPr lang="en-US" sz="2000" b="1" dirty="0">
                <a:solidFill>
                  <a:srgbClr val="EA7F26"/>
                </a:solidFill>
                <a:latin typeface="Calibri"/>
                <a:ea typeface="Calibri"/>
                <a:cs typeface="Calibri"/>
                <a:sym typeface="Calibri"/>
              </a:rPr>
              <a:t>Computer Science and Engineering</a:t>
            </a:r>
            <a:endParaRPr sz="2000" dirty="0">
              <a:solidFill>
                <a:srgbClr val="EA7F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1666"/>
              </a:lnSpc>
              <a:spcBef>
                <a:spcPts val="1000"/>
              </a:spcBef>
              <a:spcAft>
                <a:spcPts val="0"/>
              </a:spcAft>
              <a:buClr>
                <a:srgbClr val="EA7F26"/>
              </a:buClr>
              <a:buSzPts val="2000"/>
              <a:buFont typeface="Calibri"/>
              <a:buNone/>
            </a:pPr>
            <a:r>
              <a:rPr lang="en-US" sz="2000" b="1" dirty="0">
                <a:solidFill>
                  <a:srgbClr val="EA7F26"/>
                </a:solidFill>
                <a:latin typeface="Calibri"/>
                <a:ea typeface="Calibri"/>
                <a:cs typeface="Calibri"/>
                <a:sym typeface="Calibri"/>
              </a:rPr>
              <a:t>PES University, Bengaluru</a:t>
            </a:r>
            <a:endParaRPr sz="2000" dirty="0">
              <a:solidFill>
                <a:srgbClr val="EA7F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pic>
        <p:nvPicPr>
          <p:cNvPr id="153" name="Google Shape;15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273"/>
            <a:ext cx="9144000" cy="169061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"/>
          <p:cNvSpPr txBox="1"/>
          <p:nvPr/>
        </p:nvSpPr>
        <p:spPr>
          <a:xfrm>
            <a:off x="1963824" y="1731221"/>
            <a:ext cx="554440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APPLIED CRYPTOGRAPHY</a:t>
            </a:r>
            <a:endParaRPr/>
          </a:p>
        </p:txBody>
      </p:sp>
      <p:sp>
        <p:nvSpPr>
          <p:cNvPr id="155" name="Google Shape;155;p2"/>
          <p:cNvSpPr txBox="1"/>
          <p:nvPr/>
        </p:nvSpPr>
        <p:spPr>
          <a:xfrm>
            <a:off x="3967197" y="2670447"/>
            <a:ext cx="1561592" cy="347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</a:pPr>
            <a:r>
              <a:rPr lang="en-US" sz="2100" b="0" u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Lecture 33</a:t>
            </a:r>
            <a:endParaRPr sz="2100" b="0" u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86" name="Google Shape;186;p6"/>
          <p:cNvSpPr txBox="1">
            <a:spLocks noGrp="1"/>
          </p:cNvSpPr>
          <p:nvPr>
            <p:ph type="ctrTitle"/>
          </p:nvPr>
        </p:nvSpPr>
        <p:spPr>
          <a:xfrm>
            <a:off x="311700" y="1928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RSA Cryptosystem </a:t>
            </a:r>
            <a:endParaRPr lang="en-IN" sz="18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732173-BC76-495A-8084-E8BF4193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 Z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5E7175-E8C4-49AC-A886-F86693C7B4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 of integers modulo N, which are co-prime to the modulus N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AC0FEE-5F6B-4EE5-AF37-2C26DDCB28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9B36DBB-E820-4206-ABC9-9E7CFED9902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9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0217-E237-4775-BC13-70144F45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Euler’s Totient Function, </a:t>
            </a:r>
            <a:r>
              <a:rPr lang="el-GR" dirty="0"/>
              <a:t>φ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628C3-0D1B-4F9A-BDBA-D4218A5BD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4B159-5663-49FB-86A6-1419393C44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298FF-8B3A-428F-94B7-6C3884AFF7B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65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A5859-E578-4807-BC20-9CCD438A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RSA permutation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808F8-7E24-4266-81E8-AA739526B8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EBF48-9B8B-4ACD-A193-FBEA14D78B3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DAE989-2414-4701-8EDB-3C1501890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95350"/>
            <a:ext cx="29337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48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BA31-B401-462E-B652-A66A1F3A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Factoring Assumption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B93C7-6275-4935-A08A-93BBFFF439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1592D-E1F7-4B83-872C-E1DDCB1C80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F0D74-321F-477B-B6AA-4CF613F971F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85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Calibri" pitchFamily="34" charset="0"/>
              </a:rPr>
              <a:t>Complexity of operations in RSA</a:t>
            </a:r>
          </a:p>
        </p:txBody>
      </p:sp>
      <p:sp>
        <p:nvSpPr>
          <p:cNvPr id="200" name="Google Shape;200;p8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6399414" cy="330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82600" lvl="0" indent="-209550" algn="l" rtl="0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rgbClr val="3A3A3A"/>
              </a:buClr>
              <a:buSzPts val="2100"/>
              <a:buFont typeface="Inter"/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900"/>
                <a:buFont typeface="Calibri"/>
                <a:buNone/>
              </a:pPr>
              <a:t>8</a:t>
            </a:fld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622032" y="4268726"/>
            <a:ext cx="5100112" cy="44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100"/>
              <a:buFont typeface="Calibri"/>
              <a:buNone/>
            </a:pPr>
            <a:endParaRPr sz="1100" dirty="0">
              <a:solidFill>
                <a:srgbClr val="3A3A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71550"/>
            <a:ext cx="62484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3181350"/>
            <a:ext cx="6248400" cy="88265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/>
              <a:t>Key Generation Algorithm</a:t>
            </a:r>
            <a:endParaRPr dirty="0"/>
          </a:p>
        </p:txBody>
      </p:sp>
      <p:sp>
        <p:nvSpPr>
          <p:cNvPr id="217" name="Google Shape;217;p10"/>
          <p:cNvSpPr txBox="1">
            <a:spLocks noGrp="1"/>
          </p:cNvSpPr>
          <p:nvPr>
            <p:ph type="body" idx="1"/>
          </p:nvPr>
        </p:nvSpPr>
        <p:spPr>
          <a:xfrm>
            <a:off x="81460" y="802248"/>
            <a:ext cx="8465855" cy="383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lnSpc>
                <a:spcPct val="100000"/>
              </a:lnSpc>
              <a:buNone/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1. Select two prime numbers P and Q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6200" indent="0" algn="just">
              <a:lnSpc>
                <a:spcPct val="100000"/>
              </a:lnSpc>
              <a:buNone/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2. Compute </a:t>
            </a:r>
            <a:r>
              <a:rPr lang="en-IN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n=P*Q</a:t>
            </a:r>
            <a:endParaRPr lang="en-IN" sz="20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6200" indent="0" algn="just">
              <a:lnSpc>
                <a:spcPct val="100000"/>
              </a:lnSpc>
              <a:buNone/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3. Compute  φ </a:t>
            </a:r>
            <a:r>
              <a:rPr lang="en-IN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Euler's </a:t>
            </a:r>
            <a:r>
              <a:rPr lang="en-IN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totient</a:t>
            </a:r>
            <a:r>
              <a:rPr lang="en-IN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function.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6200" indent="0" algn="just">
              <a:lnSpc>
                <a:spcPct val="100000"/>
              </a:lnSpc>
              <a:buNone/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   </a:t>
            </a:r>
            <a:r>
              <a:rPr lang="en-IN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Φ(n) = (p-1)(q-1) </a:t>
            </a:r>
            <a:endParaRPr lang="en-IN" sz="20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6200" indent="0" algn="just">
              <a:lnSpc>
                <a:spcPct val="100000"/>
              </a:lnSpc>
              <a:buNone/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4. Select e such that </a:t>
            </a:r>
            <a:r>
              <a:rPr lang="en-IN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gcd</a:t>
            </a:r>
            <a:r>
              <a:rPr lang="en-IN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(e, φ (n))=1</a:t>
            </a:r>
            <a:endParaRPr lang="en-IN" sz="20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6200" indent="0" algn="just">
              <a:lnSpc>
                <a:spcPct val="100000"/>
              </a:lnSpc>
              <a:buNone/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5. Determine ‘d’ as </a:t>
            </a:r>
            <a:r>
              <a:rPr lang="en-IN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d*e = 1 +k φ (n)</a:t>
            </a:r>
            <a:endParaRPr lang="en-IN" sz="20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76200" indent="0" algn="just">
              <a:lnSpc>
                <a:spcPct val="100000"/>
              </a:lnSpc>
              <a:buNone/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6. Cipher text </a:t>
            </a:r>
            <a:r>
              <a:rPr lang="en-IN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 = </a:t>
            </a:r>
            <a:r>
              <a:rPr lang="en-IN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M^e</a:t>
            </a:r>
            <a:r>
              <a:rPr lang="en-IN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mod n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where M is the </a:t>
            </a:r>
          </a:p>
          <a:p>
            <a:pPr marL="76200" indent="0" algn="just">
              <a:lnSpc>
                <a:spcPct val="100000"/>
              </a:lnSpc>
              <a:buNone/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message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en-IN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M = </a:t>
            </a:r>
            <a:r>
              <a:rPr lang="en-IN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C^d</a:t>
            </a:r>
            <a:r>
              <a:rPr lang="en-IN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mod n</a:t>
            </a:r>
            <a:endParaRPr lang="en-IN" sz="20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Google Shape;21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900"/>
                <a:buFont typeface="Calibri"/>
                <a:buNone/>
              </a:pPr>
              <a:t>9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275</Words>
  <Application>Microsoft Office PowerPoint</Application>
  <PresentationFormat>On-screen Show (16:9)</PresentationFormat>
  <Paragraphs>63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Inter</vt:lpstr>
      <vt:lpstr>Open Sans</vt:lpstr>
      <vt:lpstr>Times New Roman</vt:lpstr>
      <vt:lpstr>Calibri</vt:lpstr>
      <vt:lpstr>Symbol</vt:lpstr>
      <vt:lpstr>Arial</vt:lpstr>
      <vt:lpstr>Wingdings</vt:lpstr>
      <vt:lpstr>Office Theme</vt:lpstr>
      <vt:lpstr>PowerPoint Presentation</vt:lpstr>
      <vt:lpstr>PowerPoint Presentation</vt:lpstr>
      <vt:lpstr>RSA Cryptosystem </vt:lpstr>
      <vt:lpstr>Set ZN*</vt:lpstr>
      <vt:lpstr>Euler’s Totient Function, φ </vt:lpstr>
      <vt:lpstr>RSA permutation</vt:lpstr>
      <vt:lpstr>Factoring Assumption</vt:lpstr>
      <vt:lpstr>Complexity of operations in RSA</vt:lpstr>
      <vt:lpstr>Key Generation Algorithm</vt:lpstr>
      <vt:lpstr>Procedure</vt:lpstr>
      <vt:lpstr>Example-1</vt:lpstr>
      <vt:lpstr>Example-2</vt:lpstr>
      <vt:lpstr>Encryption/Decryption</vt:lpstr>
      <vt:lpstr>Limitations</vt:lpstr>
      <vt:lpstr>Attacks against RSA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Prabhakar</dc:creator>
  <cp:lastModifiedBy>rajashree soman</cp:lastModifiedBy>
  <cp:revision>24</cp:revision>
  <dcterms:created xsi:type="dcterms:W3CDTF">2020-06-08T19:20:40Z</dcterms:created>
  <dcterms:modified xsi:type="dcterms:W3CDTF">2020-09-20T15:12:14Z</dcterms:modified>
</cp:coreProperties>
</file>