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40"/>
  </p:notesMasterIdLst>
  <p:sldIdLst>
    <p:sldId id="256" r:id="rId7"/>
    <p:sldId id="257" r:id="rId8"/>
    <p:sldId id="258" r:id="rId9"/>
    <p:sldId id="524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8" r:id="rId23"/>
    <p:sldId id="489" r:id="rId24"/>
    <p:sldId id="487" r:id="rId25"/>
    <p:sldId id="490" r:id="rId26"/>
    <p:sldId id="491" r:id="rId27"/>
    <p:sldId id="525" r:id="rId28"/>
    <p:sldId id="526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282" r:id="rId38"/>
    <p:sldId id="283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4CCFE-2FFD-4F9A-AB50-D95AA3E9440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4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5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F5819-B1E2-4B5B-AD50-520E873B21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0716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E67E2-B862-43E3-9E31-3DEF87651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027B1-6AE8-4B67-AD30-1F105B210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980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6A500-D641-4E6F-9FCA-71A40231B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9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6788-9ED7-4252-8F74-BD748F8002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70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3BD28-8986-4502-8C7A-AD3497F7E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51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E613A-40C5-4818-976C-CE135BFE6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96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DEDD6-1DF8-425C-AC9C-8313BD9C3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922CA-DD77-49D2-A2B8-1842B21AC1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69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DF163-5364-481B-996B-BA4C40CB7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56863"/>
            <a:ext cx="1428750" cy="6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6;p25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28;p25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306360" y="142560"/>
            <a:ext cx="7886520" cy="585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17600" y="784800"/>
            <a:ext cx="7004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A7F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06360" y="960480"/>
            <a:ext cx="8543160" cy="3603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F0001-70F7-4C8A-A7FE-E5AF82E8F6E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B89D15-13BC-4F48-84DD-CB9F0FCB5F0B}"/>
              </a:ext>
            </a:extLst>
          </p:cNvPr>
          <p:cNvCxnSpPr>
            <a:cxnSpLocks/>
          </p:cNvCxnSpPr>
          <p:nvPr userDrawn="1"/>
        </p:nvCxnSpPr>
        <p:spPr>
          <a:xfrm>
            <a:off x="457200" y="971550"/>
            <a:ext cx="60198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2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jp.at/doc/rfc/rfc5021.html" TargetMode="Externa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1950"/>
            <a:ext cx="5631146" cy="4492083"/>
          </a:xfrm>
        </p:spPr>
      </p:pic>
    </p:spTree>
    <p:extLst>
      <p:ext uri="{BB962C8B-B14F-4D97-AF65-F5344CB8AC3E}">
        <p14:creationId xmlns:p14="http://schemas.microsoft.com/office/powerpoint/2010/main" val="245976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 directions…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248400" cy="3657599"/>
          </a:xfrm>
        </p:spPr>
        <p:txBody>
          <a:bodyPr/>
          <a:lstStyle/>
          <a:p>
            <a:r>
              <a:rPr lang="en-US" dirty="0"/>
              <a:t>Main ideas:</a:t>
            </a:r>
          </a:p>
          <a:p>
            <a:pPr lvl="1"/>
            <a:r>
              <a:rPr lang="en-US" dirty="0"/>
              <a:t>Some problems exhibit </a:t>
            </a:r>
            <a:r>
              <a:rPr lang="en-US" i="1" dirty="0"/>
              <a:t>asymmetry</a:t>
            </a:r>
            <a:r>
              <a:rPr lang="en-US" dirty="0"/>
              <a:t> – easy to compute, but hard to invert (factoring, RSA, group exponentiation, …)</a:t>
            </a:r>
          </a:p>
          <a:p>
            <a:pPr lvl="1"/>
            <a:r>
              <a:rPr lang="en-US" dirty="0"/>
              <a:t>Use this asymmetry to enable two parties to agree on a shared secret key via public discussion(!)</a:t>
            </a:r>
          </a:p>
          <a:p>
            <a:pPr lvl="2"/>
            <a:r>
              <a:rPr lang="en-US" i="1" dirty="0"/>
              <a:t>Key exchange</a:t>
            </a:r>
          </a:p>
        </p:txBody>
      </p:sp>
    </p:spTree>
    <p:extLst>
      <p:ext uri="{BB962C8B-B14F-4D97-AF65-F5344CB8AC3E}">
        <p14:creationId xmlns:p14="http://schemas.microsoft.com/office/powerpoint/2010/main" val="18235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Key exchange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9" y="2285422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19" y="2285422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1816067" y="1485900"/>
            <a:ext cx="1828800" cy="1028700"/>
          </a:xfrm>
          <a:prstGeom prst="wedgeEllipseCallout">
            <a:avLst>
              <a:gd name="adj1" fmla="val -66729"/>
              <a:gd name="adj2" fmla="val 51555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r>
              <a:rPr lang="en-US" sz="2100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301967" y="1257300"/>
            <a:ext cx="2303548" cy="1028122"/>
          </a:xfrm>
          <a:prstGeom prst="wedgeEllipseCallout">
            <a:avLst>
              <a:gd name="adj1" fmla="val 24586"/>
              <a:gd name="adj2" fmla="val 76583"/>
            </a:avLst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r>
              <a:rPr lang="en-US" sz="2100" dirty="0">
                <a:solidFill>
                  <a:prstClr val="black"/>
                </a:solidFill>
                <a:latin typeface="Calibri"/>
              </a:rPr>
              <a:t>…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071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k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3471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k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01867" y="3771900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73368" y="3371850"/>
            <a:ext cx="10310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100" dirty="0" err="1">
                <a:solidFill>
                  <a:prstClr val="black"/>
                </a:solidFill>
                <a:latin typeface="Calibri"/>
              </a:rPr>
              <a:t>Enc</a:t>
            </a:r>
            <a:r>
              <a:rPr lang="en-US" sz="2100" baseline="-25000" dirty="0" err="1">
                <a:solidFill>
                  <a:prstClr val="black"/>
                </a:solidFill>
                <a:latin typeface="Calibri"/>
              </a:rPr>
              <a:t>k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(m)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432942"/>
            <a:ext cx="60481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100" dirty="0">
                <a:solidFill>
                  <a:prstClr val="black"/>
                </a:solidFill>
                <a:latin typeface="Calibri"/>
              </a:rPr>
              <a:t>Secure against an eavesdropper who sees everything!</a:t>
            </a:r>
          </a:p>
        </p:txBody>
      </p:sp>
    </p:spTree>
    <p:extLst>
      <p:ext uri="{BB962C8B-B14F-4D97-AF65-F5344CB8AC3E}">
        <p14:creationId xmlns:p14="http://schemas.microsoft.com/office/powerpoint/2010/main" val="13453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9" grpId="0"/>
      <p:bldP spid="30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More formally…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35" y="1713922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35" y="1713922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62783" y="2686050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62783" y="1943100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2899555" y="208471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dirty="0">
                <a:solidFill>
                  <a:prstClr val="black"/>
                </a:solidFill>
                <a:latin typeface="Calibri"/>
              </a:rPr>
              <a:t>· · 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33" y="28575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{0,1}</a:t>
            </a:r>
            <a:r>
              <a:rPr lang="en-US" baseline="30000" dirty="0">
                <a:solidFill>
                  <a:prstClr val="black"/>
                </a:solidFill>
                <a:latin typeface="Calibri"/>
                <a:sym typeface="Symbol"/>
              </a:rPr>
              <a:t>n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8833" y="28575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{0,1}</a:t>
            </a:r>
            <a:r>
              <a:rPr lang="en-US" baseline="30000" dirty="0">
                <a:solidFill>
                  <a:prstClr val="black"/>
                </a:solidFill>
                <a:latin typeface="Calibri"/>
                <a:sym typeface="Symbol"/>
              </a:rPr>
              <a:t>n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Wave 9"/>
          <p:cNvSpPr/>
          <p:nvPr/>
        </p:nvSpPr>
        <p:spPr>
          <a:xfrm>
            <a:off x="2234233" y="1657350"/>
            <a:ext cx="1885950" cy="1200150"/>
          </a:xfrm>
          <a:prstGeom prst="wave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r>
              <a:rPr lang="en-US" dirty="0">
                <a:solidFill>
                  <a:prstClr val="black"/>
                </a:solidFill>
                <a:latin typeface="Calibri"/>
              </a:rPr>
              <a:t>transcript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543301"/>
            <a:ext cx="5917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u="sng" dirty="0">
                <a:solidFill>
                  <a:prstClr val="black"/>
                </a:solidFill>
                <a:latin typeface="Calibri"/>
              </a:rPr>
              <a:t>Security goal: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even after observing the transcript, the shared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key k should be indistinguishable from a uniform key </a:t>
            </a:r>
          </a:p>
        </p:txBody>
      </p:sp>
    </p:spTree>
    <p:extLst>
      <p:ext uri="{BB962C8B-B14F-4D97-AF65-F5344CB8AC3E}">
        <p14:creationId xmlns:p14="http://schemas.microsoft.com/office/powerpoint/2010/main" val="3770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867400" cy="3737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 a key-exchange protocol </a:t>
            </a:r>
            <a:r>
              <a:rPr lang="en-US" dirty="0">
                <a:sym typeface="Symbol"/>
              </a:rPr>
              <a:t> and an attacker (passive eavesdropper) A</a:t>
            </a:r>
          </a:p>
          <a:p>
            <a:r>
              <a:rPr lang="en-US" dirty="0">
                <a:sym typeface="Symbol"/>
              </a:rPr>
              <a:t>Define the following experiment KE</a:t>
            </a:r>
            <a:r>
              <a:rPr lang="en-US" baseline="-25000" dirty="0">
                <a:sym typeface="Symbol"/>
              </a:rPr>
              <a:t>A,</a:t>
            </a:r>
            <a:r>
              <a:rPr lang="en-US" dirty="0">
                <a:sym typeface="Symbol"/>
              </a:rPr>
              <a:t> </a:t>
            </a:r>
            <a:r>
              <a:rPr lang="en-US" baseline="-25000" dirty="0">
                <a:sym typeface="Symbol"/>
              </a:rPr>
              <a:t></a:t>
            </a:r>
            <a:r>
              <a:rPr lang="en-US" dirty="0">
                <a:sym typeface="Symbol"/>
              </a:rPr>
              <a:t>(n):</a:t>
            </a:r>
          </a:p>
          <a:p>
            <a:pPr lvl="1"/>
            <a:r>
              <a:rPr lang="en-US" dirty="0">
                <a:sym typeface="Symbol"/>
              </a:rPr>
              <a:t>Honest parties run  using security parameter n, resulting in a transcript </a:t>
            </a:r>
            <a:r>
              <a:rPr lang="en-US" b="1" dirty="0">
                <a:sym typeface="Symbol"/>
              </a:rPr>
              <a:t>trans</a:t>
            </a:r>
            <a:r>
              <a:rPr lang="en-US" dirty="0">
                <a:sym typeface="Symbol"/>
              </a:rPr>
              <a:t> and (shared) key k</a:t>
            </a:r>
          </a:p>
          <a:p>
            <a:pPr lvl="1"/>
            <a:r>
              <a:rPr lang="en-US" dirty="0">
                <a:sym typeface="Symbol"/>
              </a:rPr>
              <a:t>Choose uniform bit b. If b=0, then set k’=k; if b=1, then choose uniform k’{0,1}</a:t>
            </a:r>
            <a:r>
              <a:rPr lang="en-US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  </a:t>
            </a:r>
          </a:p>
          <a:p>
            <a:pPr lvl="1"/>
            <a:r>
              <a:rPr lang="en-US" dirty="0">
                <a:sym typeface="Symbol"/>
              </a:rPr>
              <a:t>Give </a:t>
            </a:r>
            <a:r>
              <a:rPr lang="en-US" b="1" dirty="0">
                <a:sym typeface="Symbol"/>
              </a:rPr>
              <a:t>trans</a:t>
            </a:r>
            <a:r>
              <a:rPr lang="en-US" dirty="0">
                <a:sym typeface="Symbol"/>
              </a:rPr>
              <a:t> and k’ to A, which outputs a bit b’</a:t>
            </a:r>
          </a:p>
          <a:p>
            <a:pPr lvl="1"/>
            <a:r>
              <a:rPr lang="en-US" dirty="0" err="1">
                <a:sym typeface="Symbol"/>
              </a:rPr>
              <a:t>Exp’t</a:t>
            </a:r>
            <a:r>
              <a:rPr lang="en-US" dirty="0">
                <a:sym typeface="Symbol"/>
              </a:rPr>
              <a:t> evaluates to 1 (A </a:t>
            </a:r>
            <a:r>
              <a:rPr lang="en-US" i="1" dirty="0">
                <a:sym typeface="Symbol"/>
              </a:rPr>
              <a:t>succeeds</a:t>
            </a:r>
            <a:r>
              <a:rPr lang="en-US" dirty="0">
                <a:sym typeface="Symbol"/>
              </a:rPr>
              <a:t>) if b’=b</a:t>
            </a:r>
          </a:p>
        </p:txBody>
      </p:sp>
    </p:spTree>
    <p:extLst>
      <p:ext uri="{BB962C8B-B14F-4D97-AF65-F5344CB8AC3E}">
        <p14:creationId xmlns:p14="http://schemas.microsoft.com/office/powerpoint/2010/main" val="1762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715000" cy="3428999"/>
          </a:xfrm>
        </p:spPr>
        <p:txBody>
          <a:bodyPr/>
          <a:lstStyle/>
          <a:p>
            <a:r>
              <a:rPr lang="en-US" dirty="0"/>
              <a:t>Key-exchange protocol </a:t>
            </a:r>
            <a:r>
              <a:rPr lang="en-US" dirty="0">
                <a:sym typeface="Symbol"/>
              </a:rPr>
              <a:t> is secure (against passive eavesdropping) if for all probabilistic, poly-time A it holds that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</a:t>
            </a:r>
            <a:r>
              <a:rPr lang="en-US" dirty="0" err="1">
                <a:sym typeface="Symbol"/>
              </a:rPr>
              <a:t>Pr</a:t>
            </a:r>
            <a:r>
              <a:rPr lang="en-US" dirty="0">
                <a:sym typeface="Symbol"/>
              </a:rPr>
              <a:t>[KE</a:t>
            </a:r>
            <a:r>
              <a:rPr lang="en-US" baseline="-25000" dirty="0">
                <a:sym typeface="Symbol"/>
              </a:rPr>
              <a:t>A,</a:t>
            </a:r>
            <a:r>
              <a:rPr lang="en-US" dirty="0">
                <a:sym typeface="Symbol"/>
              </a:rPr>
              <a:t> </a:t>
            </a:r>
            <a:r>
              <a:rPr lang="en-US" baseline="-25000" dirty="0">
                <a:sym typeface="Symbol"/>
              </a:rPr>
              <a:t></a:t>
            </a:r>
            <a:r>
              <a:rPr lang="en-US" dirty="0">
                <a:sym typeface="Symbol"/>
              </a:rPr>
              <a:t>(n) = 1] ≤ ½ + </a:t>
            </a:r>
            <a:r>
              <a:rPr lang="en-US" dirty="0" err="1">
                <a:sym typeface="Symbol"/>
              </a:rPr>
              <a:t>negl</a:t>
            </a:r>
            <a:r>
              <a:rPr lang="en-US" dirty="0">
                <a:sym typeface="Symbol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943600" cy="3657599"/>
          </a:xfrm>
        </p:spPr>
        <p:txBody>
          <a:bodyPr/>
          <a:lstStyle/>
          <a:p>
            <a:r>
              <a:rPr lang="en-US" dirty="0"/>
              <a:t>Being unable to </a:t>
            </a:r>
            <a:r>
              <a:rPr lang="en-US" u="sng" dirty="0"/>
              <a:t>compute</a:t>
            </a:r>
            <a:r>
              <a:rPr lang="en-US" dirty="0"/>
              <a:t> the key given the transcript is not a strong enough guarantee</a:t>
            </a:r>
          </a:p>
          <a:p>
            <a:endParaRPr lang="en-US" dirty="0"/>
          </a:p>
          <a:p>
            <a:r>
              <a:rPr lang="en-US" dirty="0" err="1"/>
              <a:t>Indistinguishability</a:t>
            </a:r>
            <a:r>
              <a:rPr lang="en-US" dirty="0"/>
              <a:t> of the shared key from uniform is a </a:t>
            </a:r>
            <a:r>
              <a:rPr lang="en-US" u="sng" dirty="0"/>
              <a:t>much</a:t>
            </a:r>
            <a:r>
              <a:rPr lang="en-US" dirty="0"/>
              <a:t> stronger guarantee…</a:t>
            </a:r>
          </a:p>
          <a:p>
            <a:pPr lvl="1"/>
            <a:r>
              <a:rPr lang="en-US" dirty="0"/>
              <a:t>…and is necessary if the shared key will subsequently be used for private-key crypto! </a:t>
            </a:r>
          </a:p>
        </p:txBody>
      </p:sp>
    </p:spTree>
    <p:extLst>
      <p:ext uri="{BB962C8B-B14F-4D97-AF65-F5344CB8AC3E}">
        <p14:creationId xmlns:p14="http://schemas.microsoft.com/office/powerpoint/2010/main" val="199116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err="1"/>
              <a:t>Diffie</a:t>
            </a:r>
            <a:r>
              <a:rPr lang="en-US" altLang="en-US" dirty="0"/>
              <a:t>-Hellman key exchange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2" y="1842954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112" y="1842954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192360" y="2815082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92360" y="2072132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860" y="298653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k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(h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)</a:t>
            </a:r>
            <a:r>
              <a:rPr lang="en-US" baseline="30000" dirty="0">
                <a:solidFill>
                  <a:prstClr val="black"/>
                </a:solidFill>
                <a:latin typeface="Calibri"/>
                <a:sym typeface="Symbol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sym typeface="Symbol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sym typeface="Symbol"/>
              </a:rPr>
              <a:t>yx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5510" y="298653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k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(h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)</a:t>
            </a:r>
            <a:r>
              <a:rPr lang="en-US" baseline="30000" dirty="0">
                <a:solidFill>
                  <a:prstClr val="black"/>
                </a:solidFill>
                <a:latin typeface="Calibri"/>
                <a:sym typeface="Symbol"/>
              </a:rPr>
              <a:t>y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sym typeface="Symbol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sym typeface="Symbol"/>
              </a:rPr>
              <a:t>xy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3500303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</a:rPr>
              <a:t>(G, q, g)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 </a:t>
            </a:r>
            <a:r>
              <a:rPr lang="en-US" dirty="0">
                <a:solidFill>
                  <a:prstClr val="black"/>
                </a:solidFill>
                <a:latin typeface="Brush Script MT" panose="03060802040406070304" pitchFamily="66" charset="0"/>
              </a:rPr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(1</a:t>
            </a:r>
            <a:r>
              <a:rPr lang="en-US" baseline="30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 </a:t>
            </a:r>
            <a:r>
              <a:rPr lang="en-US" dirty="0" err="1">
                <a:solidFill>
                  <a:prstClr val="black"/>
                </a:solidFill>
                <a:latin typeface="Cambria Math"/>
                <a:ea typeface="Cambria Math"/>
              </a:rPr>
              <a:t>ℤ</a:t>
            </a:r>
            <a:r>
              <a:rPr lang="en-US" baseline="-25000" dirty="0" err="1">
                <a:solidFill>
                  <a:prstClr val="black"/>
                </a:solidFill>
                <a:latin typeface="Cambria Math"/>
                <a:ea typeface="Cambria Math"/>
              </a:rPr>
              <a:t>q</a:t>
            </a:r>
            <a:endParaRPr lang="en-US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  <a:ea typeface="Cambria Math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Cambria Math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ea typeface="Cambria Math"/>
              </a:rPr>
              <a:t>x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6216" y="1728653"/>
            <a:ext cx="109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G, q, g, h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8039" y="3500304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</a:rPr>
              <a:t>y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 </a:t>
            </a:r>
            <a:r>
              <a:rPr lang="en-US" dirty="0" err="1">
                <a:solidFill>
                  <a:prstClr val="black"/>
                </a:solidFill>
                <a:latin typeface="Cambria Math"/>
                <a:ea typeface="Cambria Math"/>
              </a:rPr>
              <a:t>ℤ</a:t>
            </a:r>
            <a:r>
              <a:rPr lang="en-US" baseline="-25000" dirty="0" err="1">
                <a:solidFill>
                  <a:prstClr val="black"/>
                </a:solidFill>
                <a:latin typeface="Cambria Math"/>
                <a:ea typeface="Cambria Math"/>
              </a:rPr>
              <a:t>q</a:t>
            </a:r>
            <a:endParaRPr lang="en-US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  <a:ea typeface="Cambria Math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Cambria Math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ea typeface="Cambria Math"/>
              </a:rPr>
              <a:t>y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9173" y="246825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2260" y="3025602"/>
            <a:ext cx="457200" cy="346249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49910" y="2985954"/>
            <a:ext cx="457200" cy="346249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1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3" grpId="1"/>
      <p:bldP spid="6" grpId="0"/>
      <p:bldP spid="14" grpId="0"/>
      <p:bldP spid="14" grpId="1"/>
      <p:bldP spid="15" grpId="0"/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82927"/>
            <a:ext cx="8229600" cy="857250"/>
          </a:xfrm>
        </p:spPr>
        <p:txBody>
          <a:bodyPr/>
          <a:lstStyle/>
          <a:p>
            <a:pPr algn="l"/>
            <a:r>
              <a:rPr lang="en-US" altLang="en-US" dirty="0"/>
              <a:t>In practice…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2" y="1842954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2" y="1842954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95500" y="2815082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95500" y="2072132"/>
            <a:ext cx="2171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98653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k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(h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)</a:t>
            </a:r>
            <a:r>
              <a:rPr lang="en-US" baseline="30000" dirty="0">
                <a:solidFill>
                  <a:prstClr val="black"/>
                </a:solidFill>
                <a:latin typeface="Calibri"/>
                <a:sym typeface="Symbol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sym typeface="Symbol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sym typeface="Symbol"/>
              </a:rPr>
              <a:t>xy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8650" y="298653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k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(h</a:t>
            </a:r>
            <a:r>
              <a:rPr lang="en-US" baseline="-25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)</a:t>
            </a:r>
            <a:r>
              <a:rPr lang="en-US" baseline="30000" dirty="0">
                <a:solidFill>
                  <a:prstClr val="black"/>
                </a:solidFill>
                <a:latin typeface="Calibri"/>
                <a:sym typeface="Symbol"/>
              </a:rPr>
              <a:t>y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sym typeface="Symbol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sym typeface="Symbol"/>
              </a:rPr>
              <a:t>xy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166" y="3500304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 </a:t>
            </a:r>
            <a:r>
              <a:rPr lang="en-US" dirty="0" err="1">
                <a:solidFill>
                  <a:prstClr val="black"/>
                </a:solidFill>
                <a:latin typeface="Cambria Math"/>
                <a:ea typeface="Cambria Math"/>
              </a:rPr>
              <a:t>ℤ</a:t>
            </a:r>
            <a:r>
              <a:rPr lang="en-US" baseline="-25000" dirty="0" err="1">
                <a:solidFill>
                  <a:prstClr val="black"/>
                </a:solidFill>
                <a:latin typeface="Cambria Math"/>
                <a:ea typeface="Cambria Math"/>
              </a:rPr>
              <a:t>q</a:t>
            </a:r>
            <a:endParaRPr lang="en-US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  <a:ea typeface="Cambria Math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Cambria Math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ea typeface="Cambria Math"/>
              </a:rPr>
              <a:t>x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2313" y="172865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1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1179" y="3500304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</a:rPr>
              <a:t>y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 </a:t>
            </a:r>
            <a:r>
              <a:rPr lang="en-US" dirty="0" err="1">
                <a:solidFill>
                  <a:prstClr val="black"/>
                </a:solidFill>
                <a:latin typeface="Cambria Math"/>
                <a:ea typeface="Cambria Math"/>
              </a:rPr>
              <a:t>ℤ</a:t>
            </a:r>
            <a:r>
              <a:rPr lang="en-US" baseline="-25000" dirty="0" err="1">
                <a:solidFill>
                  <a:prstClr val="black"/>
                </a:solidFill>
                <a:latin typeface="Cambria Math"/>
                <a:ea typeface="Cambria Math"/>
              </a:rPr>
              <a:t>q</a:t>
            </a:r>
            <a:endParaRPr lang="en-US" dirty="0">
              <a:solidFill>
                <a:prstClr val="black"/>
              </a:solidFill>
              <a:latin typeface="Cambria Math"/>
              <a:ea typeface="Cambria Math"/>
            </a:endParaRPr>
          </a:p>
          <a:p>
            <a:pPr marL="0" lvl="1" algn="ctr" defTabSz="685800"/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  <a:ea typeface="Cambria Math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/>
                <a:ea typeface="Cambria Math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alibri"/>
                <a:ea typeface="Cambria Math"/>
              </a:rPr>
              <a:t>g</a:t>
            </a:r>
            <a:r>
              <a:rPr lang="en-US" baseline="30000" dirty="0" err="1">
                <a:solidFill>
                  <a:prstClr val="black"/>
                </a:solidFill>
                <a:latin typeface="Calibri"/>
                <a:ea typeface="Cambria Math"/>
              </a:rPr>
              <a:t>y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2313" y="246825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2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986532"/>
            <a:ext cx="457200" cy="346249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3050" y="2985954"/>
            <a:ext cx="457200" cy="346249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4650" y="1085850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100" dirty="0">
                <a:solidFill>
                  <a:prstClr val="black"/>
                </a:solidFill>
                <a:latin typeface="Calibri"/>
              </a:rPr>
              <a:t>G, q, g</a:t>
            </a:r>
            <a:endParaRPr lang="en-US" sz="15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11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172200" cy="3840957"/>
          </a:xfrm>
        </p:spPr>
        <p:txBody>
          <a:bodyPr>
            <a:normAutofit/>
          </a:bodyPr>
          <a:lstStyle/>
          <a:p>
            <a:r>
              <a:rPr lang="en-US" i="1" dirty="0"/>
              <a:t>Decisional </a:t>
            </a:r>
            <a:r>
              <a:rPr lang="en-US" i="1" dirty="0" err="1"/>
              <a:t>Diffie</a:t>
            </a:r>
            <a:r>
              <a:rPr lang="en-US" i="1" dirty="0"/>
              <a:t>-Hellman (DDH) problem:</a:t>
            </a:r>
            <a:endParaRPr lang="en-US" dirty="0"/>
          </a:p>
          <a:p>
            <a:pPr lvl="1"/>
            <a:r>
              <a:rPr lang="en-US" dirty="0"/>
              <a:t>Given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, </a:t>
            </a:r>
            <a:r>
              <a:rPr lang="en-US" dirty="0" err="1"/>
              <a:t>g</a:t>
            </a:r>
            <a:r>
              <a:rPr lang="en-US" baseline="30000" dirty="0" err="1"/>
              <a:t>y</a:t>
            </a:r>
            <a:r>
              <a:rPr lang="en-US" dirty="0"/>
              <a:t>, distinguish </a:t>
            </a:r>
            <a:r>
              <a:rPr lang="en-US" dirty="0" err="1"/>
              <a:t>g</a:t>
            </a:r>
            <a:r>
              <a:rPr lang="en-US" baseline="30000" dirty="0" err="1"/>
              <a:t>xy</a:t>
            </a:r>
            <a:r>
              <a:rPr lang="en-US" dirty="0"/>
              <a:t> from a uniform group element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0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</a:t>
            </a:r>
            <a:r>
              <a:rPr lang="en-IN" sz="2100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37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56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48400" cy="3737370"/>
          </a:xfrm>
        </p:spPr>
        <p:txBody>
          <a:bodyPr>
            <a:normAutofit/>
          </a:bodyPr>
          <a:lstStyle/>
          <a:p>
            <a:r>
              <a:rPr lang="en-US" sz="2100" dirty="0"/>
              <a:t>Eavesdropper sees G, q, g, </a:t>
            </a:r>
            <a:r>
              <a:rPr lang="en-US" sz="2100" dirty="0" err="1"/>
              <a:t>g</a:t>
            </a:r>
            <a:r>
              <a:rPr lang="en-US" sz="2100" baseline="30000" dirty="0" err="1"/>
              <a:t>x</a:t>
            </a:r>
            <a:r>
              <a:rPr lang="en-US" sz="2100" dirty="0"/>
              <a:t>, </a:t>
            </a:r>
            <a:r>
              <a:rPr lang="en-US" sz="2100" dirty="0" err="1"/>
              <a:t>g</a:t>
            </a:r>
            <a:r>
              <a:rPr lang="en-US" sz="2100" baseline="30000" dirty="0" err="1"/>
              <a:t>y</a:t>
            </a:r>
            <a:endParaRPr lang="en-US" sz="2100" dirty="0"/>
          </a:p>
          <a:p>
            <a:r>
              <a:rPr lang="en-US" sz="2100" dirty="0"/>
              <a:t>Shared key k is </a:t>
            </a:r>
            <a:r>
              <a:rPr lang="en-US" sz="2100" dirty="0" err="1"/>
              <a:t>g</a:t>
            </a:r>
            <a:r>
              <a:rPr lang="en-US" sz="2100" baseline="30000" dirty="0" err="1"/>
              <a:t>xy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Computing k from the transcript is exactly the </a:t>
            </a:r>
            <a:r>
              <a:rPr lang="en-US" sz="2100" i="1" dirty="0"/>
              <a:t>computational </a:t>
            </a:r>
            <a:r>
              <a:rPr lang="en-US" sz="2100" dirty="0" err="1"/>
              <a:t>Diffie</a:t>
            </a:r>
            <a:r>
              <a:rPr lang="en-US" sz="2100" dirty="0"/>
              <a:t>-Hellman problem</a:t>
            </a:r>
          </a:p>
          <a:p>
            <a:endParaRPr lang="en-US" sz="2100" dirty="0"/>
          </a:p>
          <a:p>
            <a:r>
              <a:rPr lang="en-US" sz="2100" dirty="0"/>
              <a:t>Distinguishing k from a uniform group element is exactly the </a:t>
            </a:r>
            <a:r>
              <a:rPr lang="en-US" sz="2100" i="1" dirty="0"/>
              <a:t>decisional </a:t>
            </a:r>
            <a:r>
              <a:rPr lang="en-US" sz="2100" dirty="0" err="1"/>
              <a:t>Diffie</a:t>
            </a:r>
            <a:r>
              <a:rPr lang="en-US" sz="2100" dirty="0"/>
              <a:t>-Hellman problem</a:t>
            </a:r>
          </a:p>
          <a:p>
            <a:pPr marL="342900" lvl="1" indent="0">
              <a:buNone/>
            </a:pPr>
            <a:r>
              <a:rPr lang="en-US" sz="1800" dirty="0">
                <a:sym typeface="Symbol"/>
              </a:rPr>
              <a:t> If the DDH problem is hard relative to </a:t>
            </a:r>
            <a:r>
              <a:rPr lang="en-US" sz="1800" dirty="0">
                <a:latin typeface="Brush Script MT" panose="03060802040406070304" pitchFamily="66" charset="0"/>
              </a:rPr>
              <a:t>G</a:t>
            </a:r>
            <a:r>
              <a:rPr lang="en-US" sz="1800" dirty="0"/>
              <a:t>, this is a secure key-exchange protocol!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8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 subtlety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324600" cy="3737370"/>
          </a:xfrm>
        </p:spPr>
        <p:txBody>
          <a:bodyPr>
            <a:normAutofit/>
          </a:bodyPr>
          <a:lstStyle/>
          <a:p>
            <a:r>
              <a:rPr lang="en-US" dirty="0"/>
              <a:t>We wanted our key-exchange protocol to give us a uniform(-looking) key k</a:t>
            </a:r>
            <a:r>
              <a:rPr lang="en-US" dirty="0">
                <a:sym typeface="Symbol"/>
              </a:rPr>
              <a:t>{0,1}</a:t>
            </a:r>
            <a:r>
              <a:rPr lang="en-US" baseline="30000" dirty="0">
                <a:sym typeface="Symbol"/>
              </a:rPr>
              <a:t>n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Instead we have a uniform(-looking) group element </a:t>
            </a:r>
            <a:r>
              <a:rPr lang="en-US" dirty="0" err="1">
                <a:sym typeface="Symbol"/>
              </a:rPr>
              <a:t>kG</a:t>
            </a:r>
            <a:endParaRPr lang="en-US" dirty="0">
              <a:sym typeface="Symbol"/>
            </a:endParaRPr>
          </a:p>
          <a:p>
            <a:pPr lvl="1"/>
            <a:r>
              <a:rPr lang="en-US" dirty="0"/>
              <a:t>Not clear how to use this as, e.g., an AES key</a:t>
            </a:r>
          </a:p>
          <a:p>
            <a:pPr lvl="1"/>
            <a:endParaRPr lang="en-US" dirty="0"/>
          </a:p>
          <a:p>
            <a:r>
              <a:rPr lang="en-US" dirty="0"/>
              <a:t>Solution: </a:t>
            </a:r>
            <a:r>
              <a:rPr lang="en-US" i="1" dirty="0"/>
              <a:t>key derivation</a:t>
            </a:r>
            <a:endParaRPr lang="en-US" dirty="0"/>
          </a:p>
          <a:p>
            <a:pPr lvl="1"/>
            <a:r>
              <a:rPr lang="en-US" dirty="0"/>
              <a:t>Set k’ = H(k) for suitable hash function H</a:t>
            </a:r>
          </a:p>
          <a:p>
            <a:pPr lvl="2"/>
            <a:r>
              <a:rPr lang="en-US" dirty="0"/>
              <a:t>Requirements on H omitted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6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Modern key-exchange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096000" cy="3581399"/>
          </a:xfrm>
        </p:spPr>
        <p:txBody>
          <a:bodyPr>
            <a:noAutofit/>
          </a:bodyPr>
          <a:lstStyle/>
          <a:p>
            <a:r>
              <a:rPr lang="en-US" dirty="0"/>
              <a:t>Security against passive eavesdroppers is insufficient</a:t>
            </a:r>
          </a:p>
          <a:p>
            <a:r>
              <a:rPr lang="en-US" dirty="0"/>
              <a:t>Want </a:t>
            </a:r>
            <a:r>
              <a:rPr lang="en-US" i="1" dirty="0"/>
              <a:t>authenticated</a:t>
            </a:r>
            <a:r>
              <a:rPr lang="en-US" dirty="0"/>
              <a:t> key exchange</a:t>
            </a:r>
          </a:p>
          <a:p>
            <a:pPr lvl="1"/>
            <a:r>
              <a:rPr lang="en-US" dirty="0"/>
              <a:t>This requires some form of setup in advance</a:t>
            </a:r>
          </a:p>
          <a:p>
            <a:pPr lvl="1"/>
            <a:endParaRPr lang="en-US" dirty="0"/>
          </a:p>
          <a:p>
            <a:r>
              <a:rPr lang="en-US" dirty="0"/>
              <a:t>Modern key-exchange protocols provide this</a:t>
            </a:r>
          </a:p>
          <a:p>
            <a:pPr lvl="1"/>
            <a:r>
              <a:rPr lang="en-US" dirty="0"/>
              <a:t>We will return to this later</a:t>
            </a:r>
          </a:p>
        </p:txBody>
      </p:sp>
    </p:spTree>
    <p:extLst>
      <p:ext uri="{BB962C8B-B14F-4D97-AF65-F5344CB8AC3E}">
        <p14:creationId xmlns:p14="http://schemas.microsoft.com/office/powerpoint/2010/main" val="73602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943100"/>
            <a:ext cx="4800600" cy="13144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The public-key setting</a:t>
            </a:r>
          </a:p>
        </p:txBody>
      </p:sp>
    </p:spTree>
    <p:extLst>
      <p:ext uri="{BB962C8B-B14F-4D97-AF65-F5344CB8AC3E}">
        <p14:creationId xmlns:p14="http://schemas.microsoft.com/office/powerpoint/2010/main" val="386076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public-key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96000" cy="3737370"/>
          </a:xfrm>
        </p:spPr>
        <p:txBody>
          <a:bodyPr>
            <a:normAutofit fontScale="92500"/>
          </a:bodyPr>
          <a:lstStyle/>
          <a:p>
            <a:r>
              <a:rPr lang="en-US" dirty="0"/>
              <a:t>A party generates a </a:t>
            </a:r>
            <a:r>
              <a:rPr lang="en-US" i="1" dirty="0"/>
              <a:t>pair</a:t>
            </a:r>
            <a:r>
              <a:rPr lang="en-US" dirty="0"/>
              <a:t> of keys: a public key </a:t>
            </a:r>
            <a:r>
              <a:rPr lang="en-US" dirty="0" err="1"/>
              <a:t>pk</a:t>
            </a:r>
            <a:r>
              <a:rPr lang="en-US" dirty="0"/>
              <a:t> and a private key </a:t>
            </a:r>
            <a:r>
              <a:rPr lang="en-US" dirty="0" err="1"/>
              <a:t>sk</a:t>
            </a:r>
            <a:endParaRPr lang="en-US" dirty="0"/>
          </a:p>
          <a:p>
            <a:pPr lvl="1"/>
            <a:r>
              <a:rPr lang="en-US" dirty="0"/>
              <a:t>Public key is widely disseminated</a:t>
            </a:r>
          </a:p>
          <a:p>
            <a:pPr lvl="1"/>
            <a:r>
              <a:rPr lang="en-US" dirty="0"/>
              <a:t>Private key is kept secret, and shared with no one</a:t>
            </a:r>
          </a:p>
          <a:p>
            <a:endParaRPr lang="en-US" dirty="0"/>
          </a:p>
          <a:p>
            <a:r>
              <a:rPr lang="en-US" dirty="0"/>
              <a:t>Private key used by the party who generated it; public key used by everyone else</a:t>
            </a:r>
          </a:p>
          <a:p>
            <a:pPr lvl="1"/>
            <a:r>
              <a:rPr lang="en-US" dirty="0"/>
              <a:t>Also called </a:t>
            </a:r>
            <a:r>
              <a:rPr lang="en-US" i="1" dirty="0"/>
              <a:t>asymmetric</a:t>
            </a:r>
            <a:r>
              <a:rPr lang="en-US" dirty="0"/>
              <a:t> cryptography</a:t>
            </a:r>
          </a:p>
          <a:p>
            <a:pPr lvl="1"/>
            <a:endParaRPr lang="en-US" dirty="0"/>
          </a:p>
          <a:p>
            <a:r>
              <a:rPr lang="en-US" dirty="0"/>
              <a:t>Security must hold even if the attacker knows </a:t>
            </a:r>
            <a:r>
              <a:rPr lang="en-US" dirty="0" err="1"/>
              <a:t>pk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087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Public-key distribution I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87641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887641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Magnetic Disk 12"/>
          <p:cNvSpPr/>
          <p:nvPr/>
        </p:nvSpPr>
        <p:spPr>
          <a:xfrm>
            <a:off x="2952748" y="1745218"/>
            <a:ext cx="628650" cy="85725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695698" y="2373868"/>
            <a:ext cx="10287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4448" y="403121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1275" y="2373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2575" y="208811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95448" y="2373868"/>
            <a:ext cx="102870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6725" y="23738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9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1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Public-key distribution II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82124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682124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2228848" y="3193703"/>
            <a:ext cx="2343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0648" y="38257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925" y="28541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Public-key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629400" cy="3276599"/>
          </a:xfrm>
        </p:spPr>
        <p:txBody>
          <a:bodyPr/>
          <a:lstStyle/>
          <a:p>
            <a:r>
              <a:rPr lang="en-US" dirty="0"/>
              <a:t>Previous figures (implicitly) assume parties are able to obtain correct copies of each others’ public keys</a:t>
            </a:r>
          </a:p>
          <a:p>
            <a:pPr lvl="1"/>
            <a:r>
              <a:rPr lang="en-US" dirty="0"/>
              <a:t>I.e., the attacker is </a:t>
            </a:r>
            <a:r>
              <a:rPr lang="en-US" i="1" dirty="0"/>
              <a:t>passive</a:t>
            </a:r>
            <a:r>
              <a:rPr lang="en-US" dirty="0"/>
              <a:t> during key distribution</a:t>
            </a:r>
          </a:p>
          <a:p>
            <a:pPr lvl="1"/>
            <a:endParaRPr lang="en-US" dirty="0"/>
          </a:p>
          <a:p>
            <a:r>
              <a:rPr lang="en-US" dirty="0"/>
              <a:t>We will revisit this assumption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91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Primitives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10834"/>
              </p:ext>
            </p:extLst>
          </p:nvPr>
        </p:nvGraphicFramePr>
        <p:xfrm>
          <a:off x="685800" y="1943100"/>
          <a:ext cx="508635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Private-key setting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Public-key setting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Secrecy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Private-key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encryption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Public-key encryption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Integrity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Message authentication codes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Digital signature schemes</a:t>
                      </a: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9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Addressing drawbacks of private-key crypto…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096000" cy="3567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distribution</a:t>
            </a:r>
          </a:p>
          <a:p>
            <a:pPr lvl="1"/>
            <a:r>
              <a:rPr lang="en-US" dirty="0"/>
              <a:t>Public keys can be distributed over </a:t>
            </a:r>
            <a:r>
              <a:rPr lang="en-US" i="1" dirty="0"/>
              <a:t>public</a:t>
            </a:r>
            <a:r>
              <a:rPr lang="en-US" dirty="0"/>
              <a:t> (but authenticated) channels!</a:t>
            </a:r>
          </a:p>
          <a:p>
            <a:r>
              <a:rPr lang="en-US" dirty="0"/>
              <a:t>Key management in large systems of N users</a:t>
            </a:r>
          </a:p>
          <a:p>
            <a:pPr lvl="1"/>
            <a:r>
              <a:rPr lang="en-US" dirty="0"/>
              <a:t>Each user stores 1 private key and N-1 </a:t>
            </a:r>
            <a:r>
              <a:rPr lang="en-US" i="1" dirty="0"/>
              <a:t>public</a:t>
            </a:r>
            <a:r>
              <a:rPr lang="en-US" dirty="0"/>
              <a:t> </a:t>
            </a:r>
            <a:r>
              <a:rPr lang="en-US" i="1" dirty="0"/>
              <a:t>keys</a:t>
            </a:r>
            <a:r>
              <a:rPr lang="en-US" dirty="0"/>
              <a:t>; only N keys overall</a:t>
            </a:r>
            <a:endParaRPr lang="en-US" i="1" dirty="0"/>
          </a:p>
          <a:p>
            <a:pPr lvl="1"/>
            <a:r>
              <a:rPr lang="en-US" dirty="0"/>
              <a:t>Public keys can be stored in a central directory</a:t>
            </a:r>
          </a:p>
          <a:p>
            <a:r>
              <a:rPr lang="en-US" dirty="0"/>
              <a:t>Applicability in “open systems”</a:t>
            </a:r>
          </a:p>
          <a:p>
            <a:pPr lvl="1"/>
            <a:r>
              <a:rPr lang="en-US" dirty="0"/>
              <a:t>Even parties who have no prior relationship can find each others’ public keys and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distribution and management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is part of a cryptosystem intended to reduce the risks inherent in exchanging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study private-key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248400" cy="3657599"/>
          </a:xfrm>
        </p:spPr>
        <p:txBody>
          <a:bodyPr>
            <a:normAutofit/>
          </a:bodyPr>
          <a:lstStyle/>
          <a:p>
            <a:r>
              <a:rPr lang="en-US" dirty="0"/>
              <a:t>Private-key cryptography is more suitable for certain applications</a:t>
            </a:r>
          </a:p>
          <a:p>
            <a:pPr lvl="1"/>
            <a:r>
              <a:rPr lang="en-US" dirty="0"/>
              <a:t>E.g., disk encryption</a:t>
            </a:r>
          </a:p>
          <a:p>
            <a:endParaRPr lang="en-US" dirty="0"/>
          </a:p>
          <a:p>
            <a:r>
              <a:rPr lang="en-US" dirty="0"/>
              <a:t>Public-key crypto is roughly 2-3 orders of magnitude </a:t>
            </a:r>
            <a:r>
              <a:rPr lang="en-US" i="1" dirty="0"/>
              <a:t>slower</a:t>
            </a:r>
            <a:r>
              <a:rPr lang="en-US" dirty="0"/>
              <a:t> than private-key crypto</a:t>
            </a:r>
          </a:p>
          <a:p>
            <a:pPr lvl="1"/>
            <a:r>
              <a:rPr lang="en-US" dirty="0"/>
              <a:t>If private-key crypto is an option, use it!</a:t>
            </a:r>
          </a:p>
          <a:p>
            <a:pPr lvl="1"/>
            <a:r>
              <a:rPr lang="en-US" dirty="0"/>
              <a:t>Private-key crypto is used for efficiency even in the public-key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ABEBD89-05F3-4F96-A315-DC3652376F0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99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>
          <a:xfrm>
            <a:off x="24973" y="-10375"/>
            <a:ext cx="8229600" cy="857250"/>
          </a:xfrm>
        </p:spPr>
        <p:txBody>
          <a:bodyPr/>
          <a:lstStyle/>
          <a:p>
            <a:pPr algn="l"/>
            <a:r>
              <a:rPr lang="en-US" altLang="en-US" dirty="0"/>
              <a:t>Public-key encryption</a:t>
            </a:r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2" y="2533651"/>
            <a:ext cx="1145381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62" y="2533651"/>
            <a:ext cx="1063793" cy="10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01010" y="36234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6210" y="362342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72060" y="3448050"/>
            <a:ext cx="2343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401620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c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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Enc</a:t>
            </a:r>
            <a:r>
              <a:rPr lang="en-US" baseline="-25000" dirty="0" err="1">
                <a:solidFill>
                  <a:prstClr val="black"/>
                </a:solidFill>
                <a:latin typeface="Calibri"/>
              </a:rPr>
              <a:t>pk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(m)</a:t>
            </a:r>
            <a:endParaRPr lang="en-US"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5260" y="401620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m =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Dec</a:t>
            </a:r>
            <a:r>
              <a:rPr lang="en-US" baseline="-25000" dirty="0" err="1">
                <a:solidFill>
                  <a:prstClr val="black"/>
                </a:solidFill>
                <a:latin typeface="Calibri"/>
              </a:rPr>
              <a:t>sk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5694" y="31051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2629310" y="1619250"/>
            <a:ext cx="628650" cy="85725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61374" y="19621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43460" y="2305050"/>
            <a:ext cx="971550" cy="6286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4737" y="22479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alibri"/>
              </a:rPr>
              <a:t>pk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14985" y="1447800"/>
            <a:ext cx="1257300" cy="3028950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6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  <p:bldP spid="6" grpId="0"/>
      <p:bldP spid="7" grpId="0"/>
      <p:bldP spid="18" grpId="0" animBg="1"/>
      <p:bldP spid="19" grpId="0"/>
      <p:bldP spid="22" grpId="0"/>
      <p:bldP spid="22" grpId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06360" y="142560"/>
            <a:ext cx="7886520" cy="585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 You!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06360" y="960480"/>
            <a:ext cx="6481800" cy="296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36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3A3A3A"/>
              </a:buClr>
              <a:buFont typeface="Inter"/>
              <a:buChar char="☞"/>
            </a:pPr>
            <a:r>
              <a:rPr lang="en-IN" sz="2000" b="0" strike="noStrike" spc="-1" dirty="0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Mandatory reading for the next class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  <a:buClr>
                <a:srgbClr val="595959"/>
              </a:buClr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		https://www.hjp.at/doc/rfc/rfc5021.html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8920" indent="-358560">
              <a:lnSpc>
                <a:spcPct val="100000"/>
              </a:lnSpc>
            </a:pP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CD7617-A4B7-4A10-84FE-354444A0E680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1914525"/>
            <a:ext cx="4800600" cy="131445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Back to cryptography…</a:t>
            </a:r>
          </a:p>
        </p:txBody>
      </p:sp>
    </p:spTree>
    <p:extLst>
      <p:ext uri="{BB962C8B-B14F-4D97-AF65-F5344CB8AC3E}">
        <p14:creationId xmlns:p14="http://schemas.microsoft.com/office/powerpoint/2010/main" val="14864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Private-key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248400" cy="3737370"/>
          </a:xfrm>
        </p:spPr>
        <p:txBody>
          <a:bodyPr/>
          <a:lstStyle/>
          <a:p>
            <a:r>
              <a:rPr lang="en-US" dirty="0"/>
              <a:t>Private-key cryptography allows two users who </a:t>
            </a:r>
            <a:r>
              <a:rPr lang="en-US" i="1" dirty="0"/>
              <a:t>share a secret key </a:t>
            </a:r>
            <a:r>
              <a:rPr lang="en-US" dirty="0"/>
              <a:t>to establish a “secure channel” </a:t>
            </a:r>
          </a:p>
          <a:p>
            <a:r>
              <a:rPr lang="en-US" dirty="0"/>
              <a:t>The need to share a secret key has several drawbacks…</a:t>
            </a:r>
          </a:p>
        </p:txBody>
      </p:sp>
    </p:spTree>
    <p:extLst>
      <p:ext uri="{BB962C8B-B14F-4D97-AF65-F5344CB8AC3E}">
        <p14:creationId xmlns:p14="http://schemas.microsoft.com/office/powerpoint/2010/main" val="1524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key-distribution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477000" cy="342899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How do users share a key in the first place?</a:t>
            </a:r>
          </a:p>
          <a:p>
            <a:pPr lvl="1"/>
            <a:r>
              <a:rPr lang="en-US" dirty="0"/>
              <a:t>Need to share the key using a secure channel…</a:t>
            </a:r>
          </a:p>
          <a:p>
            <a:pPr marL="342900" lvl="1" indent="0">
              <a:buNone/>
            </a:pPr>
            <a:endParaRPr lang="en-US" i="1" dirty="0"/>
          </a:p>
          <a:p>
            <a:r>
              <a:rPr lang="en-US" dirty="0"/>
              <a:t>This problem can be solved in some settings</a:t>
            </a:r>
          </a:p>
          <a:p>
            <a:pPr lvl="1"/>
            <a:r>
              <a:rPr lang="en-US" dirty="0"/>
              <a:t>E.g., physical proximity, trusted courier, …</a:t>
            </a:r>
          </a:p>
          <a:p>
            <a:pPr lvl="1"/>
            <a:r>
              <a:rPr lang="en-US" dirty="0"/>
              <a:t>Note: this does not make private-key cryptography useless!</a:t>
            </a:r>
          </a:p>
          <a:p>
            <a:r>
              <a:rPr lang="en-US" dirty="0"/>
              <a:t>Can be difficult or expensive to solve in other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key-management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400800" cy="3657599"/>
          </a:xfrm>
        </p:spPr>
        <p:txBody>
          <a:bodyPr/>
          <a:lstStyle/>
          <a:p>
            <a:r>
              <a:rPr lang="en-US" dirty="0"/>
              <a:t>Imagine an organization with N employees, where each pair of employees might need to communicate securely</a:t>
            </a:r>
          </a:p>
          <a:p>
            <a:pPr lvl="1"/>
            <a:endParaRPr lang="en-US" dirty="0"/>
          </a:p>
          <a:p>
            <a:r>
              <a:rPr lang="en-US" dirty="0"/>
              <a:t>Solution using private-key cryptography:</a:t>
            </a:r>
          </a:p>
          <a:p>
            <a:pPr lvl="1"/>
            <a:r>
              <a:rPr lang="en-US" dirty="0"/>
              <a:t>Each user shares a key with all other users</a:t>
            </a:r>
          </a:p>
          <a:p>
            <a:pPr lvl="1">
              <a:buFont typeface="Symbol"/>
              <a:buChar char="Þ"/>
            </a:pPr>
            <a:r>
              <a:rPr lang="en-US" dirty="0">
                <a:sym typeface="Symbol"/>
              </a:rPr>
              <a:t> Each user must store/manage N-1 secret keys!</a:t>
            </a:r>
          </a:p>
          <a:p>
            <a:pPr lvl="1">
              <a:buFont typeface="Symbol"/>
              <a:buChar char="Þ"/>
            </a:pPr>
            <a:r>
              <a:rPr lang="en-US" dirty="0">
                <a:sym typeface="Symbol"/>
              </a:rPr>
              <a:t> O(N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) keys overall!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Lack of support for “open systems”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781800" cy="3581399"/>
          </a:xfrm>
        </p:spPr>
        <p:txBody>
          <a:bodyPr/>
          <a:lstStyle/>
          <a:p>
            <a:r>
              <a:rPr lang="en-US" dirty="0"/>
              <a:t>Say two users </a:t>
            </a:r>
            <a:r>
              <a:rPr lang="en-US" i="1" dirty="0"/>
              <a:t>who have no prior relationship</a:t>
            </a:r>
            <a:r>
              <a:rPr lang="en-US" dirty="0"/>
              <a:t> want to communicate securely</a:t>
            </a:r>
          </a:p>
          <a:p>
            <a:pPr lvl="1"/>
            <a:r>
              <a:rPr lang="en-US" dirty="0"/>
              <a:t>When would they ever have shared a key?</a:t>
            </a:r>
          </a:p>
          <a:p>
            <a:pPr lvl="1"/>
            <a:endParaRPr lang="en-US" dirty="0"/>
          </a:p>
          <a:p>
            <a:r>
              <a:rPr lang="en-US" dirty="0"/>
              <a:t>This happens all the time!</a:t>
            </a:r>
          </a:p>
          <a:p>
            <a:pPr lvl="1"/>
            <a:r>
              <a:rPr lang="en-US" dirty="0"/>
              <a:t>Customer sending credit-card data to merchant</a:t>
            </a:r>
          </a:p>
          <a:p>
            <a:pPr lvl="1"/>
            <a:r>
              <a:rPr lang="en-US" dirty="0"/>
              <a:t>Contacting a friend-of-a-friend on social media</a:t>
            </a:r>
          </a:p>
          <a:p>
            <a:pPr lvl="1"/>
            <a:r>
              <a:rPr lang="en-US" dirty="0"/>
              <a:t>Emailing a colleague</a:t>
            </a:r>
          </a:p>
        </p:txBody>
      </p:sp>
    </p:spTree>
    <p:extLst>
      <p:ext uri="{BB962C8B-B14F-4D97-AF65-F5344CB8AC3E}">
        <p14:creationId xmlns:p14="http://schemas.microsoft.com/office/powerpoint/2010/main" val="20483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752600" y="2266950"/>
            <a:ext cx="5829300" cy="1101725"/>
          </a:xfrm>
        </p:spPr>
        <p:txBody>
          <a:bodyPr>
            <a:normAutofit fontScale="90000"/>
          </a:bodyPr>
          <a:lstStyle/>
          <a:p>
            <a:r>
              <a:rPr lang="en-US" dirty="0"/>
              <a:t>“Classical” cryptography </a:t>
            </a:r>
            <a:br>
              <a:rPr lang="en-US" dirty="0"/>
            </a:br>
            <a:r>
              <a:rPr lang="en-US" dirty="0"/>
              <a:t>offers no solution </a:t>
            </a:r>
            <a:br>
              <a:rPr lang="en-US" dirty="0"/>
            </a:br>
            <a:r>
              <a:rPr lang="en-US" dirty="0"/>
              <a:t>to these problems!</a:t>
            </a:r>
          </a:p>
        </p:txBody>
      </p:sp>
    </p:spTree>
    <p:extLst>
      <p:ext uri="{BB962C8B-B14F-4D97-AF65-F5344CB8AC3E}">
        <p14:creationId xmlns:p14="http://schemas.microsoft.com/office/powerpoint/2010/main" val="14836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1153</Words>
  <Application>Microsoft Office PowerPoint</Application>
  <PresentationFormat>On-screen Show (16:9)</PresentationFormat>
  <Paragraphs>192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Brush Script MT</vt:lpstr>
      <vt:lpstr>Calibri</vt:lpstr>
      <vt:lpstr>Cambria Math</vt:lpstr>
      <vt:lpstr>Inter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Private-key cryptography</vt:lpstr>
      <vt:lpstr>The key-distribution problem</vt:lpstr>
      <vt:lpstr>The key-management problem</vt:lpstr>
      <vt:lpstr>Lack of support for “open systems”</vt:lpstr>
      <vt:lpstr>“Classical” cryptography  offers no solution  to these problems!</vt:lpstr>
      <vt:lpstr>PowerPoint Presentation</vt:lpstr>
      <vt:lpstr>New directions…</vt:lpstr>
      <vt:lpstr>Key exchange</vt:lpstr>
      <vt:lpstr>More formally…</vt:lpstr>
      <vt:lpstr>Formally</vt:lpstr>
      <vt:lpstr>Security</vt:lpstr>
      <vt:lpstr>Notes</vt:lpstr>
      <vt:lpstr>Diffie-Hellman key exchange</vt:lpstr>
      <vt:lpstr>In practice…</vt:lpstr>
      <vt:lpstr>Recall…</vt:lpstr>
      <vt:lpstr>Security?</vt:lpstr>
      <vt:lpstr>A subtlety</vt:lpstr>
      <vt:lpstr>Modern key-exchange protocols</vt:lpstr>
      <vt:lpstr>PowerPoint Presentation</vt:lpstr>
      <vt:lpstr>The public-key setting</vt:lpstr>
      <vt:lpstr>Public-key distribution I</vt:lpstr>
      <vt:lpstr>Public-key distribution II</vt:lpstr>
      <vt:lpstr>Public-key distribution</vt:lpstr>
      <vt:lpstr>Primitives</vt:lpstr>
      <vt:lpstr>Addressing drawbacks of private-key crypto…</vt:lpstr>
      <vt:lpstr>Why study private-key crypto?</vt:lpstr>
      <vt:lpstr>Public-key encryption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80</cp:revision>
  <dcterms:created xsi:type="dcterms:W3CDTF">2020-06-08T19:20:40Z</dcterms:created>
  <dcterms:modified xsi:type="dcterms:W3CDTF">2020-10-18T08:07:42Z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