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8"/>
  </p:notesMasterIdLst>
  <p:sldIdLst>
    <p:sldId id="256" r:id="rId6"/>
    <p:sldId id="257" r:id="rId7"/>
    <p:sldId id="258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266" r:id="rId17"/>
    <p:sldId id="268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2" r:id="rId26"/>
    <p:sldId id="28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4CCFE-2FFD-4F9A-AB50-D95AA3E9440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2E78-FBF0-44A7-AAC1-01F2FF8EB3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25868" y="133350"/>
            <a:ext cx="1627632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2AC-EAAE-45D5-B908-77ABB711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Renewal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BF38-C2EA-4251-AFFE-31554CE500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7886700" cy="3262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Keys should be renewed</a:t>
            </a:r>
          </a:p>
          <a:p>
            <a:pPr lvl="5"/>
            <a:r>
              <a:rPr lang="en-US" dirty="0"/>
              <a:t>	More available cipher texts may facilitate certain </a:t>
            </a:r>
            <a:r>
              <a:rPr lang="en-IN" dirty="0"/>
              <a:t>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often depends on the crypto algorithm</a:t>
            </a:r>
          </a:p>
          <a:p>
            <a:pPr lvl="1"/>
            <a:r>
              <a:rPr lang="en-US" dirty="0"/>
              <a:t>	Can depend on the amount of encrypted data</a:t>
            </a:r>
          </a:p>
          <a:p>
            <a:pPr lvl="1"/>
            <a:r>
              <a:rPr lang="en-US" dirty="0"/>
              <a:t>	May depend on time (exhaustive key search requires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key renewal can reduce damage in case of </a:t>
            </a:r>
            <a:r>
              <a:rPr lang="en-IN" dirty="0"/>
              <a:t>(unnoticed) key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Protocols like SSL/TLS include features for (secret) </a:t>
            </a:r>
            <a:r>
              <a:rPr lang="en-IN" dirty="0"/>
              <a:t>key renewal</a:t>
            </a:r>
          </a:p>
        </p:txBody>
      </p:sp>
    </p:spTree>
    <p:extLst>
      <p:ext uri="{BB962C8B-B14F-4D97-AF65-F5344CB8AC3E}">
        <p14:creationId xmlns:p14="http://schemas.microsoft.com/office/powerpoint/2010/main" val="23860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042DA7-C5FC-4114-8A19-30CBC6FE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85950"/>
            <a:ext cx="5391149" cy="30081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1B8101-F772-41A7-89C6-B96B73B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Key Life-Cycle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0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1C94-42A8-483F-AB09-5DB367E8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7550-103D-441B-B565-0772ED620A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94980" y="1123950"/>
            <a:ext cx="6781800" cy="3581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Means of Exchanging Keys between two </a:t>
            </a:r>
            <a:r>
              <a:rPr lang="en-IN" dirty="0"/>
              <a:t>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are used for conventional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key exchanges are desirable</a:t>
            </a:r>
          </a:p>
          <a:p>
            <a:pPr lvl="1"/>
            <a:r>
              <a:rPr lang="en-US" dirty="0"/>
              <a:t>	Limiting the amount of data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cryptographic system rests with </a:t>
            </a:r>
            <a:r>
              <a:rPr lang="en-IN" dirty="0"/>
              <a:t>Key Distribution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schemes require both parties to share a common secret key</a:t>
            </a:r>
          </a:p>
          <a:p>
            <a:pPr lvl="1"/>
            <a:r>
              <a:rPr lang="en-US" dirty="0"/>
              <a:t>	Issue is how to securely distribute this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a secure system failure due to a break in the key distribution scheme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7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60C3F-DF0E-4C23-B94B-5BFD3F59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20" y="1882434"/>
            <a:ext cx="5393636" cy="2998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5071D1-5D15-4425-A895-1A25AE93CC05}"/>
              </a:ext>
            </a:extLst>
          </p:cNvPr>
          <p:cNvSpPr txBox="1"/>
          <p:nvPr/>
        </p:nvSpPr>
        <p:spPr>
          <a:xfrm>
            <a:off x="3429000" y="361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184784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5375-8266-40CE-8F48-A0FB8CD1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Key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85A3-385D-43BB-9562-64B3FA37B0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7886700" cy="3262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 key lifetimes should be limited for </a:t>
            </a:r>
            <a:r>
              <a:rPr lang="en-IN" dirty="0"/>
              <a:t>greater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frequently the session keys are exchanged, more secure they become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connection oriented protocols, it should be valid for the duration of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connectionless protocols key should be </a:t>
            </a:r>
            <a:r>
              <a:rPr lang="en-IN" dirty="0"/>
              <a:t>valid for a certain duration</a:t>
            </a:r>
          </a:p>
        </p:txBody>
      </p:sp>
    </p:spTree>
    <p:extLst>
      <p:ext uri="{BB962C8B-B14F-4D97-AF65-F5344CB8AC3E}">
        <p14:creationId xmlns:p14="http://schemas.microsoft.com/office/powerpoint/2010/main" val="188957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1556-32E7-4089-ACC1-F9C8C6A7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Transparent Key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398EF-2E45-4868-B2BD-F96F0FD6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6821"/>
            <a:ext cx="5700712" cy="33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E21D-FF2A-429C-A549-AA31E639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Decentralized Key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E0BAE-09B3-4CBA-B8DF-B0070338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6524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B086-4FBE-494F-B80E-2111D454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session keys e.g.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FD6D-B2C8-4482-ABBE-13550F7B9FE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9121" y="1049873"/>
            <a:ext cx="6629400" cy="3738150"/>
          </a:xfrm>
        </p:spPr>
        <p:txBody>
          <a:bodyPr/>
          <a:lstStyle/>
          <a:p>
            <a:r>
              <a:rPr lang="en-US" b="1" dirty="0"/>
              <a:t>Data encrypting key</a:t>
            </a:r>
            <a:r>
              <a:rPr lang="en-US" dirty="0"/>
              <a:t>: for general communication across </a:t>
            </a:r>
            <a:r>
              <a:rPr lang="en-IN" dirty="0"/>
              <a:t>network</a:t>
            </a:r>
          </a:p>
          <a:p>
            <a:r>
              <a:rPr lang="en-US" b="1" dirty="0"/>
              <a:t>PIN-encrypting key</a:t>
            </a:r>
            <a:r>
              <a:rPr lang="en-US" dirty="0"/>
              <a:t>: for PIN used in electronic funds</a:t>
            </a:r>
          </a:p>
          <a:p>
            <a:r>
              <a:rPr lang="en-US" b="1" dirty="0"/>
              <a:t>File encrypting key</a:t>
            </a:r>
            <a:r>
              <a:rPr lang="en-US" dirty="0"/>
              <a:t>: for encrypting files stored on a </a:t>
            </a:r>
            <a:r>
              <a:rPr lang="en-IN" dirty="0"/>
              <a:t>publicly accessible location</a:t>
            </a:r>
          </a:p>
        </p:txBody>
      </p:sp>
    </p:spTree>
    <p:extLst>
      <p:ext uri="{BB962C8B-B14F-4D97-AF65-F5344CB8AC3E}">
        <p14:creationId xmlns:p14="http://schemas.microsoft.com/office/powerpoint/2010/main" val="41049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7010-77F5-41E5-BBFE-6F4EC3D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2387-4D71-4591-A83E-DBB14B7867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7886700" cy="3262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Session key</a:t>
            </a:r>
          </a:p>
          <a:p>
            <a:pPr lvl="1"/>
            <a:r>
              <a:rPr lang="en-US" dirty="0"/>
              <a:t>	Data encrypted with a one-time session key. At the conclusion of the session the </a:t>
            </a:r>
            <a:r>
              <a:rPr lang="en-IN" dirty="0"/>
              <a:t>key is 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Permanent key</a:t>
            </a:r>
          </a:p>
          <a:p>
            <a:pPr lvl="1"/>
            <a:r>
              <a:rPr lang="en-US" dirty="0"/>
              <a:t>	Used between entities for the purpose of </a:t>
            </a:r>
            <a:r>
              <a:rPr lang="en-IN" dirty="0"/>
              <a:t>distributing session keys</a:t>
            </a:r>
          </a:p>
        </p:txBody>
      </p:sp>
    </p:spTree>
    <p:extLst>
      <p:ext uri="{BB962C8B-B14F-4D97-AF65-F5344CB8AC3E}">
        <p14:creationId xmlns:p14="http://schemas.microsoft.com/office/powerpoint/2010/main" val="191050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AD11-48B6-4820-A6C0-336A76A3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Kerberos KDC authentication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96A6-FBF8-480C-9770-7F47D51FC5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7886700" cy="3262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Kerberos is a network authentication protocol. It is designed to provide strong authentication for client/server applications by using secret-key cryptography.</a:t>
            </a:r>
            <a:br>
              <a:rPr lang="en-US" dirty="0"/>
            </a:br>
            <a:r>
              <a:rPr lang="en-US" dirty="0"/>
              <a:t>The Kerberos architecture is designed around messages exchange between three kinds of 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 clients</a:t>
            </a:r>
            <a:r>
              <a:rPr lang="en-US" dirty="0"/>
              <a:t> that use </a:t>
            </a:r>
            <a:r>
              <a:rPr lang="en-US" dirty="0" err="1"/>
              <a:t>kerberos</a:t>
            </a:r>
            <a:r>
              <a:rPr lang="en-US" dirty="0"/>
              <a:t>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 servers</a:t>
            </a:r>
            <a:r>
              <a:rPr lang="en-US" dirty="0"/>
              <a:t> that provide services (The clients and servers are collectively referred to as </a:t>
            </a:r>
            <a:r>
              <a:rPr lang="en-US" b="1" dirty="0"/>
              <a:t>principals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servers that </a:t>
            </a:r>
            <a:r>
              <a:rPr lang="en-US" b="1" dirty="0"/>
              <a:t>manage the Kerberos protocol</a:t>
            </a:r>
            <a:r>
              <a:rPr lang="en-US" dirty="0"/>
              <a:t> itself. These servers are often called </a:t>
            </a:r>
            <a:r>
              <a:rPr lang="en-US" b="1" dirty="0"/>
              <a:t>KDCs</a:t>
            </a:r>
            <a:r>
              <a:rPr lang="en-US" dirty="0"/>
              <a:t> (Key Distribution Centers), and comprise of several modular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4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</a:t>
            </a:r>
            <a:r>
              <a:rPr lang="en-IN" sz="2100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38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56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FBB-C16B-4E1C-9D4F-B60B21F2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Example: list directory from HDFS on Kerberos enabled Hadoop cluster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79D6-BC74-4059-BA06-F22667527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990600" y="1080609"/>
            <a:ext cx="6705600" cy="37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	https://www.hjp.at/doc/rfc/rfc5021.html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0" i="0" dirty="0">
                <a:solidFill>
                  <a:srgbClr val="333333"/>
                </a:solidFill>
                <a:effectLst/>
                <a:latin typeface="Open Sans"/>
              </a:rPr>
              <a:t> KDC working example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72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Authentication protocol that works based on tickets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B09-EA58-4245-A38A-261BCDB7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15C1-77E0-4D2A-A16E-5BBFEBA018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76350"/>
            <a:ext cx="6324600" cy="3276600"/>
          </a:xfrm>
        </p:spPr>
        <p:txBody>
          <a:bodyPr/>
          <a:lstStyle/>
          <a:p>
            <a:r>
              <a:rPr lang="en-IN" dirty="0"/>
              <a:t>How Data Is Protected depends 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Access to data: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Availability of data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Performance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Liability of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7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32CB-2001-40CD-99AA-7855A6D6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rules used to enable security: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02B4-4786-4A87-B432-CC4681CF50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4025" y="939800"/>
            <a:ext cx="6708775" cy="42037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Ensure that security does not impede performance or availability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Pick the right encryption scheme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Ensure that the security solution can evolve with your changing requirement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818A9-38A9-4792-AA3D-C9AF45A1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3800"/>
            <a:ext cx="5989717" cy="3946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7F9A5B-6B83-43A0-83A9-3E5C006A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Points of Vulnerability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1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1D3E-0B9E-4A30-9DA6-D4B7F1C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Confidentiality using 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7F59-30D1-4A64-9506-70F24618F3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7886700" cy="3262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Link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End-to-End Encryption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E1B0E-D11B-4C94-BC3E-B12B56CE4A40}"/>
              </a:ext>
            </a:extLst>
          </p:cNvPr>
          <p:cNvSpPr/>
          <p:nvPr/>
        </p:nvSpPr>
        <p:spPr>
          <a:xfrm>
            <a:off x="2816195" y="2589359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E68A5-33B1-4C96-A83B-E721F3414F24}"/>
              </a:ext>
            </a:extLst>
          </p:cNvPr>
          <p:cNvSpPr/>
          <p:nvPr/>
        </p:nvSpPr>
        <p:spPr>
          <a:xfrm>
            <a:off x="1596996" y="2588559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2C79B-8632-4B0C-9FD5-306D8B9BD95D}"/>
              </a:ext>
            </a:extLst>
          </p:cNvPr>
          <p:cNvSpPr/>
          <p:nvPr/>
        </p:nvSpPr>
        <p:spPr>
          <a:xfrm>
            <a:off x="4038600" y="2588559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8FAC-AA52-4219-9A1F-535D2329A37C}"/>
              </a:ext>
            </a:extLst>
          </p:cNvPr>
          <p:cNvSpPr/>
          <p:nvPr/>
        </p:nvSpPr>
        <p:spPr>
          <a:xfrm>
            <a:off x="5257800" y="257175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457AB-52D7-4B72-94CF-C00742CCB05E}"/>
              </a:ext>
            </a:extLst>
          </p:cNvPr>
          <p:cNvSpPr/>
          <p:nvPr/>
        </p:nvSpPr>
        <p:spPr>
          <a:xfrm>
            <a:off x="6477000" y="257175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64462F-6774-4895-B47C-E6E87A3DBA41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130396" y="2817159"/>
            <a:ext cx="685799" cy="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19366-05FF-4EF1-B432-875D16D9E04D}"/>
              </a:ext>
            </a:extLst>
          </p:cNvPr>
          <p:cNvCxnSpPr/>
          <p:nvPr/>
        </p:nvCxnSpPr>
        <p:spPr>
          <a:xfrm>
            <a:off x="3352800" y="2800350"/>
            <a:ext cx="685799" cy="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49EA7-3EFC-4242-88FD-CB8A93CDC25D}"/>
              </a:ext>
            </a:extLst>
          </p:cNvPr>
          <p:cNvCxnSpPr/>
          <p:nvPr/>
        </p:nvCxnSpPr>
        <p:spPr>
          <a:xfrm>
            <a:off x="4572000" y="2800350"/>
            <a:ext cx="685799" cy="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84D2F1-E4DD-4B02-A354-DFF676D40CFD}"/>
              </a:ext>
            </a:extLst>
          </p:cNvPr>
          <p:cNvCxnSpPr/>
          <p:nvPr/>
        </p:nvCxnSpPr>
        <p:spPr>
          <a:xfrm>
            <a:off x="5791200" y="2800350"/>
            <a:ext cx="685799" cy="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EEC90F-80F0-4A27-90AF-19B7453B17AA}"/>
              </a:ext>
            </a:extLst>
          </p:cNvPr>
          <p:cNvCxnSpPr/>
          <p:nvPr/>
        </p:nvCxnSpPr>
        <p:spPr>
          <a:xfrm>
            <a:off x="914400" y="2827565"/>
            <a:ext cx="685799" cy="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DD9E0-9D37-4FE6-B30B-CFF0D57686D6}"/>
              </a:ext>
            </a:extLst>
          </p:cNvPr>
          <p:cNvCxnSpPr/>
          <p:nvPr/>
        </p:nvCxnSpPr>
        <p:spPr>
          <a:xfrm>
            <a:off x="7010400" y="2794107"/>
            <a:ext cx="685799" cy="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98F831-B3D1-43E5-B15F-5F16575EC768}"/>
              </a:ext>
            </a:extLst>
          </p:cNvPr>
          <p:cNvSpPr txBox="1"/>
          <p:nvPr/>
        </p:nvSpPr>
        <p:spPr>
          <a:xfrm>
            <a:off x="533400" y="28275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0BDF3-C18F-4936-848B-7830B1451C3F}"/>
              </a:ext>
            </a:extLst>
          </p:cNvPr>
          <p:cNvSpPr txBox="1"/>
          <p:nvPr/>
        </p:nvSpPr>
        <p:spPr>
          <a:xfrm>
            <a:off x="7886700" y="29527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7793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A1A-E5DF-4EA0-84CA-7596BCDB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Key Protection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34B3E-DFAA-4F63-ADBE-9C371D79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02" y="1161475"/>
            <a:ext cx="5318278" cy="34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4CF-4801-45D1-88A9-317247C3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59A5-3E2D-4FB3-BCF3-345C171806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7886700" cy="3262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 Files</a:t>
            </a:r>
          </a:p>
          <a:p>
            <a:pPr lvl="4"/>
            <a:r>
              <a:rPr lang="en-US" dirty="0"/>
              <a:t>	Using access control of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 Crypto Tokens</a:t>
            </a:r>
          </a:p>
          <a:p>
            <a:pPr lvl="1"/>
            <a:r>
              <a:rPr lang="en-US" dirty="0"/>
              <a:t>	Smart card, USB crypto token</a:t>
            </a:r>
          </a:p>
          <a:p>
            <a:pPr lvl="1"/>
            <a:r>
              <a:rPr lang="en-US" dirty="0"/>
              <a:t>	Supports complete key life-cycle on token</a:t>
            </a:r>
          </a:p>
          <a:p>
            <a:pPr lvl="2"/>
            <a:r>
              <a:rPr lang="en-IN" dirty="0"/>
              <a:t>		Generation – storage – use – destruction</a:t>
            </a:r>
          </a:p>
          <a:p>
            <a:pPr lvl="2"/>
            <a:r>
              <a:rPr lang="en-US" dirty="0"/>
              <a:t>	provide means to ensure that there is no way to get a key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Backup </a:t>
            </a:r>
            <a:r>
              <a:rPr lang="en-US" dirty="0"/>
              <a:t>(also known as key escrow)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8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576</Words>
  <Application>Microsoft Office PowerPoint</Application>
  <PresentationFormat>On-screen Show (16:9)</PresentationFormat>
  <Paragraphs>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Inter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Data</vt:lpstr>
      <vt:lpstr>Basic rules used to enable security: </vt:lpstr>
      <vt:lpstr>Points of Vulnerability</vt:lpstr>
      <vt:lpstr>Confidentiality using Symmetric Encryption</vt:lpstr>
      <vt:lpstr>Required Key Protection</vt:lpstr>
      <vt:lpstr>Key Storage</vt:lpstr>
      <vt:lpstr>Key Renewal</vt:lpstr>
      <vt:lpstr>Key Life-Cycle</vt:lpstr>
      <vt:lpstr>Key Distribution</vt:lpstr>
      <vt:lpstr>PowerPoint Presentation</vt:lpstr>
      <vt:lpstr>Session Key Lifetimes</vt:lpstr>
      <vt:lpstr>Transparent Key Control</vt:lpstr>
      <vt:lpstr>Decentralized Key Control</vt:lpstr>
      <vt:lpstr>Different types of session keys e.g.</vt:lpstr>
      <vt:lpstr>Key Distribution</vt:lpstr>
      <vt:lpstr>Kerberos KDC authentication  </vt:lpstr>
      <vt:lpstr>Example: list directory from HDFS on Kerberos enabled Hadoop cluster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98</cp:revision>
  <dcterms:created xsi:type="dcterms:W3CDTF">2020-06-08T19:20:40Z</dcterms:created>
  <dcterms:modified xsi:type="dcterms:W3CDTF">2020-10-20T06:19:29Z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