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9"/>
  </p:notesMasterIdLst>
  <p:sldIdLst>
    <p:sldId id="256" r:id="rId6"/>
    <p:sldId id="257" r:id="rId7"/>
    <p:sldId id="258" r:id="rId8"/>
    <p:sldId id="305" r:id="rId9"/>
    <p:sldId id="316" r:id="rId10"/>
    <p:sldId id="306" r:id="rId11"/>
    <p:sldId id="315" r:id="rId12"/>
    <p:sldId id="307" r:id="rId13"/>
    <p:sldId id="302" r:id="rId14"/>
    <p:sldId id="308" r:id="rId15"/>
    <p:sldId id="318" r:id="rId16"/>
    <p:sldId id="300" r:id="rId17"/>
    <p:sldId id="309" r:id="rId18"/>
    <p:sldId id="311" r:id="rId19"/>
    <p:sldId id="303" r:id="rId20"/>
    <p:sldId id="317" r:id="rId21"/>
    <p:sldId id="312" r:id="rId22"/>
    <p:sldId id="313" r:id="rId23"/>
    <p:sldId id="314" r:id="rId24"/>
    <p:sldId id="310" r:id="rId25"/>
    <p:sldId id="304" r:id="rId26"/>
    <p:sldId id="282" r:id="rId27"/>
    <p:sldId id="283"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0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93F4B-CCA6-4CCD-948F-65C29F56B153}" type="datetimeFigureOut">
              <a:rPr lang="en-IN" smtClean="0"/>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4CCFE-2FFD-4F9A-AB50-D95AA3E9440C}" type="slidenum">
              <a:rPr lang="en-IN" smtClean="0"/>
              <a:t>‹#›</a:t>
            </a:fld>
            <a:endParaRPr lang="en-IN"/>
          </a:p>
        </p:txBody>
      </p:sp>
    </p:spTree>
    <p:extLst>
      <p:ext uri="{BB962C8B-B14F-4D97-AF65-F5344CB8AC3E}">
        <p14:creationId xmlns:p14="http://schemas.microsoft.com/office/powerpoint/2010/main" val="396929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40" name="Picture 39"/>
          <p:cNvPicPr/>
          <p:nvPr/>
        </p:nvPicPr>
        <p:blipFill>
          <a:blip r:embed="rId2" cstate="print"/>
          <a:stretch/>
        </p:blipFill>
        <p:spPr>
          <a:xfrm>
            <a:off x="489240" y="4738680"/>
            <a:ext cx="277920" cy="221760"/>
          </a:xfrm>
          <a:prstGeom prst="rect">
            <a:avLst/>
          </a:prstGeom>
          <a:ln>
            <a:noFill/>
          </a:ln>
        </p:spPr>
      </p:pic>
      <p:pic>
        <p:nvPicPr>
          <p:cNvPr id="41" name="Picture 4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2"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6" name="Picture 75"/>
          <p:cNvPicPr/>
          <p:nvPr/>
        </p:nvPicPr>
        <p:blipFill>
          <a:blip r:embed="rId2" cstate="print"/>
          <a:stretch/>
        </p:blipFill>
        <p:spPr>
          <a:xfrm>
            <a:off x="489240" y="4738680"/>
            <a:ext cx="277920" cy="221760"/>
          </a:xfrm>
          <a:prstGeom prst="rect">
            <a:avLst/>
          </a:prstGeom>
          <a:ln>
            <a:noFill/>
          </a:ln>
        </p:spPr>
      </p:pic>
      <p:pic>
        <p:nvPicPr>
          <p:cNvPr id="77" name="Picture 76"/>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7"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4"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18" name="Picture 117"/>
          <p:cNvPicPr/>
          <p:nvPr/>
        </p:nvPicPr>
        <p:blipFill>
          <a:blip r:embed="rId2" cstate="print"/>
          <a:stretch/>
        </p:blipFill>
        <p:spPr>
          <a:xfrm>
            <a:off x="489240" y="4738680"/>
            <a:ext cx="277920" cy="221760"/>
          </a:xfrm>
          <a:prstGeom prst="rect">
            <a:avLst/>
          </a:prstGeom>
          <a:ln>
            <a:noFill/>
          </a:ln>
        </p:spPr>
      </p:pic>
      <p:pic>
        <p:nvPicPr>
          <p:cNvPr id="119" name="Picture 118"/>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06D1-C4EB-4214-8D92-D5B9E9A766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D8423A-F457-42D3-A5A8-D58395B5D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4689C-C6B2-453E-818D-EF894D18B4A9}"/>
              </a:ext>
            </a:extLst>
          </p:cNvPr>
          <p:cNvSpPr>
            <a:spLocks noGrp="1"/>
          </p:cNvSpPr>
          <p:nvPr>
            <p:ph type="dt" sz="half" idx="10"/>
          </p:nvPr>
        </p:nvSpPr>
        <p:spPr/>
        <p:txBody>
          <a:bodyPr/>
          <a:lstStyle/>
          <a:p>
            <a:fld id="{5BF6B31E-F238-4516-B374-0603D5B97380}" type="datetimeFigureOut">
              <a:rPr lang="en-IN" smtClean="0"/>
              <a:t>22-10-2020</a:t>
            </a:fld>
            <a:endParaRPr lang="en-IN"/>
          </a:p>
        </p:txBody>
      </p:sp>
      <p:sp>
        <p:nvSpPr>
          <p:cNvPr id="5" name="Footer Placeholder 4">
            <a:extLst>
              <a:ext uri="{FF2B5EF4-FFF2-40B4-BE49-F238E27FC236}">
                <a16:creationId xmlns:a16="http://schemas.microsoft.com/office/drawing/2014/main" id="{93C74FE2-CA40-459A-8C01-B5F16ED067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C2A45-67C0-4DE3-8B46-321DA221AC82}"/>
              </a:ext>
            </a:extLst>
          </p:cNvPr>
          <p:cNvSpPr>
            <a:spLocks noGrp="1"/>
          </p:cNvSpPr>
          <p:nvPr>
            <p:ph type="sldNum" sz="quarter" idx="12"/>
          </p:nvPr>
        </p:nvSpPr>
        <p:spPr/>
        <p:txBody>
          <a:bodyPr/>
          <a:lstStyle/>
          <a:p>
            <a:fld id="{ABD8C5D9-DDB1-4837-9A9A-E0BB1CFC6FB7}" type="slidenum">
              <a:rPr lang="en-IN" smtClean="0"/>
              <a:t>‹#›</a:t>
            </a:fld>
            <a:endParaRPr lang="en-IN"/>
          </a:p>
        </p:txBody>
      </p:sp>
    </p:spTree>
    <p:extLst>
      <p:ext uri="{BB962C8B-B14F-4D97-AF65-F5344CB8AC3E}">
        <p14:creationId xmlns:p14="http://schemas.microsoft.com/office/powerpoint/2010/main" val="4008262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dirty="0">
              <a:solidFill>
                <a:srgbClr val="000000"/>
              </a:solidFill>
              <a:uFill>
                <a:solidFill>
                  <a:srgbClr val="FFFFFF"/>
                </a:solidFill>
              </a:uFill>
              <a:latin typeface="Arial"/>
            </a:endParaRPr>
          </a:p>
        </p:txBody>
      </p:sp>
      <p:sp>
        <p:nvSpPr>
          <p:cNvPr id="13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60" name="Picture 159"/>
          <p:cNvPicPr/>
          <p:nvPr/>
        </p:nvPicPr>
        <p:blipFill>
          <a:blip r:embed="rId2" cstate="print"/>
          <a:stretch/>
        </p:blipFill>
        <p:spPr>
          <a:xfrm>
            <a:off x="489240" y="4738680"/>
            <a:ext cx="277920" cy="221760"/>
          </a:xfrm>
          <a:prstGeom prst="rect">
            <a:avLst/>
          </a:prstGeom>
          <a:ln>
            <a:noFill/>
          </a:ln>
        </p:spPr>
      </p:pic>
      <p:pic>
        <p:nvPicPr>
          <p:cNvPr id="161" name="Picture 16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200" name="Picture 199"/>
          <p:cNvPicPr/>
          <p:nvPr/>
        </p:nvPicPr>
        <p:blipFill>
          <a:blip r:embed="rId2" cstate="print"/>
          <a:stretch/>
        </p:blipFill>
        <p:spPr>
          <a:xfrm>
            <a:off x="489240" y="4738680"/>
            <a:ext cx="277920" cy="221760"/>
          </a:xfrm>
          <a:prstGeom prst="rect">
            <a:avLst/>
          </a:prstGeom>
          <a:ln>
            <a:noFill/>
          </a:ln>
        </p:spPr>
      </p:pic>
      <p:pic>
        <p:nvPicPr>
          <p:cNvPr id="201" name="Picture 20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6.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5.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6.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6.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Google Shape;16;p23"/>
          <p:cNvPicPr/>
          <p:nvPr/>
        </p:nvPicPr>
        <p:blipFill>
          <a:blip r:embed="rId14" cstate="print"/>
          <a:stretch/>
        </p:blipFill>
        <p:spPr>
          <a:xfrm>
            <a:off x="6361920" y="297720"/>
            <a:ext cx="2357640" cy="735840"/>
          </a:xfrm>
          <a:prstGeom prst="rect">
            <a:avLst/>
          </a:prstGeom>
          <a:ln>
            <a:noFill/>
          </a:ln>
        </p:spPr>
      </p:pic>
      <p:pic>
        <p:nvPicPr>
          <p:cNvPr id="9" name="Google Shape;17;p23"/>
          <p:cNvPicPr/>
          <p:nvPr/>
        </p:nvPicPr>
        <p:blipFill>
          <a:blip r:embed="rId15" cstate="print"/>
          <a:stretch/>
        </p:blipFill>
        <p:spPr>
          <a:xfrm>
            <a:off x="311760" y="152280"/>
            <a:ext cx="2603520" cy="1352520"/>
          </a:xfrm>
          <a:prstGeom prst="rect">
            <a:avLst/>
          </a:prstGeom>
          <a:ln>
            <a:noFill/>
          </a:ln>
        </p:spPr>
      </p:pic>
      <p:sp>
        <p:nvSpPr>
          <p:cNvPr id="2" name="CustomShape 1"/>
          <p:cNvSpPr/>
          <p:nvPr/>
        </p:nvSpPr>
        <p:spPr>
          <a:xfrm>
            <a:off x="3111840" y="1956240"/>
            <a:ext cx="2806560" cy="4575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400" b="0" strike="noStrike" spc="-1">
                <a:solidFill>
                  <a:srgbClr val="112344"/>
                </a:solidFill>
                <a:uFill>
                  <a:solidFill>
                    <a:srgbClr val="FFFFFF"/>
                  </a:solidFill>
                </a:uFill>
                <a:latin typeface="Calibri"/>
                <a:ea typeface="Calibri"/>
              </a:rPr>
              <a:t>Welcome to</a:t>
            </a:r>
            <a:endParaRPr lang="en-IN" sz="1800" b="0" strike="noStrike" spc="-1">
              <a:solidFill>
                <a:srgbClr val="000000"/>
              </a:solidFill>
              <a:uFill>
                <a:solidFill>
                  <a:srgbClr val="FFFFFF"/>
                </a:solidFill>
              </a:uFill>
              <a:latin typeface="Arial"/>
            </a:endParaRPr>
          </a:p>
        </p:txBody>
      </p:sp>
      <p:sp>
        <p:nvSpPr>
          <p:cNvPr id="3" name="CustomShape 2"/>
          <p:cNvSpPr/>
          <p:nvPr/>
        </p:nvSpPr>
        <p:spPr>
          <a:xfrm>
            <a:off x="2520000" y="2340720"/>
            <a:ext cx="3990240" cy="6404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600" b="1" strike="noStrike" spc="-1">
                <a:solidFill>
                  <a:srgbClr val="EA7F25"/>
                </a:solidFill>
                <a:uFill>
                  <a:solidFill>
                    <a:srgbClr val="FFFFFF"/>
                  </a:solidFill>
                </a:uFill>
                <a:latin typeface="Calibri"/>
                <a:ea typeface="Calibri"/>
              </a:rPr>
              <a:t>PES University</a:t>
            </a:r>
            <a:endParaRPr lang="en-IN" sz="1800" b="0" strike="noStrike" spc="-1">
              <a:solidFill>
                <a:srgbClr val="000000"/>
              </a:solidFill>
              <a:uFill>
                <a:solidFill>
                  <a:srgbClr val="FFFFFF"/>
                </a:solidFill>
              </a:uFill>
              <a:latin typeface="Arial"/>
            </a:endParaRPr>
          </a:p>
        </p:txBody>
      </p:sp>
      <p:sp>
        <p:nvSpPr>
          <p:cNvPr id="4" name="CustomShape 3"/>
          <p:cNvSpPr/>
          <p:nvPr/>
        </p:nvSpPr>
        <p:spPr>
          <a:xfrm>
            <a:off x="2197440" y="3024000"/>
            <a:ext cx="4748760" cy="822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400" b="0" strike="noStrike" spc="-1">
                <a:solidFill>
                  <a:srgbClr val="112344"/>
                </a:solidFill>
                <a:uFill>
                  <a:solidFill>
                    <a:srgbClr val="FFFFFF"/>
                  </a:solidFill>
                </a:uFill>
                <a:latin typeface="Calibri"/>
                <a:ea typeface="Calibri"/>
              </a:rPr>
              <a:t>Ring Road Campus, Bengaluru</a:t>
            </a:r>
            <a:endParaRPr lang="en-IN" sz="1800" b="0" strike="noStrike" spc="-1">
              <a:solidFill>
                <a:srgbClr val="000000"/>
              </a:solidFill>
              <a:uFill>
                <a:solidFill>
                  <a:srgbClr val="FFFFFF"/>
                </a:solidFill>
              </a:uFill>
              <a:latin typeface="Arial"/>
            </a:endParaRPr>
          </a:p>
        </p:txBody>
      </p:sp>
      <p:sp>
        <p:nvSpPr>
          <p:cNvPr id="5" name="PlaceHolder 4"/>
          <p:cNvSpPr>
            <a:spLocks noGrp="1"/>
          </p:cNvSpPr>
          <p:nvPr>
            <p:ph type="sldNum"/>
          </p:nvPr>
        </p:nvSpPr>
        <p:spPr>
          <a:xfrm>
            <a:off x="8472600" y="4663080"/>
            <a:ext cx="548280" cy="393120"/>
          </a:xfrm>
          <a:prstGeom prst="rect">
            <a:avLst/>
          </a:prstGeom>
        </p:spPr>
        <p:txBody>
          <a:bodyPr anchor="ctr"/>
          <a:lstStyle/>
          <a:p>
            <a:pPr algn="r">
              <a:lnSpc>
                <a:spcPct val="100000"/>
              </a:lnSpc>
            </a:pPr>
            <a:fld id="{31A675BA-681B-445E-960E-24E3756386C3}"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6" name="PlaceHolder 5"/>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7" name="PlaceHolder 6"/>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4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pic>
        <p:nvPicPr>
          <p:cNvPr id="3" name="Picture 2">
            <a:extLst>
              <a:ext uri="{FF2B5EF4-FFF2-40B4-BE49-F238E27FC236}">
                <a16:creationId xmlns:a16="http://schemas.microsoft.com/office/drawing/2014/main" id="{7D412E78-FBF0-44A7-AAC1-01F2FF8EB323}"/>
              </a:ext>
            </a:extLst>
          </p:cNvPr>
          <p:cNvPicPr>
            <a:picLocks noChangeAspect="1"/>
          </p:cNvPicPr>
          <p:nvPr userDrawn="1"/>
        </p:nvPicPr>
        <p:blipFill>
          <a:blip r:embed="rId14"/>
          <a:stretch>
            <a:fillRect/>
          </a:stretch>
        </p:blipFill>
        <p:spPr>
          <a:xfrm>
            <a:off x="7325868" y="133350"/>
            <a:ext cx="1627632" cy="6858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Google Shape;36;p26"/>
          <p:cNvPicPr/>
          <p:nvPr/>
        </p:nvPicPr>
        <p:blipFill>
          <a:blip r:embed="rId15" cstate="print"/>
          <a:stretch/>
        </p:blipFill>
        <p:spPr>
          <a:xfrm>
            <a:off x="8335800" y="93960"/>
            <a:ext cx="730800" cy="227880"/>
          </a:xfrm>
          <a:prstGeom prst="rect">
            <a:avLst/>
          </a:prstGeom>
          <a:ln>
            <a:noFill/>
          </a:ln>
        </p:spPr>
      </p:pic>
      <p:sp>
        <p:nvSpPr>
          <p:cNvPr id="79"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80" name="Google Shape;38;p26"/>
          <p:cNvPicPr/>
          <p:nvPr/>
        </p:nvPicPr>
        <p:blipFill>
          <a:blip r:embed="rId16" cstate="print"/>
          <a:stretch/>
        </p:blipFill>
        <p:spPr>
          <a:xfrm>
            <a:off x="7934400" y="45000"/>
            <a:ext cx="258120" cy="362880"/>
          </a:xfrm>
          <a:prstGeom prst="rect">
            <a:avLst/>
          </a:prstGeom>
          <a:ln>
            <a:noFill/>
          </a:ln>
        </p:spPr>
      </p:pic>
      <p:sp>
        <p:nvSpPr>
          <p:cNvPr id="81" name="PlaceHolder 2"/>
          <p:cNvSpPr>
            <a:spLocks noGrp="1"/>
          </p:cNvSpPr>
          <p:nvPr>
            <p:ph type="sldNum"/>
          </p:nvPr>
        </p:nvSpPr>
        <p:spPr>
          <a:xfrm>
            <a:off x="8472600" y="4663080"/>
            <a:ext cx="548280" cy="393120"/>
          </a:xfrm>
          <a:prstGeom prst="rect">
            <a:avLst/>
          </a:prstGeom>
        </p:spPr>
        <p:txBody>
          <a:bodyPr anchor="ctr"/>
          <a:lstStyle/>
          <a:p>
            <a:pPr algn="r">
              <a:lnSpc>
                <a:spcPct val="100000"/>
              </a:lnSpc>
            </a:pPr>
            <a:fld id="{ADC29F4A-3F3E-4F97-B8C4-CD564B711364}"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82" name="PlaceHolder 3"/>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83" name="PlaceHolder 4"/>
          <p:cNvSpPr>
            <a:spLocks noGrp="1"/>
          </p:cNvSpPr>
          <p:nvPr>
            <p:ph type="title"/>
          </p:nvPr>
        </p:nvSpPr>
        <p:spPr>
          <a:xfrm>
            <a:off x="311760" y="1928520"/>
            <a:ext cx="8520120" cy="792360"/>
          </a:xfrm>
          <a:prstGeom prst="rect">
            <a:avLst/>
          </a:prstGeom>
        </p:spPr>
        <p:txBody>
          <a:bodyPr anchor="ctr"/>
          <a:lstStyle/>
          <a:p>
            <a:endParaRPr lang="en-IN" sz="1400" b="0" strike="noStrike" spc="-1">
              <a:solidFill>
                <a:srgbClr val="000000"/>
              </a:solidFill>
              <a:uFill>
                <a:solidFill>
                  <a:srgbClr val="FFFFFF"/>
                </a:solidFill>
              </a:uFill>
              <a:latin typeface="Arial"/>
            </a:endParaRPr>
          </a:p>
        </p:txBody>
      </p:sp>
      <p:sp>
        <p:nvSpPr>
          <p:cNvPr id="84" name="CustomShape 5"/>
          <p:cNvSpPr/>
          <p:nvPr/>
        </p:nvSpPr>
        <p:spPr>
          <a:xfrm>
            <a:off x="326160" y="2871000"/>
            <a:ext cx="8032320" cy="360"/>
          </a:xfrm>
          <a:custGeom>
            <a:avLst/>
            <a:gdLst/>
            <a:ahLst/>
            <a:cxnLst/>
            <a:rect l="l" t="t" r="r" b="b"/>
            <a:pathLst>
              <a:path w="21600" h="21600">
                <a:moveTo>
                  <a:pt x="0" y="0"/>
                </a:moveTo>
                <a:lnTo>
                  <a:pt x="21600" y="21600"/>
                </a:lnTo>
              </a:path>
            </a:pathLst>
          </a:custGeom>
          <a:noFill/>
          <a:ln w="9360">
            <a:solidFill>
              <a:srgbClr val="E69138"/>
            </a:solidFill>
            <a:round/>
          </a:ln>
        </p:spPr>
        <p:style>
          <a:lnRef idx="0">
            <a:scrgbClr r="0" g="0" b="0"/>
          </a:lnRef>
          <a:fillRef idx="0">
            <a:scrgbClr r="0" g="0" b="0"/>
          </a:fillRef>
          <a:effectRef idx="0">
            <a:scrgbClr r="0" g="0" b="0"/>
          </a:effectRef>
          <a:fontRef idx="minor"/>
        </p:style>
      </p:sp>
      <p:sp>
        <p:nvSpPr>
          <p:cNvPr id="85" name="PlaceHolder 6"/>
          <p:cNvSpPr>
            <a:spLocks noGrp="1"/>
          </p:cNvSpPr>
          <p:nvPr>
            <p:ph type="body"/>
          </p:nvPr>
        </p:nvSpPr>
        <p:spPr>
          <a:xfrm>
            <a:off x="325440" y="3006720"/>
            <a:ext cx="8507160" cy="356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13" r:id="rId13"/>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Google Shape;26;p25"/>
          <p:cNvPicPr/>
          <p:nvPr/>
        </p:nvPicPr>
        <p:blipFill>
          <a:blip r:embed="rId14" cstate="print"/>
          <a:stretch/>
        </p:blipFill>
        <p:spPr>
          <a:xfrm>
            <a:off x="8335800" y="93960"/>
            <a:ext cx="730800" cy="227880"/>
          </a:xfrm>
          <a:prstGeom prst="rect">
            <a:avLst/>
          </a:prstGeom>
          <a:ln>
            <a:noFill/>
          </a:ln>
        </p:spPr>
      </p:pic>
      <p:sp>
        <p:nvSpPr>
          <p:cNvPr id="121"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122" name="Google Shape;28;p25"/>
          <p:cNvPicPr/>
          <p:nvPr/>
        </p:nvPicPr>
        <p:blipFill>
          <a:blip r:embed="rId15" cstate="print"/>
          <a:stretch/>
        </p:blipFill>
        <p:spPr>
          <a:xfrm>
            <a:off x="7934400" y="45000"/>
            <a:ext cx="258120" cy="362880"/>
          </a:xfrm>
          <a:prstGeom prst="rect">
            <a:avLst/>
          </a:prstGeom>
          <a:ln>
            <a:noFill/>
          </a:ln>
        </p:spPr>
      </p:pic>
      <p:sp>
        <p:nvSpPr>
          <p:cNvPr id="123" name="PlaceHolder 2"/>
          <p:cNvSpPr>
            <a:spLocks noGrp="1"/>
          </p:cNvSpPr>
          <p:nvPr>
            <p:ph type="title"/>
          </p:nvPr>
        </p:nvSpPr>
        <p:spPr>
          <a:xfrm>
            <a:off x="306360" y="142560"/>
            <a:ext cx="7886520" cy="585360"/>
          </a:xfrm>
          <a:prstGeom prst="rect">
            <a:avLst/>
          </a:prstGeom>
        </p:spPr>
        <p:txBody>
          <a:bodyPr anchor="ctr"/>
          <a:lstStyle/>
          <a:p>
            <a:endParaRPr lang="en-IN" sz="1400" b="0" strike="noStrike" spc="-1">
              <a:solidFill>
                <a:srgbClr val="000000"/>
              </a:solidFill>
              <a:uFill>
                <a:solidFill>
                  <a:srgbClr val="FFFFFF"/>
                </a:solidFill>
              </a:uFill>
              <a:latin typeface="Arial"/>
            </a:endParaRPr>
          </a:p>
        </p:txBody>
      </p:sp>
      <p:sp>
        <p:nvSpPr>
          <p:cNvPr id="124" name="CustomShape 3"/>
          <p:cNvSpPr/>
          <p:nvPr/>
        </p:nvSpPr>
        <p:spPr>
          <a:xfrm>
            <a:off x="417600" y="784800"/>
            <a:ext cx="7004520" cy="360"/>
          </a:xfrm>
          <a:custGeom>
            <a:avLst/>
            <a:gdLst/>
            <a:ahLst/>
            <a:cxnLst/>
            <a:rect l="l" t="t" r="r" b="b"/>
            <a:pathLst>
              <a:path w="21600" h="21600">
                <a:moveTo>
                  <a:pt x="0" y="0"/>
                </a:moveTo>
                <a:lnTo>
                  <a:pt x="21600" y="21600"/>
                </a:lnTo>
              </a:path>
            </a:pathLst>
          </a:custGeom>
          <a:noFill/>
          <a:ln w="9360">
            <a:solidFill>
              <a:srgbClr val="EA7F26"/>
            </a:solidFill>
            <a:round/>
          </a:ln>
        </p:spPr>
        <p:style>
          <a:lnRef idx="0">
            <a:scrgbClr r="0" g="0" b="0"/>
          </a:lnRef>
          <a:fillRef idx="0">
            <a:scrgbClr r="0" g="0" b="0"/>
          </a:fillRef>
          <a:effectRef idx="0">
            <a:scrgbClr r="0" g="0" b="0"/>
          </a:effectRef>
          <a:fontRef idx="minor"/>
        </p:style>
      </p:sp>
      <p:sp>
        <p:nvSpPr>
          <p:cNvPr id="125" name="PlaceHolder 4"/>
          <p:cNvSpPr>
            <a:spLocks noGrp="1"/>
          </p:cNvSpPr>
          <p:nvPr>
            <p:ph type="body"/>
          </p:nvPr>
        </p:nvSpPr>
        <p:spPr>
          <a:xfrm>
            <a:off x="306360" y="960480"/>
            <a:ext cx="8543160" cy="360360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26" name="PlaceHolder 5"/>
          <p:cNvSpPr>
            <a:spLocks noGrp="1"/>
          </p:cNvSpPr>
          <p:nvPr>
            <p:ph type="sldNum"/>
          </p:nvPr>
        </p:nvSpPr>
        <p:spPr>
          <a:xfrm>
            <a:off x="8472600" y="4663080"/>
            <a:ext cx="548280" cy="393120"/>
          </a:xfrm>
          <a:prstGeom prst="rect">
            <a:avLst/>
          </a:prstGeom>
        </p:spPr>
        <p:txBody>
          <a:bodyPr anchor="ctr"/>
          <a:lstStyle/>
          <a:p>
            <a:pPr algn="r">
              <a:lnSpc>
                <a:spcPct val="100000"/>
              </a:lnSpc>
            </a:pPr>
            <a:fld id="{D4EF0001-70F7-4C8A-A7FE-E5AF82E8F6EB}"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27" name="PlaceHolder 6"/>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2" name="Google Shape;46;p27"/>
          <p:cNvPicPr/>
          <p:nvPr/>
        </p:nvPicPr>
        <p:blipFill>
          <a:blip r:embed="rId14" cstate="print"/>
          <a:stretch/>
        </p:blipFill>
        <p:spPr>
          <a:xfrm>
            <a:off x="8335800" y="93960"/>
            <a:ext cx="730800" cy="227880"/>
          </a:xfrm>
          <a:prstGeom prst="rect">
            <a:avLst/>
          </a:prstGeom>
          <a:ln>
            <a:noFill/>
          </a:ln>
        </p:spPr>
      </p:pic>
      <p:sp>
        <p:nvSpPr>
          <p:cNvPr id="163"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164" name="Google Shape;48;p27"/>
          <p:cNvPicPr/>
          <p:nvPr/>
        </p:nvPicPr>
        <p:blipFill>
          <a:blip r:embed="rId15" cstate="print"/>
          <a:stretch/>
        </p:blipFill>
        <p:spPr>
          <a:xfrm>
            <a:off x="7934400" y="45000"/>
            <a:ext cx="258120" cy="362880"/>
          </a:xfrm>
          <a:prstGeom prst="rect">
            <a:avLst/>
          </a:prstGeom>
          <a:ln>
            <a:noFill/>
          </a:ln>
        </p:spPr>
      </p:pic>
      <p:sp>
        <p:nvSpPr>
          <p:cNvPr id="165" name="PlaceHolder 2"/>
          <p:cNvSpPr>
            <a:spLocks noGrp="1"/>
          </p:cNvSpPr>
          <p:nvPr>
            <p:ph type="sldNum"/>
          </p:nvPr>
        </p:nvSpPr>
        <p:spPr>
          <a:xfrm>
            <a:off x="8472600" y="4663080"/>
            <a:ext cx="548280" cy="393120"/>
          </a:xfrm>
          <a:prstGeom prst="rect">
            <a:avLst/>
          </a:prstGeom>
        </p:spPr>
        <p:txBody>
          <a:bodyPr anchor="ctr"/>
          <a:lstStyle/>
          <a:p>
            <a:pPr algn="r">
              <a:lnSpc>
                <a:spcPct val="100000"/>
              </a:lnSpc>
            </a:pPr>
            <a:fld id="{EB0BA11B-A6FF-4C52-99A9-420A1A96608B}"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66" name="PlaceHolder 3"/>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67" name="PlaceHolder 4"/>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s://teskalabs.com/blog/teskalabs-bulletin-160826-seacat-sweet32-issue" TargetMode="External"/><Relationship Id="rId2" Type="http://schemas.openxmlformats.org/officeDocument/2006/relationships/hyperlink" Target="https://sweet32.info/" TargetMode="Externa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472600" y="4663080"/>
            <a:ext cx="548280" cy="393120"/>
          </a:xfrm>
          <a:prstGeom prst="rect">
            <a:avLst/>
          </a:prstGeom>
          <a:noFill/>
          <a:ln>
            <a:noFill/>
          </a:ln>
        </p:spPr>
        <p:txBody>
          <a:bodyPr anchor="ctr"/>
          <a:lstStyle/>
          <a:p>
            <a:pPr algn="r">
              <a:lnSpc>
                <a:spcPct val="100000"/>
              </a:lnSpc>
            </a:pPr>
            <a:fld id="{80264A07-6818-414E-85BF-E1412816F71A}" type="slidenum">
              <a:rPr lang="en-IN" sz="900" b="0" strike="noStrike" spc="-1">
                <a:solidFill>
                  <a:srgbClr val="888888"/>
                </a:solidFill>
                <a:uFill>
                  <a:solidFill>
                    <a:srgbClr val="FFFFFF"/>
                  </a:solidFill>
                </a:uFill>
                <a:latin typeface="Calibri"/>
                <a:ea typeface="Calibri"/>
              </a:rPr>
              <a:pPr algn="r">
                <a:lnSpc>
                  <a:spcPct val="100000"/>
                </a:lnSpc>
              </a:pPr>
              <a:t>1</a:t>
            </a:fld>
            <a:endParaRPr lang="en-IN" sz="900" b="0" strike="noStrike" spc="-1">
              <a:solidFill>
                <a:srgbClr val="000000"/>
              </a:solidFill>
              <a:uFill>
                <a:solidFill>
                  <a:srgbClr val="FFFFFF"/>
                </a:solidFill>
              </a:uFill>
              <a:latin typeface="Times New Roman"/>
            </a:endParaRPr>
          </a:p>
        </p:txBody>
      </p:sp>
      <p:sp>
        <p:nvSpPr>
          <p:cNvPr id="203" name="TextShape 2"/>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2E63D3A1-3933-4C04-8F31-1F2C47AA4B8F}"/>
              </a:ext>
            </a:extLst>
          </p:cNvPr>
          <p:cNvSpPr>
            <a:spLocks noChangeArrowheads="1"/>
          </p:cNvSpPr>
          <p:nvPr/>
        </p:nvSpPr>
        <p:spPr bwMode="auto">
          <a:xfrm>
            <a:off x="152400" y="1013848"/>
            <a:ext cx="7086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Assume that the messages in a hash function are 6 bits long and the digests are only 4 bits long. Then the possible number of digests (pigeonholes) is 24 = 16, and the possible number of messages (pigeons) is 26 = 64. This means </a:t>
            </a:r>
            <a:r>
              <a:rPr lang="en-US" altLang="en-US" sz="2400" i="1" baseline="0" dirty="0">
                <a:latin typeface="Times New Roman" panose="02020603050405020304" pitchFamily="18" charset="0"/>
              </a:rPr>
              <a:t>n</a:t>
            </a:r>
            <a:r>
              <a:rPr lang="en-US" altLang="en-US" sz="2400" baseline="0" dirty="0">
                <a:latin typeface="Times New Roman" panose="02020603050405020304" pitchFamily="18" charset="0"/>
              </a:rPr>
              <a:t> = 16 and </a:t>
            </a:r>
            <a:r>
              <a:rPr lang="en-US" altLang="en-US" sz="2400" i="1" baseline="0" dirty="0" err="1">
                <a:latin typeface="Times New Roman" panose="02020603050405020304" pitchFamily="18" charset="0"/>
              </a:rPr>
              <a:t>kn</a:t>
            </a:r>
            <a:r>
              <a:rPr lang="en-US" altLang="en-US" sz="2400" baseline="0" dirty="0">
                <a:latin typeface="Times New Roman" panose="02020603050405020304" pitchFamily="18" charset="0"/>
              </a:rPr>
              <a:t> + 1 = 64, so </a:t>
            </a:r>
            <a:r>
              <a:rPr lang="en-US" altLang="en-US" sz="2400" i="1" baseline="0" dirty="0">
                <a:latin typeface="Times New Roman" panose="02020603050405020304" pitchFamily="18" charset="0"/>
              </a:rPr>
              <a:t>k</a:t>
            </a:r>
            <a:r>
              <a:rPr lang="en-US" altLang="en-US" sz="2400" baseline="0" dirty="0">
                <a:latin typeface="Times New Roman" panose="02020603050405020304" pitchFamily="18" charset="0"/>
              </a:rPr>
              <a:t> is larger than 3. The conclusion is that at least one digest corresponds to four (</a:t>
            </a:r>
            <a:r>
              <a:rPr lang="en-US" altLang="en-US" sz="2400" i="1" baseline="0" dirty="0">
                <a:latin typeface="Times New Roman" panose="02020603050405020304" pitchFamily="18" charset="0"/>
              </a:rPr>
              <a:t>k</a:t>
            </a:r>
            <a:r>
              <a:rPr lang="en-US" altLang="en-US" sz="2400" baseline="0" dirty="0">
                <a:latin typeface="Times New Roman" panose="02020603050405020304" pitchFamily="18" charset="0"/>
              </a:rPr>
              <a:t> + 1) messages.</a:t>
            </a:r>
          </a:p>
        </p:txBody>
      </p:sp>
    </p:spTree>
    <p:extLst>
      <p:ext uri="{BB962C8B-B14F-4D97-AF65-F5344CB8AC3E}">
        <p14:creationId xmlns:p14="http://schemas.microsoft.com/office/powerpoint/2010/main" val="370770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7A595E-14E2-48A9-BE89-74875D7CEA00}"/>
              </a:ext>
            </a:extLst>
          </p:cNvPr>
          <p:cNvSpPr>
            <a:spLocks noGrp="1"/>
          </p:cNvSpPr>
          <p:nvPr>
            <p:ph type="subTitle"/>
          </p:nvPr>
        </p:nvSpPr>
        <p:spPr/>
        <p:txBody>
          <a:bodyPr/>
          <a:lstStyle/>
          <a:p>
            <a:endParaRPr lang="en-IN"/>
          </a:p>
        </p:txBody>
      </p:sp>
      <p:pic>
        <p:nvPicPr>
          <p:cNvPr id="4" name="Picture 3">
            <a:extLst>
              <a:ext uri="{FF2B5EF4-FFF2-40B4-BE49-F238E27FC236}">
                <a16:creationId xmlns:a16="http://schemas.microsoft.com/office/drawing/2014/main" id="{0AD7CE88-A437-4BE2-8C94-AFA94E23FE3E}"/>
              </a:ext>
            </a:extLst>
          </p:cNvPr>
          <p:cNvPicPr>
            <a:picLocks noChangeAspect="1"/>
          </p:cNvPicPr>
          <p:nvPr/>
        </p:nvPicPr>
        <p:blipFill>
          <a:blip r:embed="rId2"/>
          <a:stretch>
            <a:fillRect/>
          </a:stretch>
        </p:blipFill>
        <p:spPr>
          <a:xfrm>
            <a:off x="0" y="1576900"/>
            <a:ext cx="9144000" cy="1989700"/>
          </a:xfrm>
          <a:prstGeom prst="rect">
            <a:avLst/>
          </a:prstGeom>
        </p:spPr>
      </p:pic>
    </p:spTree>
    <p:extLst>
      <p:ext uri="{BB962C8B-B14F-4D97-AF65-F5344CB8AC3E}">
        <p14:creationId xmlns:p14="http://schemas.microsoft.com/office/powerpoint/2010/main" val="108718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46B80-B5A2-4B50-9AB8-E180DF6368CC}"/>
              </a:ext>
            </a:extLst>
          </p:cNvPr>
          <p:cNvSpPr>
            <a:spLocks noGrp="1"/>
          </p:cNvSpPr>
          <p:nvPr>
            <p:ph type="subTitle"/>
          </p:nvPr>
        </p:nvSpPr>
        <p:spPr/>
        <p:txBody>
          <a:bodyPr/>
          <a:lstStyle/>
          <a:p>
            <a:pPr algn="just" fontAlgn="base"/>
            <a:r>
              <a:rPr lang="en-US" dirty="0"/>
              <a:t>A birthday attack is a name used to refer to a class of brute-force attacks. It is a type of cryptographic attack that exploits the mathematics behind the birthday problem in probability theory. This attack can be used to abuse communication between two or more parties.</a:t>
            </a:r>
          </a:p>
          <a:p>
            <a:pPr algn="just" fontAlgn="base"/>
            <a:r>
              <a:rPr lang="en-US" dirty="0"/>
              <a:t>It gets its name from the surprising result that the probability that two or more people in a group of 23 people share the same birthday is greater than 50.7%. Such a result is called a birthday paradox.</a:t>
            </a:r>
          </a:p>
          <a:p>
            <a:endParaRPr lang="en-IN" dirty="0"/>
          </a:p>
        </p:txBody>
      </p:sp>
      <p:sp>
        <p:nvSpPr>
          <p:cNvPr id="2" name="Title 1">
            <a:extLst>
              <a:ext uri="{FF2B5EF4-FFF2-40B4-BE49-F238E27FC236}">
                <a16:creationId xmlns:a16="http://schemas.microsoft.com/office/drawing/2014/main" id="{FD27D1FD-0E41-40A2-964F-C60680900D75}"/>
              </a:ext>
            </a:extLst>
          </p:cNvPr>
          <p:cNvSpPr>
            <a:spLocks noGrp="1"/>
          </p:cNvSpPr>
          <p:nvPr>
            <p:ph type="title" idx="4294967295"/>
          </p:nvPr>
        </p:nvSpPr>
        <p:spPr>
          <a:xfrm>
            <a:off x="311763" y="60578"/>
            <a:ext cx="8520113" cy="792162"/>
          </a:xfrm>
        </p:spPr>
        <p:txBody>
          <a:bodyPr/>
          <a:lstStyle/>
          <a:p>
            <a:r>
              <a:rPr lang="en-IN" dirty="0"/>
              <a:t>Birthday attacks</a:t>
            </a:r>
          </a:p>
        </p:txBody>
      </p:sp>
      <p:sp>
        <p:nvSpPr>
          <p:cNvPr id="4" name="TextBox 3">
            <a:extLst>
              <a:ext uri="{FF2B5EF4-FFF2-40B4-BE49-F238E27FC236}">
                <a16:creationId xmlns:a16="http://schemas.microsoft.com/office/drawing/2014/main" id="{D89B144F-4896-48BF-8CCC-942EACAFA2A8}"/>
              </a:ext>
            </a:extLst>
          </p:cNvPr>
          <p:cNvSpPr txBox="1"/>
          <p:nvPr/>
        </p:nvSpPr>
        <p:spPr>
          <a:xfrm>
            <a:off x="5242560" y="4030980"/>
            <a:ext cx="1595309" cy="300082"/>
          </a:xfrm>
          <a:prstGeom prst="rect">
            <a:avLst/>
          </a:prstGeom>
          <a:noFill/>
        </p:spPr>
        <p:txBody>
          <a:bodyPr wrap="none" rtlCol="0">
            <a:spAutoFit/>
          </a:bodyPr>
          <a:lstStyle/>
          <a:p>
            <a:r>
              <a:rPr lang="en-IN" sz="1350" dirty="0"/>
              <a:t>Reference 2 : 11.2</a:t>
            </a:r>
          </a:p>
        </p:txBody>
      </p:sp>
    </p:spTree>
    <p:extLst>
      <p:ext uri="{BB962C8B-B14F-4D97-AF65-F5344CB8AC3E}">
        <p14:creationId xmlns:p14="http://schemas.microsoft.com/office/powerpoint/2010/main" val="91980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148540-6B30-402A-9376-1A72950270B1}"/>
              </a:ext>
            </a:extLst>
          </p:cNvPr>
          <p:cNvSpPr txBox="1"/>
          <p:nvPr/>
        </p:nvSpPr>
        <p:spPr>
          <a:xfrm>
            <a:off x="533400" y="285750"/>
            <a:ext cx="4572000" cy="369332"/>
          </a:xfrm>
          <a:prstGeom prst="rect">
            <a:avLst/>
          </a:prstGeom>
          <a:noFill/>
        </p:spPr>
        <p:txBody>
          <a:bodyPr wrap="square">
            <a:spAutoFit/>
          </a:bodyPr>
          <a:lstStyle/>
          <a:p>
            <a:r>
              <a:rPr lang="en-US" altLang="en-US" sz="1800" i="1" baseline="0" dirty="0">
                <a:latin typeface="Times New Roman" panose="02020603050405020304" pitchFamily="18" charset="0"/>
              </a:rPr>
              <a:t>Four birthday problems</a:t>
            </a:r>
            <a:endParaRPr lang="en-IN" dirty="0"/>
          </a:p>
        </p:txBody>
      </p:sp>
      <p:pic>
        <p:nvPicPr>
          <p:cNvPr id="6" name="Picture 12">
            <a:extLst>
              <a:ext uri="{FF2B5EF4-FFF2-40B4-BE49-F238E27FC236}">
                <a16:creationId xmlns:a16="http://schemas.microsoft.com/office/drawing/2014/main" id="{B6757074-7C55-4C14-98A1-80C6971A4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71550"/>
            <a:ext cx="6324600" cy="3763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06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7B180A-BF84-465D-BFEF-F7F90CF8391F}"/>
              </a:ext>
            </a:extLst>
          </p:cNvPr>
          <p:cNvSpPr txBox="1"/>
          <p:nvPr/>
        </p:nvSpPr>
        <p:spPr>
          <a:xfrm>
            <a:off x="152400" y="971550"/>
            <a:ext cx="7924800" cy="3970318"/>
          </a:xfrm>
          <a:prstGeom prst="rect">
            <a:avLst/>
          </a:prstGeom>
          <a:noFill/>
        </p:spPr>
        <p:txBody>
          <a:bodyPr wrap="square">
            <a:spAutoFit/>
          </a:bodyPr>
          <a:lstStyle/>
          <a:p>
            <a:pPr algn="just"/>
            <a:r>
              <a:rPr lang="en-IN" dirty="0"/>
              <a:t>The following briefly states the four birthday problems:</a:t>
            </a:r>
          </a:p>
          <a:p>
            <a:pPr algn="just"/>
            <a:endParaRPr lang="en-IN" dirty="0"/>
          </a:p>
          <a:p>
            <a:pPr marL="285750" indent="-285750" algn="just">
              <a:buFont typeface="Arial" panose="020B0604020202020204" pitchFamily="34" charset="0"/>
              <a:buChar char="•"/>
            </a:pPr>
            <a:r>
              <a:rPr lang="en-IN" dirty="0"/>
              <a:t>Problem 1: What is the minimum number, k, of students in a classroom such that it is likely that at least one student has a predefined birthday?</a:t>
            </a:r>
          </a:p>
          <a:p>
            <a:pPr marL="285750" indent="-285750" algn="just">
              <a:buFont typeface="Arial" panose="020B0604020202020204" pitchFamily="34" charset="0"/>
              <a:buChar char="•"/>
            </a:pPr>
            <a:r>
              <a:rPr lang="en-IN" dirty="0"/>
              <a:t> Problem 2: What is the minimum number, k, of students in a classroom such that it is likely that at least one student has the same birthday as the student selected by the professor? This problem can be generalized as follows.</a:t>
            </a:r>
          </a:p>
          <a:p>
            <a:pPr marL="285750" indent="-285750" algn="just">
              <a:buFont typeface="Arial" panose="020B0604020202020204" pitchFamily="34" charset="0"/>
              <a:buChar char="•"/>
            </a:pPr>
            <a:r>
              <a:rPr lang="en-IN" dirty="0"/>
              <a:t> Problem 3: What is the minimum number, k, of students in a classroom such that it is likely that at least two students have the same birthday?</a:t>
            </a:r>
          </a:p>
          <a:p>
            <a:pPr marL="285750" indent="-285750" algn="just">
              <a:buFont typeface="Arial" panose="020B0604020202020204" pitchFamily="34" charset="0"/>
              <a:buChar char="•"/>
            </a:pPr>
            <a:r>
              <a:rPr lang="en-IN" dirty="0"/>
              <a:t> Problem 4: We have two classes, each with k students. What is the minimum value of k so that it is likely that at least one student from the first classroom has the same birthday as a student from the second classroom?</a:t>
            </a:r>
          </a:p>
        </p:txBody>
      </p:sp>
    </p:spTree>
    <p:extLst>
      <p:ext uri="{BB962C8B-B14F-4D97-AF65-F5344CB8AC3E}">
        <p14:creationId xmlns:p14="http://schemas.microsoft.com/office/powerpoint/2010/main" val="129052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43A9A-4C0C-49DA-A8E2-176498209FD7}"/>
              </a:ext>
            </a:extLst>
          </p:cNvPr>
          <p:cNvSpPr>
            <a:spLocks noGrp="1"/>
          </p:cNvSpPr>
          <p:nvPr>
            <p:ph type="subTitle"/>
          </p:nvPr>
        </p:nvSpPr>
        <p:spPr/>
        <p:txBody>
          <a:bodyPr/>
          <a:lstStyle/>
          <a:p>
            <a:r>
              <a:rPr lang="en-US" dirty="0"/>
              <a:t>How many cards must be selected from a standard deck of 52 cards to guarantee that at least three cards of the same suit are chosen?</a:t>
            </a:r>
          </a:p>
          <a:p>
            <a:r>
              <a:rPr lang="en-US" dirty="0"/>
              <a:t>How many cards must be selected to guarantee that at least three hearts are selected ?</a:t>
            </a:r>
            <a:endParaRPr lang="en-IN" dirty="0"/>
          </a:p>
        </p:txBody>
      </p:sp>
      <p:sp>
        <p:nvSpPr>
          <p:cNvPr id="2" name="Title 1">
            <a:extLst>
              <a:ext uri="{FF2B5EF4-FFF2-40B4-BE49-F238E27FC236}">
                <a16:creationId xmlns:a16="http://schemas.microsoft.com/office/drawing/2014/main" id="{EE067B67-A3F0-4EF3-A745-8B2AFA9AFB7A}"/>
              </a:ext>
            </a:extLst>
          </p:cNvPr>
          <p:cNvSpPr>
            <a:spLocks noGrp="1"/>
          </p:cNvSpPr>
          <p:nvPr>
            <p:ph type="title" idx="4294967295"/>
          </p:nvPr>
        </p:nvSpPr>
        <p:spPr>
          <a:xfrm>
            <a:off x="228600" y="137524"/>
            <a:ext cx="8520113" cy="792162"/>
          </a:xfrm>
        </p:spPr>
        <p:txBody>
          <a:bodyPr/>
          <a:lstStyle/>
          <a:p>
            <a:r>
              <a:rPr lang="en-IN" dirty="0"/>
              <a:t>Example problems on pigeonhole principle</a:t>
            </a:r>
          </a:p>
        </p:txBody>
      </p:sp>
    </p:spTree>
    <p:extLst>
      <p:ext uri="{BB962C8B-B14F-4D97-AF65-F5344CB8AC3E}">
        <p14:creationId xmlns:p14="http://schemas.microsoft.com/office/powerpoint/2010/main" val="140475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ECE18-33C9-415A-A7B5-D7A0231E96A5}"/>
              </a:ext>
            </a:extLst>
          </p:cNvPr>
          <p:cNvSpPr txBox="1"/>
          <p:nvPr/>
        </p:nvSpPr>
        <p:spPr>
          <a:xfrm>
            <a:off x="914400" y="285750"/>
            <a:ext cx="4572000" cy="369332"/>
          </a:xfrm>
          <a:prstGeom prst="rect">
            <a:avLst/>
          </a:prstGeom>
          <a:noFill/>
        </p:spPr>
        <p:txBody>
          <a:bodyPr wrap="square">
            <a:spAutoFit/>
          </a:bodyPr>
          <a:lstStyle/>
          <a:p>
            <a:r>
              <a:rPr lang="en-IN" dirty="0"/>
              <a:t>Birthday paradox</a:t>
            </a:r>
          </a:p>
        </p:txBody>
      </p:sp>
      <p:sp>
        <p:nvSpPr>
          <p:cNvPr id="6" name="TextBox 5">
            <a:extLst>
              <a:ext uri="{FF2B5EF4-FFF2-40B4-BE49-F238E27FC236}">
                <a16:creationId xmlns:a16="http://schemas.microsoft.com/office/drawing/2014/main" id="{DEA1C621-00F6-4948-BCEC-4BE34D946834}"/>
              </a:ext>
            </a:extLst>
          </p:cNvPr>
          <p:cNvSpPr txBox="1"/>
          <p:nvPr/>
        </p:nvSpPr>
        <p:spPr>
          <a:xfrm>
            <a:off x="228600" y="1047750"/>
            <a:ext cx="6934200" cy="646331"/>
          </a:xfrm>
          <a:prstGeom prst="rect">
            <a:avLst/>
          </a:prstGeom>
          <a:noFill/>
        </p:spPr>
        <p:txBody>
          <a:bodyPr wrap="square">
            <a:spAutoFit/>
          </a:bodyPr>
          <a:lstStyle/>
          <a:p>
            <a:r>
              <a:rPr lang="en-IN" dirty="0"/>
              <a:t>Birthday attack: This attack is based on the birthday paradox, which is a powerful tool that is often used in cryptanalysis.</a:t>
            </a:r>
          </a:p>
        </p:txBody>
      </p:sp>
      <p:sp>
        <p:nvSpPr>
          <p:cNvPr id="8" name="TextBox 7">
            <a:extLst>
              <a:ext uri="{FF2B5EF4-FFF2-40B4-BE49-F238E27FC236}">
                <a16:creationId xmlns:a16="http://schemas.microsoft.com/office/drawing/2014/main" id="{BEFE90AC-E06A-4FC5-A818-EA6779CCDFE9}"/>
              </a:ext>
            </a:extLst>
          </p:cNvPr>
          <p:cNvSpPr txBox="1"/>
          <p:nvPr/>
        </p:nvSpPr>
        <p:spPr>
          <a:xfrm>
            <a:off x="304800" y="1970145"/>
            <a:ext cx="6934200" cy="923330"/>
          </a:xfrm>
          <a:prstGeom prst="rect">
            <a:avLst/>
          </a:prstGeom>
          <a:noFill/>
        </p:spPr>
        <p:txBody>
          <a:bodyPr wrap="square">
            <a:spAutoFit/>
          </a:bodyPr>
          <a:lstStyle/>
          <a:p>
            <a:r>
              <a:rPr lang="en-IN" dirty="0">
                <a:solidFill>
                  <a:srgbClr val="FF0000"/>
                </a:solidFill>
              </a:rPr>
              <a:t>How many people are needed at a party such that there is a reasonable chance that at least two people have the same birthday?</a:t>
            </a:r>
          </a:p>
        </p:txBody>
      </p:sp>
    </p:spTree>
    <p:extLst>
      <p:ext uri="{BB962C8B-B14F-4D97-AF65-F5344CB8AC3E}">
        <p14:creationId xmlns:p14="http://schemas.microsoft.com/office/powerpoint/2010/main" val="25392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CA3943F1-92B9-4DA9-99C7-65F2CBF752E3}"/>
              </a:ext>
            </a:extLst>
          </p:cNvPr>
          <p:cNvSpPr>
            <a:spLocks noChangeArrowheads="1"/>
          </p:cNvSpPr>
          <p:nvPr/>
        </p:nvSpPr>
        <p:spPr bwMode="auto">
          <a:xfrm>
            <a:off x="152400" y="907524"/>
            <a:ext cx="7467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MD5, which was one of the standard hash functions for a long time, creates digests of 128 bits. To launch a collision attack, the adversary needs to test 2</a:t>
            </a:r>
            <a:r>
              <a:rPr lang="en-US" altLang="en-US" sz="2400" baseline="30000" dirty="0">
                <a:latin typeface="Times New Roman" panose="02020603050405020304" pitchFamily="18" charset="0"/>
              </a:rPr>
              <a:t>64</a:t>
            </a:r>
            <a:r>
              <a:rPr lang="en-US" altLang="en-US" sz="2400" baseline="0" dirty="0">
                <a:latin typeface="Times New Roman" panose="02020603050405020304" pitchFamily="18" charset="0"/>
              </a:rPr>
              <a:t> (2</a:t>
            </a:r>
            <a:r>
              <a:rPr lang="en-US" altLang="en-US" sz="2400" baseline="30000" dirty="0">
                <a:latin typeface="Times New Roman" panose="02020603050405020304" pitchFamily="18" charset="0"/>
              </a:rPr>
              <a:t>128</a:t>
            </a:r>
            <a:r>
              <a:rPr lang="en-US" altLang="en-US" sz="2400" baseline="0" dirty="0">
                <a:latin typeface="Times New Roman" panose="02020603050405020304" pitchFamily="18" charset="0"/>
              </a:rPr>
              <a:t>/2) tests in the collision algorithm. Even if the adversary can perform 2</a:t>
            </a:r>
            <a:r>
              <a:rPr lang="en-US" altLang="en-US" sz="2400" baseline="30000" dirty="0">
                <a:latin typeface="Times New Roman" panose="02020603050405020304" pitchFamily="18" charset="0"/>
              </a:rPr>
              <a:t>30</a:t>
            </a:r>
            <a:r>
              <a:rPr lang="en-US" altLang="en-US" sz="2400" baseline="0" dirty="0">
                <a:latin typeface="Times New Roman" panose="02020603050405020304" pitchFamily="18" charset="0"/>
              </a:rPr>
              <a:t> (more than one billion) tests in a second, it takes 2</a:t>
            </a:r>
            <a:r>
              <a:rPr lang="en-US" altLang="en-US" sz="2400" baseline="30000" dirty="0">
                <a:latin typeface="Times New Roman" panose="02020603050405020304" pitchFamily="18" charset="0"/>
              </a:rPr>
              <a:t>34</a:t>
            </a:r>
            <a:r>
              <a:rPr lang="en-US" altLang="en-US" sz="2400" baseline="0" dirty="0">
                <a:latin typeface="Times New Roman" panose="02020603050405020304" pitchFamily="18" charset="0"/>
              </a:rPr>
              <a:t> seconds (more than 500 years) to launch an attack. This type of attack is based on the Random Oracle Model. It has been proved that MD5 can be attacked on less than 2</a:t>
            </a:r>
            <a:r>
              <a:rPr lang="en-US" altLang="en-US" sz="2400" baseline="30000" dirty="0">
                <a:latin typeface="Times New Roman" panose="02020603050405020304" pitchFamily="18" charset="0"/>
              </a:rPr>
              <a:t>64</a:t>
            </a:r>
            <a:r>
              <a:rPr lang="en-US" altLang="en-US" sz="2400" baseline="0" dirty="0">
                <a:latin typeface="Times New Roman" panose="02020603050405020304" pitchFamily="18" charset="0"/>
              </a:rPr>
              <a:t> tests because of the structure of the algorithm.</a:t>
            </a:r>
          </a:p>
        </p:txBody>
      </p:sp>
    </p:spTree>
    <p:extLst>
      <p:ext uri="{BB962C8B-B14F-4D97-AF65-F5344CB8AC3E}">
        <p14:creationId xmlns:p14="http://schemas.microsoft.com/office/powerpoint/2010/main" val="410810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3BF1245F-A678-4A2D-BACB-477EA1DB8E65}"/>
              </a:ext>
            </a:extLst>
          </p:cNvPr>
          <p:cNvSpPr>
            <a:spLocks noChangeArrowheads="1"/>
          </p:cNvSpPr>
          <p:nvPr/>
        </p:nvSpPr>
        <p:spPr bwMode="auto">
          <a:xfrm>
            <a:off x="152400" y="945624"/>
            <a:ext cx="7391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SHA-1, a standard hash function developed by NIST, creates digests of 160 bits. The function is attacks. To launch a collision attack, the adversary needs to test 2</a:t>
            </a:r>
            <a:r>
              <a:rPr lang="en-US" altLang="en-US" sz="2400" baseline="30000" dirty="0">
                <a:latin typeface="Times New Roman" panose="02020603050405020304" pitchFamily="18" charset="0"/>
              </a:rPr>
              <a:t>160/2</a:t>
            </a:r>
            <a:r>
              <a:rPr lang="en-US" altLang="en-US" sz="2400" baseline="0" dirty="0">
                <a:latin typeface="Times New Roman" panose="02020603050405020304" pitchFamily="18" charset="0"/>
              </a:rPr>
              <a:t> = 2</a:t>
            </a:r>
            <a:r>
              <a:rPr lang="en-US" altLang="en-US" sz="2400" baseline="30000" dirty="0">
                <a:latin typeface="Times New Roman" panose="02020603050405020304" pitchFamily="18" charset="0"/>
              </a:rPr>
              <a:t>80</a:t>
            </a:r>
            <a:r>
              <a:rPr lang="en-US" altLang="en-US" sz="2400" baseline="0" dirty="0">
                <a:latin typeface="Times New Roman" panose="02020603050405020304" pitchFamily="18" charset="0"/>
              </a:rPr>
              <a:t> tests in the collision algorithm. Even if the adversary can perform 2</a:t>
            </a:r>
            <a:r>
              <a:rPr lang="en-US" altLang="en-US" sz="2400" baseline="30000" dirty="0">
                <a:latin typeface="Times New Roman" panose="02020603050405020304" pitchFamily="18" charset="0"/>
              </a:rPr>
              <a:t>30</a:t>
            </a:r>
            <a:r>
              <a:rPr lang="en-US" altLang="en-US" sz="2400" baseline="0" dirty="0">
                <a:latin typeface="Times New Roman" panose="02020603050405020304" pitchFamily="18" charset="0"/>
              </a:rPr>
              <a:t> (more than one billion) tests in a second, it takes 2</a:t>
            </a:r>
            <a:r>
              <a:rPr lang="en-US" altLang="en-US" sz="2400" baseline="30000" dirty="0">
                <a:latin typeface="Times New Roman" panose="02020603050405020304" pitchFamily="18" charset="0"/>
              </a:rPr>
              <a:t>50</a:t>
            </a:r>
            <a:r>
              <a:rPr lang="en-US" altLang="en-US" sz="2400" baseline="0" dirty="0">
                <a:latin typeface="Times New Roman" panose="02020603050405020304" pitchFamily="18" charset="0"/>
              </a:rPr>
              <a:t> seconds (more than ten thousand years) to launch an attack. However, researchers have discovered some features of the function that allow it to be attacked in less time than calculated above.</a:t>
            </a:r>
          </a:p>
        </p:txBody>
      </p:sp>
    </p:spTree>
    <p:extLst>
      <p:ext uri="{BB962C8B-B14F-4D97-AF65-F5344CB8AC3E}">
        <p14:creationId xmlns:p14="http://schemas.microsoft.com/office/powerpoint/2010/main" val="172369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78D385C2-05DF-4FD4-A256-F8AC90C7C1FF}"/>
              </a:ext>
            </a:extLst>
          </p:cNvPr>
          <p:cNvSpPr>
            <a:spLocks noChangeArrowheads="1"/>
          </p:cNvSpPr>
          <p:nvPr/>
        </p:nvSpPr>
        <p:spPr bwMode="auto">
          <a:xfrm>
            <a:off x="152400" y="1617613"/>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The new hash function, that is likely to become NIST standard, is SHA-512 (see Chapter 12), which has a 512-bit digest. This function is definitely resistant to collision attacks based on the Random Oracle Model. It needs 2</a:t>
            </a:r>
            <a:r>
              <a:rPr lang="en-US" altLang="en-US" sz="2400" baseline="30000" dirty="0">
                <a:latin typeface="Times New Roman" panose="02020603050405020304" pitchFamily="18" charset="0"/>
              </a:rPr>
              <a:t>512/2</a:t>
            </a:r>
            <a:r>
              <a:rPr lang="en-US" altLang="en-US" sz="2400" baseline="0" dirty="0">
                <a:latin typeface="Times New Roman" panose="02020603050405020304" pitchFamily="18" charset="0"/>
              </a:rPr>
              <a:t> = 2</a:t>
            </a:r>
            <a:r>
              <a:rPr lang="en-US" altLang="en-US" sz="2400" baseline="30000" dirty="0">
                <a:latin typeface="Times New Roman" panose="02020603050405020304" pitchFamily="18" charset="0"/>
              </a:rPr>
              <a:t>256</a:t>
            </a:r>
            <a:r>
              <a:rPr lang="en-US" altLang="en-US" sz="2400" baseline="0" dirty="0">
                <a:latin typeface="Times New Roman" panose="02020603050405020304" pitchFamily="18" charset="0"/>
              </a:rPr>
              <a:t> tests to find a collision with the probability of 1/2.</a:t>
            </a:r>
          </a:p>
        </p:txBody>
      </p:sp>
    </p:spTree>
    <p:extLst>
      <p:ext uri="{BB962C8B-B14F-4D97-AF65-F5344CB8AC3E}">
        <p14:creationId xmlns:p14="http://schemas.microsoft.com/office/powerpoint/2010/main" val="66709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8594640" y="4662360"/>
            <a:ext cx="549000" cy="393480"/>
          </a:xfrm>
          <a:prstGeom prst="rect">
            <a:avLst/>
          </a:prstGeom>
          <a:noFill/>
          <a:ln>
            <a:noFill/>
          </a:ln>
        </p:spPr>
        <p:txBody>
          <a:bodyPr anchor="ctr"/>
          <a:lstStyle/>
          <a:p>
            <a:pPr algn="r">
              <a:lnSpc>
                <a:spcPct val="100000"/>
              </a:lnSpc>
            </a:pPr>
            <a:fld id="{32B82FC8-5969-4F0D-9038-75E7266D8484}" type="slidenum">
              <a:rPr lang="en-IN" sz="900" b="0" strike="noStrike" spc="-1">
                <a:solidFill>
                  <a:srgbClr val="888888"/>
                </a:solidFill>
                <a:uFill>
                  <a:solidFill>
                    <a:srgbClr val="FFFFFF"/>
                  </a:solidFill>
                </a:uFill>
                <a:latin typeface="Calibri"/>
                <a:ea typeface="Calibri"/>
              </a:rPr>
              <a:pPr algn="r">
                <a:lnSpc>
                  <a:spcPct val="100000"/>
                </a:lnSpc>
              </a:pPr>
              <a:t>2</a:t>
            </a:fld>
            <a:endParaRPr lang="en-IN" sz="900" b="0" strike="noStrike" spc="-1">
              <a:solidFill>
                <a:srgbClr val="000000"/>
              </a:solidFill>
              <a:uFill>
                <a:solidFill>
                  <a:srgbClr val="FFFFFF"/>
                </a:solidFill>
              </a:uFill>
              <a:latin typeface="Times New Roman"/>
            </a:endParaRPr>
          </a:p>
        </p:txBody>
      </p:sp>
      <p:pic>
        <p:nvPicPr>
          <p:cNvPr id="205" name="Google Shape;153;p2"/>
          <p:cNvPicPr/>
          <p:nvPr/>
        </p:nvPicPr>
        <p:blipFill>
          <a:blip r:embed="rId2"/>
          <a:stretch/>
        </p:blipFill>
        <p:spPr>
          <a:xfrm>
            <a:off x="0" y="9360"/>
            <a:ext cx="9143640" cy="1690200"/>
          </a:xfrm>
          <a:prstGeom prst="rect">
            <a:avLst/>
          </a:prstGeom>
          <a:ln>
            <a:noFill/>
          </a:ln>
        </p:spPr>
      </p:pic>
      <p:sp>
        <p:nvSpPr>
          <p:cNvPr id="206" name="CustomShape 2"/>
          <p:cNvSpPr/>
          <p:nvPr/>
        </p:nvSpPr>
        <p:spPr>
          <a:xfrm>
            <a:off x="1963800" y="1731240"/>
            <a:ext cx="5544000" cy="31384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07" name="CustomShape 3"/>
          <p:cNvSpPr/>
          <p:nvPr/>
        </p:nvSpPr>
        <p:spPr>
          <a:xfrm>
            <a:off x="3967200" y="2670480"/>
            <a:ext cx="1561320" cy="347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90000"/>
              </a:lnSpc>
            </a:pPr>
            <a:r>
              <a:rPr lang="en-IN" sz="2100" b="0" strike="noStrike" spc="-1" dirty="0">
                <a:solidFill>
                  <a:srgbClr val="ED7D31"/>
                </a:solidFill>
                <a:uFill>
                  <a:solidFill>
                    <a:srgbClr val="FFFFFF"/>
                  </a:solidFill>
                </a:uFill>
                <a:latin typeface="Calibri"/>
                <a:ea typeface="Calibri"/>
              </a:rPr>
              <a:t>Lecture </a:t>
            </a:r>
            <a:r>
              <a:rPr lang="en-IN" sz="2100" spc="-1" dirty="0">
                <a:solidFill>
                  <a:srgbClr val="ED7D31"/>
                </a:solidFill>
                <a:uFill>
                  <a:solidFill>
                    <a:srgbClr val="FFFFFF"/>
                  </a:solidFill>
                </a:uFill>
                <a:latin typeface="Calibri"/>
                <a:ea typeface="Calibri"/>
              </a:rPr>
              <a:t>39</a:t>
            </a:r>
            <a:endParaRPr lang="en-IN" sz="1800" b="0" strike="noStrike" spc="-1" dirty="0">
              <a:solidFill>
                <a:srgbClr val="000000"/>
              </a:solidFill>
              <a:uFill>
                <a:solidFill>
                  <a:srgbClr val="FFFFFF"/>
                </a:solidFill>
              </a:uFill>
              <a:latin typeface="Arial"/>
            </a:endParaRPr>
          </a:p>
        </p:txBody>
      </p:sp>
      <p:sp>
        <p:nvSpPr>
          <p:cNvPr id="208" name="TextShape 4"/>
          <p:cNvSpPr txBox="1"/>
          <p:nvPr/>
        </p:nvSpPr>
        <p:spPr>
          <a:xfrm>
            <a:off x="1636200" y="1352550"/>
            <a:ext cx="5616000" cy="1564560"/>
          </a:xfrm>
          <a:prstGeom prst="rect">
            <a:avLst/>
          </a:prstGeom>
          <a:noFill/>
          <a:ln>
            <a:noFill/>
          </a:ln>
        </p:spPr>
        <p:txBody>
          <a:bodyPr lIns="90000" tIns="45000" rIns="90000" bIns="45000"/>
          <a:lstStyle/>
          <a:p>
            <a:pPr algn="ctr">
              <a:lnSpc>
                <a:spcPct val="100000"/>
              </a:lnSpc>
            </a:pPr>
            <a:r>
              <a:rPr lang="en-IN" sz="4000" b="1" strike="noStrike" spc="-1">
                <a:solidFill>
                  <a:srgbClr val="ED7D31"/>
                </a:solidFill>
                <a:uFill>
                  <a:solidFill>
                    <a:srgbClr val="FFFFFF"/>
                  </a:solidFill>
                </a:uFill>
                <a:latin typeface="Calibri"/>
                <a:ea typeface="Calibri"/>
              </a:rPr>
              <a:t>APPLIED CRYPTOGRAPHY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E5503ED3-C77D-47B3-B047-A977843906B4}"/>
              </a:ext>
            </a:extLst>
          </p:cNvPr>
          <p:cNvSpPr>
            <a:spLocks noChangeArrowheads="1"/>
          </p:cNvSpPr>
          <p:nvPr/>
        </p:nvSpPr>
        <p:spPr bwMode="auto">
          <a:xfrm>
            <a:off x="228600" y="9715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A cryptographic hash function uses a digest of 64 bits. How many digests does Eve need to create to find the original message with the probability more than 0.5?</a:t>
            </a:r>
          </a:p>
        </p:txBody>
      </p:sp>
      <p:sp>
        <p:nvSpPr>
          <p:cNvPr id="6" name="Rectangle 12">
            <a:extLst>
              <a:ext uri="{FF2B5EF4-FFF2-40B4-BE49-F238E27FC236}">
                <a16:creationId xmlns:a16="http://schemas.microsoft.com/office/drawing/2014/main" id="{B2FE3A5B-C7C8-4406-9F7D-ABF6120AE2B5}"/>
              </a:ext>
            </a:extLst>
          </p:cNvPr>
          <p:cNvSpPr>
            <a:spLocks noChangeArrowheads="1"/>
          </p:cNvSpPr>
          <p:nvPr/>
        </p:nvSpPr>
        <p:spPr bwMode="auto">
          <a:xfrm>
            <a:off x="76200" y="2266950"/>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solidFill>
                  <a:schemeClr val="folHlink"/>
                </a:solidFill>
                <a:latin typeface="Times New Roman" panose="02020603050405020304" pitchFamily="18" charset="0"/>
              </a:rPr>
              <a:t>Solution</a:t>
            </a:r>
          </a:p>
          <a:p>
            <a:pPr algn="just" eaLnBrk="1" hangingPunct="1"/>
            <a:r>
              <a:rPr lang="en-US" altLang="en-US" sz="2400" baseline="0" dirty="0">
                <a:latin typeface="Times New Roman" panose="02020603050405020304" pitchFamily="18" charset="0"/>
              </a:rPr>
              <a:t>The number of digests to be created is k ≈ 0.69 × 2</a:t>
            </a:r>
            <a:r>
              <a:rPr lang="en-US" altLang="en-US" sz="2400" baseline="30000" dirty="0">
                <a:latin typeface="Times New Roman" panose="02020603050405020304" pitchFamily="18" charset="0"/>
              </a:rPr>
              <a:t>n</a:t>
            </a:r>
            <a:r>
              <a:rPr lang="en-US" altLang="en-US" sz="2400" baseline="0" dirty="0">
                <a:latin typeface="Times New Roman" panose="02020603050405020304" pitchFamily="18" charset="0"/>
              </a:rPr>
              <a:t> ≈ 0.69 × 2</a:t>
            </a:r>
            <a:r>
              <a:rPr lang="en-US" altLang="en-US" sz="2400" baseline="30000" dirty="0">
                <a:latin typeface="Times New Roman" panose="02020603050405020304" pitchFamily="18" charset="0"/>
              </a:rPr>
              <a:t>64</a:t>
            </a:r>
            <a:r>
              <a:rPr lang="en-US" altLang="en-US" sz="2400" baseline="0" dirty="0">
                <a:latin typeface="Times New Roman" panose="02020603050405020304" pitchFamily="18" charset="0"/>
              </a:rPr>
              <a:t>. This is a large number. Even if Eve can create 2</a:t>
            </a:r>
            <a:r>
              <a:rPr lang="en-US" altLang="en-US" sz="2400" baseline="30000" dirty="0">
                <a:latin typeface="Times New Roman" panose="02020603050405020304" pitchFamily="18" charset="0"/>
              </a:rPr>
              <a:t>30</a:t>
            </a:r>
            <a:r>
              <a:rPr lang="en-US" altLang="en-US" sz="2400" baseline="0" dirty="0">
                <a:latin typeface="Times New Roman" panose="02020603050405020304" pitchFamily="18" charset="0"/>
              </a:rPr>
              <a:t> (almost one billion) messages per second, it takes 0.69 × 2</a:t>
            </a:r>
            <a:r>
              <a:rPr lang="en-US" altLang="en-US" sz="2400" baseline="30000" dirty="0">
                <a:latin typeface="Times New Roman" panose="02020603050405020304" pitchFamily="18" charset="0"/>
              </a:rPr>
              <a:t>34</a:t>
            </a:r>
            <a:r>
              <a:rPr lang="en-US" altLang="en-US" sz="2400" baseline="0" dirty="0">
                <a:latin typeface="Times New Roman" panose="02020603050405020304" pitchFamily="18" charset="0"/>
              </a:rPr>
              <a:t> seconds or more than 500 years. This means that a message digest of size 64 bits is secure with respect to preimage attack, but, as we will see shortly, is not secured to collision attack.</a:t>
            </a:r>
          </a:p>
        </p:txBody>
      </p:sp>
    </p:spTree>
    <p:extLst>
      <p:ext uri="{BB962C8B-B14F-4D97-AF65-F5344CB8AC3E}">
        <p14:creationId xmlns:p14="http://schemas.microsoft.com/office/powerpoint/2010/main" val="134502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16A17-30FD-431F-86F0-59D7FF2A4147}"/>
              </a:ext>
            </a:extLst>
          </p:cNvPr>
          <p:cNvPicPr>
            <a:picLocks noChangeAspect="1"/>
          </p:cNvPicPr>
          <p:nvPr/>
        </p:nvPicPr>
        <p:blipFill>
          <a:blip r:embed="rId2"/>
          <a:stretch>
            <a:fillRect/>
          </a:stretch>
        </p:blipFill>
        <p:spPr>
          <a:xfrm>
            <a:off x="5212976" y="2788940"/>
            <a:ext cx="3962400" cy="326898"/>
          </a:xfrm>
          <a:prstGeom prst="rect">
            <a:avLst/>
          </a:prstGeom>
        </p:spPr>
      </p:pic>
      <p:pic>
        <p:nvPicPr>
          <p:cNvPr id="4" name="Picture 3">
            <a:extLst>
              <a:ext uri="{FF2B5EF4-FFF2-40B4-BE49-F238E27FC236}">
                <a16:creationId xmlns:a16="http://schemas.microsoft.com/office/drawing/2014/main" id="{F78DC331-5038-48F7-8095-678395E62A7F}"/>
              </a:ext>
            </a:extLst>
          </p:cNvPr>
          <p:cNvPicPr>
            <a:picLocks noChangeAspect="1"/>
          </p:cNvPicPr>
          <p:nvPr/>
        </p:nvPicPr>
        <p:blipFill>
          <a:blip r:embed="rId3"/>
          <a:stretch>
            <a:fillRect/>
          </a:stretch>
        </p:blipFill>
        <p:spPr>
          <a:xfrm>
            <a:off x="313265" y="872510"/>
            <a:ext cx="4868335" cy="1916430"/>
          </a:xfrm>
          <a:prstGeom prst="rect">
            <a:avLst/>
          </a:prstGeom>
        </p:spPr>
      </p:pic>
      <p:pic>
        <p:nvPicPr>
          <p:cNvPr id="5" name="Picture 4">
            <a:extLst>
              <a:ext uri="{FF2B5EF4-FFF2-40B4-BE49-F238E27FC236}">
                <a16:creationId xmlns:a16="http://schemas.microsoft.com/office/drawing/2014/main" id="{B1D86944-EC6C-448C-A5C8-3F57ABF7A976}"/>
              </a:ext>
            </a:extLst>
          </p:cNvPr>
          <p:cNvPicPr>
            <a:picLocks noChangeAspect="1"/>
          </p:cNvPicPr>
          <p:nvPr/>
        </p:nvPicPr>
        <p:blipFill>
          <a:blip r:embed="rId4"/>
          <a:stretch>
            <a:fillRect/>
          </a:stretch>
        </p:blipFill>
        <p:spPr>
          <a:xfrm>
            <a:off x="327993" y="2833903"/>
            <a:ext cx="4853607" cy="2072564"/>
          </a:xfrm>
          <a:prstGeom prst="rect">
            <a:avLst/>
          </a:prstGeom>
        </p:spPr>
      </p:pic>
      <p:sp>
        <p:nvSpPr>
          <p:cNvPr id="7" name="TextBox 6">
            <a:extLst>
              <a:ext uri="{FF2B5EF4-FFF2-40B4-BE49-F238E27FC236}">
                <a16:creationId xmlns:a16="http://schemas.microsoft.com/office/drawing/2014/main" id="{B423011D-54BD-42B5-9EF9-E7D8F4FF0AB0}"/>
              </a:ext>
            </a:extLst>
          </p:cNvPr>
          <p:cNvSpPr txBox="1"/>
          <p:nvPr/>
        </p:nvSpPr>
        <p:spPr>
          <a:xfrm>
            <a:off x="0" y="29848"/>
            <a:ext cx="7315199" cy="762000"/>
          </a:xfrm>
          <a:prstGeom prst="rect">
            <a:avLst/>
          </a:prstGeom>
        </p:spPr>
        <p:txBody>
          <a:bodyPr vert="horz" lIns="68580" tIns="34290" rIns="68580" bIns="34290" rtlCol="0" anchor="b">
            <a:noAutofit/>
          </a:bodyPr>
          <a:lstStyle/>
          <a:p>
            <a:pPr>
              <a:lnSpc>
                <a:spcPct val="170000"/>
              </a:lnSpc>
              <a:spcBef>
                <a:spcPct val="0"/>
              </a:spcBef>
              <a:spcAft>
                <a:spcPts val="450"/>
              </a:spcAft>
            </a:pPr>
            <a:r>
              <a:rPr lang="en-US" dirty="0">
                <a:latin typeface="+mj-lt"/>
                <a:ea typeface="+mj-ea"/>
                <a:cs typeface="+mj-cs"/>
              </a:rPr>
              <a:t>Both the below hexadecimal gives same sha 1 value </a:t>
            </a:r>
          </a:p>
        </p:txBody>
      </p:sp>
      <p:sp>
        <p:nvSpPr>
          <p:cNvPr id="3" name="TextBox 2">
            <a:extLst>
              <a:ext uri="{FF2B5EF4-FFF2-40B4-BE49-F238E27FC236}">
                <a16:creationId xmlns:a16="http://schemas.microsoft.com/office/drawing/2014/main" id="{240402CD-11F2-4245-B506-096920435859}"/>
              </a:ext>
            </a:extLst>
          </p:cNvPr>
          <p:cNvSpPr txBox="1"/>
          <p:nvPr/>
        </p:nvSpPr>
        <p:spPr>
          <a:xfrm>
            <a:off x="7010400" y="1962150"/>
            <a:ext cx="1287532" cy="369332"/>
          </a:xfrm>
          <a:prstGeom prst="rect">
            <a:avLst/>
          </a:prstGeom>
          <a:noFill/>
        </p:spPr>
        <p:txBody>
          <a:bodyPr wrap="none" rtlCol="0">
            <a:spAutoFit/>
          </a:bodyPr>
          <a:lstStyle/>
          <a:p>
            <a:r>
              <a:rPr lang="en-IN" dirty="0"/>
              <a:t>SHA1 sum</a:t>
            </a:r>
          </a:p>
        </p:txBody>
      </p:sp>
    </p:spTree>
    <p:extLst>
      <p:ext uri="{BB962C8B-B14F-4D97-AF65-F5344CB8AC3E}">
        <p14:creationId xmlns:p14="http://schemas.microsoft.com/office/powerpoint/2010/main" val="279069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Thank You!</a:t>
            </a:r>
            <a:endParaRPr lang="en-IN" sz="1400" b="0" strike="noStrike" spc="-1">
              <a:solidFill>
                <a:srgbClr val="000000"/>
              </a:solidFill>
              <a:uFill>
                <a:solidFill>
                  <a:srgbClr val="FFFFFF"/>
                </a:solidFill>
              </a:uFill>
              <a:latin typeface="Arial"/>
            </a:endParaRPr>
          </a:p>
        </p:txBody>
      </p:sp>
      <p:sp>
        <p:nvSpPr>
          <p:cNvPr id="316" name="TextShape 2"/>
          <p:cNvSpPr txBox="1"/>
          <p:nvPr/>
        </p:nvSpPr>
        <p:spPr>
          <a:xfrm>
            <a:off x="306360" y="960480"/>
            <a:ext cx="6481800" cy="2969640"/>
          </a:xfrm>
          <a:prstGeom prst="rect">
            <a:avLst/>
          </a:prstGeom>
          <a:noFill/>
          <a:ln>
            <a:noFill/>
          </a:ln>
        </p:spPr>
        <p:txBody>
          <a:bodyPr/>
          <a:lstStyle/>
          <a:p>
            <a:pPr marL="9360">
              <a:lnSpc>
                <a:spcPct val="100000"/>
              </a:lnSpc>
            </a:pPr>
            <a:r>
              <a:rPr lang="en-IN" sz="2000" b="0" strike="noStrike" spc="-1" dirty="0">
                <a:solidFill>
                  <a:srgbClr val="3A3A3A"/>
                </a:solidFill>
                <a:uFill>
                  <a:solidFill>
                    <a:srgbClr val="FFFFFF"/>
                  </a:solidFill>
                </a:uFill>
                <a:latin typeface="Calibri"/>
                <a:ea typeface="Calibri"/>
              </a:rPr>
              <a:t>Next Class</a:t>
            </a:r>
            <a:endParaRPr lang="en-IN" sz="1400" b="0" strike="noStrike" spc="-1" dirty="0">
              <a:solidFill>
                <a:srgbClr val="000000"/>
              </a:solidFill>
              <a:uFill>
                <a:solidFill>
                  <a:srgbClr val="FFFFFF"/>
                </a:solidFill>
              </a:uFill>
              <a:latin typeface="Arial"/>
            </a:endParaRPr>
          </a:p>
          <a:p>
            <a:pPr marL="358920" indent="-358560">
              <a:lnSpc>
                <a:spcPct val="10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Mandatory reading for the next class</a:t>
            </a:r>
          </a:p>
          <a:p>
            <a:pPr marL="358920" indent="-358560">
              <a:lnSpc>
                <a:spcPct val="100000"/>
              </a:lnSpc>
              <a:buClr>
                <a:srgbClr val="3A3A3A"/>
              </a:buClr>
              <a:buFont typeface="Inter"/>
              <a:buChar char="☞"/>
            </a:pPr>
            <a:r>
              <a:rPr lang="en-IN" sz="2000" spc="-1" dirty="0">
                <a:solidFill>
                  <a:srgbClr val="3A3A3A"/>
                </a:solidFill>
                <a:uFill>
                  <a:solidFill>
                    <a:srgbClr val="FFFFFF"/>
                  </a:solidFill>
                </a:uFill>
                <a:latin typeface="Calibri"/>
              </a:rPr>
              <a:t> </a:t>
            </a:r>
            <a:r>
              <a:rPr lang="en-IN" sz="1400" spc="-1" dirty="0">
                <a:solidFill>
                  <a:srgbClr val="000000"/>
                </a:solidFill>
                <a:uFill>
                  <a:solidFill>
                    <a:srgbClr val="FFFFFF"/>
                  </a:solidFill>
                </a:uFill>
                <a:hlinkClick r:id="rId2"/>
              </a:rPr>
              <a:t>https://sweet32.info/</a:t>
            </a:r>
            <a:endParaRPr lang="en-IN" sz="1400" spc="-1" dirty="0">
              <a:solidFill>
                <a:srgbClr val="000000"/>
              </a:solidFill>
              <a:uFill>
                <a:solidFill>
                  <a:srgbClr val="FFFFFF"/>
                </a:solidFill>
              </a:uFill>
            </a:endParaRPr>
          </a:p>
          <a:p>
            <a:pPr marL="358920" indent="-358560">
              <a:lnSpc>
                <a:spcPct val="100000"/>
              </a:lnSpc>
              <a:buClr>
                <a:srgbClr val="3A3A3A"/>
              </a:buClr>
              <a:buFont typeface="Inter"/>
              <a:buChar char="☞"/>
            </a:pPr>
            <a:r>
              <a:rPr lang="en-IN" sz="1400" spc="-1" dirty="0">
                <a:solidFill>
                  <a:srgbClr val="000000"/>
                </a:solidFill>
                <a:uFill>
                  <a:solidFill>
                    <a:srgbClr val="FFFFFF"/>
                  </a:solidFill>
                </a:uFill>
                <a:hlinkClick r:id="rId3"/>
              </a:rPr>
              <a:t> https://teskalabs.com/blog/teskalabs-bulletin-160826-seacat-sweet32-issue</a:t>
            </a:r>
            <a:endParaRPr lang="en-IN" sz="1400" b="0" strike="noStrike" spc="-1" dirty="0">
              <a:solidFill>
                <a:srgbClr val="000000"/>
              </a:solidFill>
              <a:uFill>
                <a:solidFill>
                  <a:srgbClr val="FFFFFF"/>
                </a:solidFill>
              </a:uFill>
              <a:latin typeface="Arial"/>
            </a:endParaRPr>
          </a:p>
        </p:txBody>
      </p:sp>
      <p:sp>
        <p:nvSpPr>
          <p:cNvPr id="317" name="TextShape 3"/>
          <p:cNvSpPr txBox="1"/>
          <p:nvPr/>
        </p:nvSpPr>
        <p:spPr>
          <a:xfrm>
            <a:off x="8472600" y="4663080"/>
            <a:ext cx="548280" cy="393120"/>
          </a:xfrm>
          <a:prstGeom prst="rect">
            <a:avLst/>
          </a:prstGeom>
          <a:noFill/>
          <a:ln>
            <a:noFill/>
          </a:ln>
        </p:spPr>
        <p:txBody>
          <a:bodyPr anchor="ctr"/>
          <a:lstStyle/>
          <a:p>
            <a:pPr algn="r">
              <a:lnSpc>
                <a:spcPct val="100000"/>
              </a:lnSpc>
            </a:pPr>
            <a:fld id="{19CD7617-A4B7-4A10-84FE-354444A0E680}" type="slidenum">
              <a:rPr lang="en-IN" sz="900" b="0" strike="noStrike" spc="-1">
                <a:solidFill>
                  <a:srgbClr val="888888"/>
                </a:solidFill>
                <a:uFill>
                  <a:solidFill>
                    <a:srgbClr val="FFFFFF"/>
                  </a:solidFill>
                </a:uFill>
                <a:latin typeface="Calibri"/>
                <a:ea typeface="Calibri"/>
              </a:rPr>
              <a:pPr algn="r">
                <a:lnSpc>
                  <a:spcPct val="100000"/>
                </a:lnSpc>
              </a:pPr>
              <a:t>22</a:t>
            </a:fld>
            <a:endParaRPr lang="en-IN" sz="900" b="0" strike="noStrike" spc="-1">
              <a:solidFill>
                <a:srgbClr val="000000"/>
              </a:solidFill>
              <a:uFill>
                <a:solidFill>
                  <a:srgbClr val="FFFFFF"/>
                </a:solidFill>
              </a:uFill>
              <a:latin typeface="Times New Roman"/>
            </a:endParaRPr>
          </a:p>
        </p:txBody>
      </p:sp>
      <p:sp>
        <p:nvSpPr>
          <p:cNvPr id="318" name="TextShape 4"/>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6">
                                            <p:txEl>
                                              <p:p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6">
                                            <p:txEl>
                                              <p:pRg st="11"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16">
                                            <p:txEl>
                                              <p:pRg st="29" end="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8472600" y="4663080"/>
            <a:ext cx="548280" cy="393120"/>
          </a:xfrm>
          <a:prstGeom prst="rect">
            <a:avLst/>
          </a:prstGeom>
          <a:noFill/>
          <a:ln>
            <a:noFill/>
          </a:ln>
        </p:spPr>
        <p:txBody>
          <a:bodyPr tIns="91440" bIns="91440" anchor="ctr"/>
          <a:lstStyle/>
          <a:p>
            <a:pPr algn="r">
              <a:lnSpc>
                <a:spcPct val="100000"/>
              </a:lnSpc>
            </a:pPr>
            <a:fld id="{4B8347FF-D94C-4B2C-83EF-701D8E9D1A45}" type="slidenum">
              <a:rPr lang="en-IN" sz="900" b="0" strike="noStrike" spc="-1">
                <a:solidFill>
                  <a:srgbClr val="888888"/>
                </a:solidFill>
                <a:uFill>
                  <a:solidFill>
                    <a:srgbClr val="FFFFFF"/>
                  </a:solidFill>
                </a:uFill>
                <a:latin typeface="Calibri"/>
                <a:ea typeface="Calibri"/>
              </a:rPr>
              <a:pPr algn="r">
                <a:lnSpc>
                  <a:spcPct val="100000"/>
                </a:lnSpc>
              </a:pPr>
              <a:t>23</a:t>
            </a:fld>
            <a:endParaRPr lang="en-IN" sz="900" b="0" strike="noStrike" spc="-1">
              <a:solidFill>
                <a:srgbClr val="000000"/>
              </a:solidFill>
              <a:uFill>
                <a:solidFill>
                  <a:srgbClr val="FFFFFF"/>
                </a:solidFill>
              </a:uFill>
              <a:latin typeface="Times New Roman"/>
            </a:endParaRPr>
          </a:p>
        </p:txBody>
      </p:sp>
      <p:pic>
        <p:nvPicPr>
          <p:cNvPr id="320" name="Google Shape;267;p21"/>
          <p:cNvPicPr/>
          <p:nvPr/>
        </p:nvPicPr>
        <p:blipFill>
          <a:blip r:embed="rId2" cstate="print"/>
          <a:stretch/>
        </p:blipFill>
        <p:spPr>
          <a:xfrm>
            <a:off x="1976760" y="3729960"/>
            <a:ext cx="1990080" cy="932040"/>
          </a:xfrm>
          <a:prstGeom prst="rect">
            <a:avLst/>
          </a:prstGeom>
          <a:ln>
            <a:noFill/>
          </a:ln>
        </p:spPr>
      </p:pic>
      <p:pic>
        <p:nvPicPr>
          <p:cNvPr id="321" name="Google Shape;268;p21"/>
          <p:cNvPicPr/>
          <p:nvPr/>
        </p:nvPicPr>
        <p:blipFill>
          <a:blip r:embed="rId3" cstate="print"/>
          <a:srcRect b="13963"/>
          <a:stretch/>
        </p:blipFill>
        <p:spPr>
          <a:xfrm>
            <a:off x="4867920" y="3800520"/>
            <a:ext cx="2298960" cy="861840"/>
          </a:xfrm>
          <a:prstGeom prst="rect">
            <a:avLst/>
          </a:prstGeom>
          <a:ln>
            <a:noFill/>
          </a:ln>
        </p:spPr>
      </p:pic>
      <p:sp>
        <p:nvSpPr>
          <p:cNvPr id="322" name="CustomShape 2"/>
          <p:cNvSpPr/>
          <p:nvPr/>
        </p:nvSpPr>
        <p:spPr>
          <a:xfrm>
            <a:off x="279000" y="248400"/>
            <a:ext cx="8523720" cy="32461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IN" sz="2000" b="0" strike="noStrike" spc="-1" dirty="0">
                <a:solidFill>
                  <a:srgbClr val="000000"/>
                </a:solidFill>
                <a:uFill>
                  <a:solidFill>
                    <a:srgbClr val="FFFFFF"/>
                  </a:solidFill>
                </a:uFill>
                <a:latin typeface="Calibri" pitchFamily="34" charset="0"/>
              </a:rPr>
              <a:t>Rajashree S</a:t>
            </a:r>
          </a:p>
          <a:p>
            <a:pPr algn="ctr">
              <a:lnSpc>
                <a:spcPct val="101000"/>
              </a:lnSpc>
            </a:pPr>
            <a:r>
              <a:rPr lang="en-IN" sz="2000" b="1" strike="noStrike" spc="-1" dirty="0">
                <a:solidFill>
                  <a:srgbClr val="EA7F26"/>
                </a:solidFill>
                <a:uFill>
                  <a:solidFill>
                    <a:srgbClr val="FFFFFF"/>
                  </a:solidFill>
                </a:uFill>
                <a:latin typeface="Calibri" pitchFamily="34" charset="0"/>
                <a:ea typeface="Calibri"/>
              </a:rPr>
              <a:t>Computer Science and Engineering</a:t>
            </a:r>
            <a:endParaRPr lang="en-IN" sz="2000" b="0" strike="noStrike" spc="-1" dirty="0">
              <a:solidFill>
                <a:srgbClr val="000000"/>
              </a:solidFill>
              <a:uFill>
                <a:solidFill>
                  <a:srgbClr val="FFFFFF"/>
                </a:solidFill>
              </a:uFill>
              <a:latin typeface="Calibri" pitchFamily="34" charset="0"/>
            </a:endParaRPr>
          </a:p>
          <a:p>
            <a:pPr algn="ctr">
              <a:lnSpc>
                <a:spcPct val="101000"/>
              </a:lnSpc>
            </a:pPr>
            <a:r>
              <a:rPr lang="en-IN" sz="2000" b="1" strike="noStrike" spc="-1" dirty="0">
                <a:solidFill>
                  <a:srgbClr val="EA7F26"/>
                </a:solidFill>
                <a:uFill>
                  <a:solidFill>
                    <a:srgbClr val="FFFFFF"/>
                  </a:solidFill>
                </a:uFill>
                <a:latin typeface="Calibri" pitchFamily="34" charset="0"/>
                <a:ea typeface="Calibri"/>
              </a:rPr>
              <a:t>PES University, Bengaluru</a:t>
            </a:r>
            <a:endParaRPr lang="en-IN" sz="2000" b="0" strike="noStrike" spc="-1" dirty="0">
              <a:solidFill>
                <a:srgbClr val="000000"/>
              </a:solidFill>
              <a:uFill>
                <a:solidFill>
                  <a:srgbClr val="FFFFFF"/>
                </a:solidFill>
              </a:uFill>
              <a:latin typeface="Calibri" pitchFamily="34" charset="0"/>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323" name="TextShape 3"/>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8472600" y="4663080"/>
            <a:ext cx="548280" cy="393120"/>
          </a:xfrm>
          <a:prstGeom prst="rect">
            <a:avLst/>
          </a:prstGeom>
          <a:noFill/>
          <a:ln>
            <a:noFill/>
          </a:ln>
        </p:spPr>
        <p:txBody>
          <a:bodyPr anchor="ctr"/>
          <a:lstStyle/>
          <a:p>
            <a:pPr algn="r">
              <a:lnSpc>
                <a:spcPct val="100000"/>
              </a:lnSpc>
            </a:pPr>
            <a:fld id="{2EF4050D-7393-4746-AD12-E07E111200BA}" type="slidenum">
              <a:rPr lang="en-IN" sz="900" b="0" strike="noStrike" spc="-1">
                <a:solidFill>
                  <a:srgbClr val="888888"/>
                </a:solidFill>
                <a:uFill>
                  <a:solidFill>
                    <a:srgbClr val="FFFFFF"/>
                  </a:solidFill>
                </a:uFill>
                <a:latin typeface="Calibri"/>
                <a:ea typeface="Calibri"/>
              </a:rPr>
              <a:pPr algn="r">
                <a:lnSpc>
                  <a:spcPct val="100000"/>
                </a:lnSpc>
              </a:pPr>
              <a:t>3</a:t>
            </a:fld>
            <a:endParaRPr lang="en-IN" sz="900" b="0" strike="noStrike" spc="-1">
              <a:solidFill>
                <a:srgbClr val="000000"/>
              </a:solidFill>
              <a:uFill>
                <a:solidFill>
                  <a:srgbClr val="FFFFFF"/>
                </a:solidFill>
              </a:uFill>
              <a:latin typeface="Times New Roman"/>
            </a:endParaRPr>
          </a:p>
        </p:txBody>
      </p:sp>
      <p:sp>
        <p:nvSpPr>
          <p:cNvPr id="211" name="TextShape 3"/>
          <p:cNvSpPr txBox="1"/>
          <p:nvPr/>
        </p:nvSpPr>
        <p:spPr>
          <a:xfrm>
            <a:off x="311760" y="1928520"/>
            <a:ext cx="8520120" cy="792360"/>
          </a:xfrm>
          <a:prstGeom prst="rect">
            <a:avLst/>
          </a:prstGeom>
          <a:noFill/>
          <a:ln>
            <a:noFill/>
          </a:ln>
        </p:spPr>
        <p:txBody>
          <a:bodyPr anchor="ctr"/>
          <a:lstStyle/>
          <a:p>
            <a:pPr>
              <a:lnSpc>
                <a:spcPct val="100000"/>
              </a:lnSpc>
            </a:pPr>
            <a:r>
              <a:rPr lang="en-IN" sz="3600" b="0" i="0" dirty="0">
                <a:solidFill>
                  <a:srgbClr val="333333"/>
                </a:solidFill>
                <a:effectLst/>
                <a:latin typeface="Open Sans"/>
              </a:rPr>
              <a:t>Birthday attack</a:t>
            </a:r>
            <a:endParaRPr lang="en-IN" sz="1400" b="0" strike="noStrike" spc="-1" dirty="0">
              <a:solidFill>
                <a:srgbClr val="000000"/>
              </a:solidFill>
              <a:uFill>
                <a:solidFill>
                  <a:srgbClr val="FFFFFF"/>
                </a:solidFill>
              </a:uFill>
              <a:latin typeface="Arial"/>
            </a:endParaRPr>
          </a:p>
        </p:txBody>
      </p:sp>
      <p:sp>
        <p:nvSpPr>
          <p:cNvPr id="212" name="CustomShape 4"/>
          <p:cNvSpPr/>
          <p:nvPr/>
        </p:nvSpPr>
        <p:spPr>
          <a:xfrm>
            <a:off x="152400" y="3029040"/>
            <a:ext cx="89916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pc="-1" dirty="0">
                <a:solidFill>
                  <a:srgbClr val="FF0000"/>
                </a:solidFill>
                <a:uFill>
                  <a:solidFill>
                    <a:srgbClr val="FFFFFF"/>
                  </a:solidFill>
                </a:uFill>
                <a:latin typeface="Calibri"/>
                <a:ea typeface="Arial"/>
              </a:rPr>
              <a:t>Cracking cryptographic algorithms through matches in hash</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repl">
                                        <p:cTn id="7" dur="500" fill="hold"/>
                                        <p:tgtEl>
                                          <p:spTgt spid="212"/>
                                        </p:tgtEl>
                                        <p:attrNameLst>
                                          <p:attrName>ppt_x</p:attrName>
                                        </p:attrNameLst>
                                      </p:cBhvr>
                                      <p:tavLst>
                                        <p:tav tm="0">
                                          <p:val>
                                            <p:strVal val="#ppt_x"/>
                                          </p:val>
                                        </p:tav>
                                        <p:tav tm="100000">
                                          <p:val>
                                            <p:strVal val="#ppt_x"/>
                                          </p:val>
                                        </p:tav>
                                      </p:tavLst>
                                    </p:anim>
                                    <p:anim calcmode="lin" valueType="num">
                                      <p:cBhvr additive="repl">
                                        <p:cTn id="8"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9F3C52A5-2C7A-4EF0-8F83-CD481625A855}"/>
              </a:ext>
            </a:extLst>
          </p:cNvPr>
          <p:cNvSpPr txBox="1">
            <a:spLocks noChangeArrowheads="1"/>
          </p:cNvSpPr>
          <p:nvPr/>
        </p:nvSpPr>
        <p:spPr bwMode="auto">
          <a:xfrm>
            <a:off x="228600" y="174312"/>
            <a:ext cx="5591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panose="02020603050405020304" pitchFamily="18" charset="0"/>
              </a:rPr>
              <a:t>RANDOM ORACLE MODEL</a:t>
            </a:r>
          </a:p>
        </p:txBody>
      </p:sp>
      <p:sp>
        <p:nvSpPr>
          <p:cNvPr id="7" name="Rectangle 5">
            <a:extLst>
              <a:ext uri="{FF2B5EF4-FFF2-40B4-BE49-F238E27FC236}">
                <a16:creationId xmlns:a16="http://schemas.microsoft.com/office/drawing/2014/main" id="{726DAAA7-E812-4A01-A980-F24B52CCE3AA}"/>
              </a:ext>
            </a:extLst>
          </p:cNvPr>
          <p:cNvSpPr>
            <a:spLocks noChangeArrowheads="1"/>
          </p:cNvSpPr>
          <p:nvPr/>
        </p:nvSpPr>
        <p:spPr bwMode="auto">
          <a:xfrm>
            <a:off x="234363" y="938850"/>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800" b="0" baseline="0" dirty="0">
                <a:latin typeface="Times New Roman" panose="02020603050405020304" pitchFamily="18" charset="0"/>
              </a:rPr>
              <a:t>The Random Oracle Model, which was introduced in 1993 by </a:t>
            </a:r>
            <a:r>
              <a:rPr lang="en-US" altLang="en-US" sz="2800" b="0" baseline="0" dirty="0" err="1">
                <a:latin typeface="Times New Roman" panose="02020603050405020304" pitchFamily="18" charset="0"/>
              </a:rPr>
              <a:t>Bellare</a:t>
            </a:r>
            <a:r>
              <a:rPr lang="en-US" altLang="en-US" sz="2800" b="0" baseline="0" dirty="0">
                <a:latin typeface="Times New Roman" panose="02020603050405020304" pitchFamily="18" charset="0"/>
              </a:rPr>
              <a:t> and </a:t>
            </a:r>
            <a:r>
              <a:rPr lang="en-US" altLang="en-US" sz="2800" b="0" baseline="0" dirty="0" err="1">
                <a:latin typeface="Times New Roman" panose="02020603050405020304" pitchFamily="18" charset="0"/>
              </a:rPr>
              <a:t>Rogaway</a:t>
            </a:r>
            <a:r>
              <a:rPr lang="en-US" altLang="en-US" sz="2800" b="0" baseline="0" dirty="0">
                <a:latin typeface="Times New Roman" panose="02020603050405020304" pitchFamily="18" charset="0"/>
              </a:rPr>
              <a:t>, is an ideal mathematical model for a hash function. </a:t>
            </a:r>
          </a:p>
        </p:txBody>
      </p:sp>
      <p:sp>
        <p:nvSpPr>
          <p:cNvPr id="9" name="Rectangle 6">
            <a:extLst>
              <a:ext uri="{FF2B5EF4-FFF2-40B4-BE49-F238E27FC236}">
                <a16:creationId xmlns:a16="http://schemas.microsoft.com/office/drawing/2014/main" id="{F72780FC-DBC8-4610-891F-DB60156C8778}"/>
              </a:ext>
            </a:extLst>
          </p:cNvPr>
          <p:cNvSpPr>
            <a:spLocks noChangeArrowheads="1"/>
          </p:cNvSpPr>
          <p:nvPr/>
        </p:nvSpPr>
        <p:spPr bwMode="auto">
          <a:xfrm>
            <a:off x="228600" y="3112722"/>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Arial" panose="020B0604020202020204" pitchFamily="34" charset="0"/>
              <a:buChar char="•"/>
            </a:pPr>
            <a:r>
              <a:rPr lang="en-US" altLang="en-US" sz="2400" baseline="0" dirty="0">
                <a:latin typeface="Times New Roman" panose="02020603050405020304" pitchFamily="18" charset="0"/>
              </a:rPr>
              <a:t>Pigeonhole Principle</a:t>
            </a:r>
          </a:p>
          <a:p>
            <a:pPr>
              <a:buClr>
                <a:schemeClr val="tx1"/>
              </a:buClr>
              <a:buSzPct val="117000"/>
              <a:buFont typeface="Arial" panose="020B0604020202020204" pitchFamily="34" charset="0"/>
              <a:buChar char="•"/>
            </a:pPr>
            <a:r>
              <a:rPr lang="en-US" altLang="en-US" sz="2400" baseline="0" dirty="0">
                <a:latin typeface="Times New Roman" panose="02020603050405020304" pitchFamily="18" charset="0"/>
              </a:rPr>
              <a:t>Birthday Problems</a:t>
            </a:r>
          </a:p>
        </p:txBody>
      </p:sp>
      <p:sp>
        <p:nvSpPr>
          <p:cNvPr id="11" name="Text Box 7">
            <a:extLst>
              <a:ext uri="{FF2B5EF4-FFF2-40B4-BE49-F238E27FC236}">
                <a16:creationId xmlns:a16="http://schemas.microsoft.com/office/drawing/2014/main" id="{637E1016-CB81-4547-854B-530CC5DE9B89}"/>
              </a:ext>
            </a:extLst>
          </p:cNvPr>
          <p:cNvSpPr txBox="1">
            <a:spLocks noChangeArrowheads="1"/>
          </p:cNvSpPr>
          <p:nvPr/>
        </p:nvSpPr>
        <p:spPr bwMode="auto">
          <a:xfrm>
            <a:off x="228600" y="2344215"/>
            <a:ext cx="4779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2800" b="0" baseline="0" dirty="0">
                <a:latin typeface="Times New Roman" panose="02020603050405020304" pitchFamily="18" charset="0"/>
              </a:rPr>
              <a:t>Topics discussed in this section</a:t>
            </a:r>
            <a:r>
              <a:rPr lang="en-US" altLang="en-US" sz="2800" b="0" baseline="0" dirty="0">
                <a:solidFill>
                  <a:schemeClr val="bg2"/>
                </a:solidFill>
                <a:latin typeface="Times New Roman" panose="02020603050405020304" pitchFamily="18" charset="0"/>
              </a:rPr>
              <a:t>:</a:t>
            </a:r>
          </a:p>
        </p:txBody>
      </p:sp>
    </p:spTree>
    <p:extLst>
      <p:ext uri="{BB962C8B-B14F-4D97-AF65-F5344CB8AC3E}">
        <p14:creationId xmlns:p14="http://schemas.microsoft.com/office/powerpoint/2010/main" val="297729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1F7FA-88A4-49D1-9AA8-C59F6D6C3456}"/>
              </a:ext>
            </a:extLst>
          </p:cNvPr>
          <p:cNvSpPr txBox="1"/>
          <p:nvPr/>
        </p:nvSpPr>
        <p:spPr>
          <a:xfrm>
            <a:off x="838200" y="1566802"/>
            <a:ext cx="7162800" cy="646331"/>
          </a:xfrm>
          <a:prstGeom prst="rect">
            <a:avLst/>
          </a:prstGeom>
          <a:noFill/>
        </p:spPr>
        <p:txBody>
          <a:bodyPr wrap="square">
            <a:spAutoFit/>
          </a:bodyPr>
          <a:lstStyle/>
          <a:p>
            <a:r>
              <a:rPr lang="en-IN" dirty="0"/>
              <a:t>x1 = Transfer $10 into Oscar’s account</a:t>
            </a:r>
          </a:p>
          <a:p>
            <a:r>
              <a:rPr lang="en-IN" dirty="0"/>
              <a:t>x2 = Transfer $10,000 into Oscar’s account</a:t>
            </a:r>
          </a:p>
        </p:txBody>
      </p:sp>
    </p:spTree>
    <p:extLst>
      <p:ext uri="{BB962C8B-B14F-4D97-AF65-F5344CB8AC3E}">
        <p14:creationId xmlns:p14="http://schemas.microsoft.com/office/powerpoint/2010/main" val="81056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B4700C87-069E-4B74-9A9E-2C9F96740791}"/>
              </a:ext>
            </a:extLst>
          </p:cNvPr>
          <p:cNvSpPr>
            <a:spLocks noChangeArrowheads="1"/>
          </p:cNvSpPr>
          <p:nvPr/>
        </p:nvSpPr>
        <p:spPr bwMode="auto">
          <a:xfrm>
            <a:off x="169171" y="-8164"/>
            <a:ext cx="731892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aseline="0" dirty="0">
                <a:latin typeface="Times New Roman" panose="02020603050405020304" pitchFamily="18" charset="0"/>
              </a:rPr>
              <a:t>Assume an oracle with a table and a fair coin. The table has two columns. </a:t>
            </a:r>
          </a:p>
        </p:txBody>
      </p:sp>
      <p:pic>
        <p:nvPicPr>
          <p:cNvPr id="7" name="Picture 13">
            <a:extLst>
              <a:ext uri="{FF2B5EF4-FFF2-40B4-BE49-F238E27FC236}">
                <a16:creationId xmlns:a16="http://schemas.microsoft.com/office/drawing/2014/main" id="{F92CBE12-A66B-4B4B-AB33-8189FB626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80" y="1352550"/>
            <a:ext cx="79343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4">
            <a:extLst>
              <a:ext uri="{FF2B5EF4-FFF2-40B4-BE49-F238E27FC236}">
                <a16:creationId xmlns:a16="http://schemas.microsoft.com/office/drawing/2014/main" id="{F70EE4D1-56D3-4D6C-979F-5996A81D0F83}"/>
              </a:ext>
            </a:extLst>
          </p:cNvPr>
          <p:cNvSpPr>
            <a:spLocks noChangeArrowheads="1"/>
          </p:cNvSpPr>
          <p:nvPr/>
        </p:nvSpPr>
        <p:spPr bwMode="auto">
          <a:xfrm>
            <a:off x="148680" y="4104907"/>
            <a:ext cx="70141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0" baseline="0" dirty="0">
                <a:latin typeface="Times New Roman" panose="02020603050405020304" pitchFamily="18" charset="0"/>
              </a:rPr>
              <a:t>a. The message AB1234CD8765BDAD is given for digest calculation. The oracle checks its table. </a:t>
            </a:r>
          </a:p>
        </p:txBody>
      </p:sp>
    </p:spTree>
    <p:extLst>
      <p:ext uri="{BB962C8B-B14F-4D97-AF65-F5344CB8AC3E}">
        <p14:creationId xmlns:p14="http://schemas.microsoft.com/office/powerpoint/2010/main" val="139792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41AFC3-1102-4AB7-A057-579D8077C535}"/>
              </a:ext>
            </a:extLst>
          </p:cNvPr>
          <p:cNvSpPr txBox="1"/>
          <p:nvPr/>
        </p:nvSpPr>
        <p:spPr>
          <a:xfrm>
            <a:off x="381000" y="1047750"/>
            <a:ext cx="807720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message digest</a:t>
            </a:r>
            <a:r>
              <a:rPr lang="en-US" b="0" i="0" dirty="0">
                <a:solidFill>
                  <a:srgbClr val="222222"/>
                </a:solidFill>
                <a:effectLst/>
                <a:latin typeface="arial" panose="020B0604020202020204" pitchFamily="34" charset="0"/>
              </a:rPr>
              <a:t> is a cryptographic </a:t>
            </a:r>
            <a:r>
              <a:rPr lang="en-US" b="1" i="0" dirty="0">
                <a:solidFill>
                  <a:srgbClr val="222222"/>
                </a:solidFill>
                <a:effectLst/>
                <a:latin typeface="arial" panose="020B0604020202020204" pitchFamily="34" charset="0"/>
              </a:rPr>
              <a:t>hash</a:t>
            </a:r>
            <a:r>
              <a:rPr lang="en-US" b="0" i="0" dirty="0">
                <a:solidFill>
                  <a:srgbClr val="222222"/>
                </a:solidFill>
                <a:effectLst/>
                <a:latin typeface="arial" panose="020B0604020202020204" pitchFamily="34" charset="0"/>
              </a:rPr>
              <a:t> function containing a string of digits created by a one-way hashing formula. </a:t>
            </a:r>
          </a:p>
          <a:p>
            <a:pPr marL="285750" indent="-285750">
              <a:buFont typeface="Arial" panose="020B0604020202020204" pitchFamily="34" charset="0"/>
              <a:buChar char="•"/>
            </a:pPr>
            <a:r>
              <a:rPr lang="en-US" b="1" i="0" dirty="0">
                <a:solidFill>
                  <a:srgbClr val="222222"/>
                </a:solidFill>
                <a:effectLst/>
                <a:latin typeface="arial" panose="020B0604020202020204" pitchFamily="34" charset="0"/>
              </a:rPr>
              <a:t>Message digests</a:t>
            </a:r>
            <a:r>
              <a:rPr lang="en-US" b="0" i="0" dirty="0">
                <a:solidFill>
                  <a:srgbClr val="222222"/>
                </a:solidFill>
                <a:effectLst/>
                <a:latin typeface="arial" panose="020B0604020202020204" pitchFamily="34" charset="0"/>
              </a:rPr>
              <a:t> are designed to protect the integrity of a piece of data or media to detect changes and alterations to any part of a </a:t>
            </a:r>
            <a:r>
              <a:rPr lang="en-US" b="1" i="0" dirty="0">
                <a:solidFill>
                  <a:srgbClr val="222222"/>
                </a:solidFill>
                <a:effectLst/>
                <a:latin typeface="arial" panose="020B0604020202020204" pitchFamily="34" charset="0"/>
              </a:rPr>
              <a:t>message</a:t>
            </a:r>
            <a:r>
              <a:rPr lang="en-US" b="0" i="0" dirty="0">
                <a:solidFill>
                  <a:srgbClr val="222222"/>
                </a:solidFill>
                <a:effectLst/>
                <a:latin typeface="arial" panose="020B0604020202020204" pitchFamily="34" charset="0"/>
              </a:rPr>
              <a:t>.</a:t>
            </a:r>
            <a:endParaRPr lang="en-IN" dirty="0"/>
          </a:p>
        </p:txBody>
      </p:sp>
      <p:pic>
        <p:nvPicPr>
          <p:cNvPr id="1026" name="Picture 2" descr="Cryptographic hash function - Wikipedia">
            <a:extLst>
              <a:ext uri="{FF2B5EF4-FFF2-40B4-BE49-F238E27FC236}">
                <a16:creationId xmlns:a16="http://schemas.microsoft.com/office/drawing/2014/main" id="{9F912A0B-0BF1-4271-91CD-48DD414E08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14550"/>
            <a:ext cx="4084638" cy="295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1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B5171925-A3AE-4D0C-81B3-338014A5B412}"/>
              </a:ext>
            </a:extLst>
          </p:cNvPr>
          <p:cNvSpPr txBox="1">
            <a:spLocks noChangeArrowheads="1"/>
          </p:cNvSpPr>
          <p:nvPr/>
        </p:nvSpPr>
        <p:spPr bwMode="auto">
          <a:xfrm>
            <a:off x="228600" y="85815"/>
            <a:ext cx="2030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panose="02020603050405020304" pitchFamily="18" charset="0"/>
              </a:rPr>
              <a:t>Continued</a:t>
            </a:r>
          </a:p>
        </p:txBody>
      </p:sp>
      <p:pic>
        <p:nvPicPr>
          <p:cNvPr id="7" name="Picture 11">
            <a:extLst>
              <a:ext uri="{FF2B5EF4-FFF2-40B4-BE49-F238E27FC236}">
                <a16:creationId xmlns:a16="http://schemas.microsoft.com/office/drawing/2014/main" id="{3E64E0A8-14C6-4880-A990-B24AEE3F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47750"/>
            <a:ext cx="7475603" cy="224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2">
            <a:extLst>
              <a:ext uri="{FF2B5EF4-FFF2-40B4-BE49-F238E27FC236}">
                <a16:creationId xmlns:a16="http://schemas.microsoft.com/office/drawing/2014/main" id="{AD3D00DD-6A70-4038-8B69-4D0AC53A5C2B}"/>
              </a:ext>
            </a:extLst>
          </p:cNvPr>
          <p:cNvSpPr>
            <a:spLocks noChangeArrowheads="1"/>
          </p:cNvSpPr>
          <p:nvPr/>
        </p:nvSpPr>
        <p:spPr bwMode="auto">
          <a:xfrm>
            <a:off x="152400" y="3292942"/>
            <a:ext cx="7239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r>
              <a:rPr lang="en-US" altLang="en-US" sz="2400" b="0" baseline="0">
                <a:latin typeface="Times New Roman" panose="02020603050405020304" pitchFamily="18" charset="0"/>
              </a:rPr>
              <a:t>b. The message 4523AB1352CDEF45126 is given for digest calculation. The oracle checks its table and finds that there is a digest for this message in the table (first row). The oracle simply gives the corresponding digest (13AB).</a:t>
            </a:r>
          </a:p>
        </p:txBody>
      </p:sp>
    </p:spTree>
    <p:extLst>
      <p:ext uri="{BB962C8B-B14F-4D97-AF65-F5344CB8AC3E}">
        <p14:creationId xmlns:p14="http://schemas.microsoft.com/office/powerpoint/2010/main" val="325172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9E469-F109-4AF6-A7FC-9EC6036B85DC}"/>
              </a:ext>
            </a:extLst>
          </p:cNvPr>
          <p:cNvSpPr>
            <a:spLocks noGrp="1"/>
          </p:cNvSpPr>
          <p:nvPr>
            <p:ph type="subTitle"/>
          </p:nvPr>
        </p:nvSpPr>
        <p:spPr/>
        <p:txBody>
          <a:bodyPr/>
          <a:lstStyle/>
          <a:p>
            <a:r>
              <a:rPr lang="en-US" dirty="0"/>
              <a:t>The Pigeonhole Principle If k is a positive integer and k+1 or more objects are placed into k boxes, then there is at least one box containing two or more of the objects.</a:t>
            </a:r>
          </a:p>
          <a:p>
            <a:endParaRPr lang="en-IN" dirty="0"/>
          </a:p>
        </p:txBody>
      </p:sp>
      <p:sp>
        <p:nvSpPr>
          <p:cNvPr id="2" name="Title 1">
            <a:extLst>
              <a:ext uri="{FF2B5EF4-FFF2-40B4-BE49-F238E27FC236}">
                <a16:creationId xmlns:a16="http://schemas.microsoft.com/office/drawing/2014/main" id="{1F054C40-323B-4274-AFCB-63E26EFE51F9}"/>
              </a:ext>
            </a:extLst>
          </p:cNvPr>
          <p:cNvSpPr>
            <a:spLocks noGrp="1"/>
          </p:cNvSpPr>
          <p:nvPr>
            <p:ph type="title" idx="4294967295"/>
          </p:nvPr>
        </p:nvSpPr>
        <p:spPr>
          <a:xfrm>
            <a:off x="381000" y="145208"/>
            <a:ext cx="8520113" cy="792162"/>
          </a:xfrm>
        </p:spPr>
        <p:txBody>
          <a:bodyPr/>
          <a:lstStyle/>
          <a:p>
            <a:r>
              <a:rPr lang="en-US" dirty="0"/>
              <a:t>pigeonhole principle</a:t>
            </a:r>
            <a:endParaRPr lang="en-IN" dirty="0"/>
          </a:p>
        </p:txBody>
      </p:sp>
    </p:spTree>
    <p:extLst>
      <p:ext uri="{BB962C8B-B14F-4D97-AF65-F5344CB8AC3E}">
        <p14:creationId xmlns:p14="http://schemas.microsoft.com/office/powerpoint/2010/main" val="198712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TotalTime>
  <Words>1123</Words>
  <Application>Microsoft Office PowerPoint</Application>
  <PresentationFormat>On-screen Show (16:9)</PresentationFormat>
  <Paragraphs>64</Paragraphs>
  <Slides>23</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23</vt:i4>
      </vt:variant>
    </vt:vector>
  </HeadingPairs>
  <TitlesOfParts>
    <vt:vector size="37" baseType="lpstr">
      <vt:lpstr>Arial</vt:lpstr>
      <vt:lpstr>Arial</vt:lpstr>
      <vt:lpstr>Calibri</vt:lpstr>
      <vt:lpstr>Inter</vt:lpstr>
      <vt:lpstr>Open Sans</vt:lpstr>
      <vt:lpstr>Symbol</vt:lpstr>
      <vt:lpstr>Times</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pigeonhole principle</vt:lpstr>
      <vt:lpstr>PowerPoint Presentation</vt:lpstr>
      <vt:lpstr>PowerPoint Presentation</vt:lpstr>
      <vt:lpstr>Birthday attacks</vt:lpstr>
      <vt:lpstr>PowerPoint Presentation</vt:lpstr>
      <vt:lpstr>PowerPoint Presentation</vt:lpstr>
      <vt:lpstr>Example problems on pigeonhole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Shashank Prabhakar</dc:creator>
  <dc:description/>
  <cp:lastModifiedBy>rajashree soman</cp:lastModifiedBy>
  <cp:revision>114</cp:revision>
  <dcterms:created xsi:type="dcterms:W3CDTF">2020-06-08T19:20:40Z</dcterms:created>
  <dcterms:modified xsi:type="dcterms:W3CDTF">2020-10-22T04:27:37Z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