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2"/>
  </p:notesMasterIdLst>
  <p:sldIdLst>
    <p:sldId id="256" r:id="rId6"/>
    <p:sldId id="257" r:id="rId7"/>
    <p:sldId id="258" r:id="rId8"/>
    <p:sldId id="860" r:id="rId9"/>
    <p:sldId id="861" r:id="rId10"/>
    <p:sldId id="862" r:id="rId11"/>
    <p:sldId id="863" r:id="rId12"/>
    <p:sldId id="864" r:id="rId13"/>
    <p:sldId id="865" r:id="rId14"/>
    <p:sldId id="781" r:id="rId15"/>
    <p:sldId id="793" r:id="rId16"/>
    <p:sldId id="857" r:id="rId17"/>
    <p:sldId id="858" r:id="rId18"/>
    <p:sldId id="859" r:id="rId19"/>
    <p:sldId id="282" r:id="rId20"/>
    <p:sldId id="28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9EDE9FE-C5EE-43A6-BA19-2014D30CF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62FD27-FBCD-4DD6-9D13-243BC88F309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2A190C4-F1CD-4DB0-9FFB-648768DCB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99DAD7F-148D-4EB3-9CAB-EE02E865A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02831E5-94E7-4AA3-8576-27705EB333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CFEE16-4941-4127-8B57-E5B761A74DC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77967801-65B6-40CC-A8D7-9875AA575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4B6439F-D1D6-49E3-8AD1-E78F4E3B2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F0001-70F7-4C8A-A7FE-E5AF82E8F6E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jp.at/doc/rfc/rfc5021.html" TargetMode="External"/><Relationship Id="rId2" Type="http://schemas.openxmlformats.org/officeDocument/2006/relationships/hyperlink" Target="https://courses.csail.mit.edu/6.857/2019/project/18-doNascimento-Kumari-Ganesan.pdf" TargetMode="Externa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BE8177F2-431B-4821-8ADA-D40EB30559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00600"/>
            <a:ext cx="19050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/>
              <a:t>14.</a:t>
            </a:r>
            <a:fld id="{DEAFF3D1-7F12-455E-BC72-9C2FFFE056A9}" type="slidenum">
              <a:rPr lang="en-US" altLang="en-US" sz="900" b="0"/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900" b="0"/>
          </a:p>
        </p:txBody>
      </p:sp>
      <p:sp>
        <p:nvSpPr>
          <p:cNvPr id="933891" name="Text Box 3">
            <a:extLst>
              <a:ext uri="{FF2B5EF4-FFF2-40B4-BE49-F238E27FC236}">
                <a16:creationId xmlns:a16="http://schemas.microsoft.com/office/drawing/2014/main" id="{686A02A0-89D0-4B6B-9B40-8539F2F1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76" y="308760"/>
            <a:ext cx="3057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Times" pitchFamily="18" charset="0"/>
              </a:rPr>
              <a:t>ZERO-KNOWLEDGE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FFBF7A90-9DB3-47EB-BC4D-39B82D392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00600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b="0">
              <a:latin typeface="Times New Roman" panose="02020603050405020304" pitchFamily="18" charset="0"/>
            </a:endParaRPr>
          </a:p>
        </p:txBody>
      </p:sp>
      <p:sp>
        <p:nvSpPr>
          <p:cNvPr id="933893" name="Rectangle 5">
            <a:extLst>
              <a:ext uri="{FF2B5EF4-FFF2-40B4-BE49-F238E27FC236}">
                <a16:creationId xmlns:a16="http://schemas.microsoft.com/office/drawing/2014/main" id="{A1980EB6-45A9-4C73-BE00-EEFE12F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04781"/>
            <a:ext cx="6172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00" i="1" dirty="0">
                <a:latin typeface="Times New Roman" pitchFamily="18" charset="0"/>
              </a:rPr>
              <a:t>In zero-knowledge authentication, the claimant does not reveal anything that might endanger the confidentiality of the secret. The claimant proves to the verifier that she knows a secret, without revealing it. The interactions are so designed that they cannot lead to revealing or guessing the secret.</a:t>
            </a:r>
          </a:p>
        </p:txBody>
      </p:sp>
      <p:sp>
        <p:nvSpPr>
          <p:cNvPr id="26631" name="Rectangle 6">
            <a:extLst>
              <a:ext uri="{FF2B5EF4-FFF2-40B4-BE49-F238E27FC236}">
                <a16:creationId xmlns:a16="http://schemas.microsoft.com/office/drawing/2014/main" id="{99D8CE76-4366-4AFB-85B9-1D81D612A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3671887"/>
            <a:ext cx="502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</a:pPr>
            <a:r>
              <a:rPr lang="en-US" altLang="en-US" sz="1800" b="0" dirty="0">
                <a:latin typeface="Times New Roman" panose="02020603050405020304" pitchFamily="18" charset="0"/>
              </a:rPr>
              <a:t>Fiat-Shamir Protocol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</a:pPr>
            <a:r>
              <a:rPr lang="en-US" altLang="en-US" sz="1800" b="0" dirty="0" err="1">
                <a:latin typeface="Times New Roman" panose="02020603050405020304" pitchFamily="18" charset="0"/>
              </a:rPr>
              <a:t>Feige</a:t>
            </a:r>
            <a:r>
              <a:rPr lang="en-US" altLang="en-US" sz="1800" b="0" dirty="0">
                <a:latin typeface="Times New Roman" panose="02020603050405020304" pitchFamily="18" charset="0"/>
              </a:rPr>
              <a:t>-Fiat-Shamir Protocol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</a:pPr>
            <a:r>
              <a:rPr lang="en-US" altLang="en-US" sz="1800" b="0" dirty="0" err="1">
                <a:latin typeface="Times New Roman" panose="02020603050405020304" pitchFamily="18" charset="0"/>
              </a:rPr>
              <a:t>Guillou-Quisquater</a:t>
            </a:r>
            <a:r>
              <a:rPr lang="en-US" altLang="en-US" sz="1800" b="0" dirty="0">
                <a:latin typeface="Times New Roman" panose="02020603050405020304" pitchFamily="18" charset="0"/>
              </a:rPr>
              <a:t> Protocol</a:t>
            </a:r>
          </a:p>
        </p:txBody>
      </p:sp>
      <p:sp>
        <p:nvSpPr>
          <p:cNvPr id="933895" name="Text Box 7">
            <a:extLst>
              <a:ext uri="{FF2B5EF4-FFF2-40B4-BE49-F238E27FC236}">
                <a16:creationId xmlns:a16="http://schemas.microsoft.com/office/drawing/2014/main" id="{7787129D-3116-45BF-AE83-35645CD79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535" y="3232857"/>
            <a:ext cx="860365" cy="41549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00" i="1" u="sng" dirty="0">
                <a:latin typeface="Times New Roman" pitchFamily="18" charset="0"/>
              </a:rPr>
              <a:t>Types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1">
            <a:extLst>
              <a:ext uri="{FF2B5EF4-FFF2-40B4-BE49-F238E27FC236}">
                <a16:creationId xmlns:a16="http://schemas.microsoft.com/office/drawing/2014/main" id="{BE4D7BF9-6B81-45B0-8005-E19CDC97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35" y="285750"/>
            <a:ext cx="2876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Fiat-Shamir protocol</a:t>
            </a:r>
          </a:p>
        </p:txBody>
      </p:sp>
      <p:pic>
        <p:nvPicPr>
          <p:cNvPr id="27652" name="Picture 12">
            <a:extLst>
              <a:ext uri="{FF2B5EF4-FFF2-40B4-BE49-F238E27FC236}">
                <a16:creationId xmlns:a16="http://schemas.microsoft.com/office/drawing/2014/main" id="{D2F104F8-534A-4DC9-80FD-9D6D87A8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71549"/>
            <a:ext cx="5410200" cy="409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6ADFE58F-0B34-4541-AEA3-F26D33E7D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7794"/>
            <a:ext cx="6515100" cy="4154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i="1" dirty="0">
                <a:solidFill>
                  <a:srgbClr val="3333CC"/>
                </a:solidFill>
                <a:latin typeface="Times New Roman" panose="02020603050405020304" pitchFamily="18" charset="0"/>
              </a:rPr>
              <a:t>Cave Example</a:t>
            </a:r>
            <a:endParaRPr lang="en-US" altLang="en-US" sz="21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59F02008-5D60-4AC0-94E8-B619E6461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944" y="1714500"/>
            <a:ext cx="12875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Cave example</a:t>
            </a: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E75748E7-CCA5-4C9B-8AF5-678A26BC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319337"/>
            <a:ext cx="447675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35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>
            <a:extLst>
              <a:ext uri="{FF2B5EF4-FFF2-40B4-BE49-F238E27FC236}">
                <a16:creationId xmlns:a16="http://schemas.microsoft.com/office/drawing/2014/main" id="{790AA107-BBF1-4428-844F-8A02A1538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1950"/>
            <a:ext cx="36952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Feige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-Fiat-Shamir protocol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87BF4D79-77C5-43E7-BC6D-2D49D7B12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71550"/>
            <a:ext cx="5770230" cy="401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66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>
            <a:extLst>
              <a:ext uri="{FF2B5EF4-FFF2-40B4-BE49-F238E27FC236}">
                <a16:creationId xmlns:a16="http://schemas.microsoft.com/office/drawing/2014/main" id="{7C0AF871-3449-4E28-ABFD-7F06315A2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1285"/>
            <a:ext cx="56161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Guillou-Quisquater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protocol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0580F38B-A38B-4878-8108-965B2293F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83669"/>
            <a:ext cx="5517356" cy="420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18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754224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https://courses.csail.mit.edu/6.857/2019/project/18-doNascimento-Kumari-Ganesan.pdf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595959"/>
              </a:buClr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	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CD7617-A4B7-4A10-84FE-354444A0E68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15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16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40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1204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Zero knowledge proof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228600" y="3007800"/>
            <a:ext cx="8091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One party can prove to another party that they know a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EF18A-6734-4C7B-85C7-B258B7717027}"/>
              </a:ext>
            </a:extLst>
          </p:cNvPr>
          <p:cNvSpPr txBox="1"/>
          <p:nvPr/>
        </p:nvSpPr>
        <p:spPr>
          <a:xfrm>
            <a:off x="457200" y="1047750"/>
            <a:ext cx="7391400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</a:rPr>
              <a:t>To distinguish between message authentication and entity authentication</a:t>
            </a:r>
          </a:p>
          <a:p>
            <a:pPr marL="285750" indent="-285750"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</a:rPr>
              <a:t>To define witnesses used for identification</a:t>
            </a:r>
          </a:p>
          <a:p>
            <a:pPr marL="285750" indent="-285750"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</a:rPr>
              <a:t>To introduce some zero-knowledge protocols for entity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7694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57AD-4C01-4655-B478-665A3717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37F3B-4F01-4DC4-A732-7352D6C55FC9}"/>
              </a:ext>
            </a:extLst>
          </p:cNvPr>
          <p:cNvSpPr txBox="1"/>
          <p:nvPr/>
        </p:nvSpPr>
        <p:spPr>
          <a:xfrm>
            <a:off x="457200" y="1416147"/>
            <a:ext cx="784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Entity authentication is a technique designed to let one party prove the identity of another party. An entity can be a person, a process, a client, or a server. The entity whose identity needs to be proved is called the claimant; the party that tries to prove the identity of the claimant is called the verifier.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F7966-E2C7-477F-A412-E1C42B26B95F}"/>
              </a:ext>
            </a:extLst>
          </p:cNvPr>
          <p:cNvSpPr txBox="1"/>
          <p:nvPr/>
        </p:nvSpPr>
        <p:spPr>
          <a:xfrm>
            <a:off x="381000" y="2935686"/>
            <a:ext cx="6477000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ct val="35000"/>
              </a:spcAft>
            </a:pPr>
            <a:r>
              <a:rPr lang="en-US" altLang="en-US" sz="1800" dirty="0">
                <a:latin typeface="Times New Roman" panose="02020603050405020304" pitchFamily="18" charset="0"/>
              </a:rPr>
              <a:t>Methods entity authentication:</a:t>
            </a:r>
          </a:p>
          <a:p>
            <a:pPr marL="342900" indent="-342900">
              <a:spcAft>
                <a:spcPct val="35000"/>
              </a:spcAft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U</a:t>
            </a:r>
            <a:r>
              <a:rPr lang="en-US" altLang="en-US" sz="1800" dirty="0">
                <a:latin typeface="Times New Roman" panose="02020603050405020304" pitchFamily="18" charset="0"/>
              </a:rPr>
              <a:t>sing a password</a:t>
            </a:r>
          </a:p>
          <a:p>
            <a:pPr marL="342900" indent="-342900">
              <a:spcAft>
                <a:spcPct val="35000"/>
              </a:spcAft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</a:rPr>
              <a:t>Challenge-response protocols</a:t>
            </a:r>
          </a:p>
          <a:p>
            <a:pPr marL="342900" indent="-342900">
              <a:spcAft>
                <a:spcPct val="35000"/>
              </a:spcAft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Z</a:t>
            </a:r>
            <a:r>
              <a:rPr lang="en-US" altLang="en-US" sz="1800" dirty="0">
                <a:latin typeface="Times New Roman" panose="02020603050405020304" pitchFamily="18" charset="0"/>
              </a:rPr>
              <a:t>ero-knowledge protocols</a:t>
            </a:r>
          </a:p>
          <a:p>
            <a:pPr>
              <a:spcAft>
                <a:spcPct val="35000"/>
              </a:spcAft>
            </a:pP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65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3C9E-7A70-4EF4-A439-75CFF9B8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vs Entity 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FE17B-4065-4B27-899D-4715E7A75ADF}"/>
              </a:ext>
            </a:extLst>
          </p:cNvPr>
          <p:cNvSpPr txBox="1"/>
          <p:nvPr/>
        </p:nvSpPr>
        <p:spPr>
          <a:xfrm>
            <a:off x="152400" y="1416147"/>
            <a:ext cx="8229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Message authentication might not happen in real time; entity authentication does.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Message authentication simply authenticates one message; the process needs to be repeated for each new message. Entity authentication authenticates the claimant for the entire duration of a session.</a:t>
            </a:r>
          </a:p>
        </p:txBody>
      </p:sp>
    </p:spTree>
    <p:extLst>
      <p:ext uri="{BB962C8B-B14F-4D97-AF65-F5344CB8AC3E}">
        <p14:creationId xmlns:p14="http://schemas.microsoft.com/office/powerpoint/2010/main" val="324409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7B93-57CB-4F88-8E02-2881AA50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Verification Categories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11FC4-C7E7-4D2C-B2B9-26A323F77D8B}"/>
              </a:ext>
            </a:extLst>
          </p:cNvPr>
          <p:cNvSpPr txBox="1"/>
          <p:nvPr/>
        </p:nvSpPr>
        <p:spPr>
          <a:xfrm>
            <a:off x="1828800" y="1504950"/>
            <a:ext cx="45720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Something known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800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Something possessed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800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Something inherent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18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F28C-4C02-4856-B6DF-EAED93E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PASSWORDS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3F893-64EF-4856-BC14-C7ED6362BF0F}"/>
              </a:ext>
            </a:extLst>
          </p:cNvPr>
          <p:cNvSpPr txBox="1"/>
          <p:nvPr/>
        </p:nvSpPr>
        <p:spPr>
          <a:xfrm>
            <a:off x="914400" y="1123950"/>
            <a:ext cx="6705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simplest and oldest method of entity authentication is the password-based authentication, where the password is something that the claimant knows</a:t>
            </a: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8D8AF-379B-4D25-931A-705BEB71AE3A}"/>
              </a:ext>
            </a:extLst>
          </p:cNvPr>
          <p:cNvSpPr txBox="1"/>
          <p:nvPr/>
        </p:nvSpPr>
        <p:spPr>
          <a:xfrm>
            <a:off x="2286000" y="360181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Fixed Password</a:t>
            </a:r>
          </a:p>
          <a:p>
            <a:r>
              <a:rPr lang="en-US" dirty="0"/>
              <a:t>One-Time Password</a:t>
            </a:r>
          </a:p>
        </p:txBody>
      </p:sp>
    </p:spTree>
    <p:extLst>
      <p:ext uri="{BB962C8B-B14F-4D97-AF65-F5344CB8AC3E}">
        <p14:creationId xmlns:p14="http://schemas.microsoft.com/office/powerpoint/2010/main" val="162000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1FE-9B6F-42FB-B153-256CC8C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CHALLENGE-RESPONSE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07635-384E-4763-BF3F-AC48F9D47C3E}"/>
              </a:ext>
            </a:extLst>
          </p:cNvPr>
          <p:cNvSpPr txBox="1"/>
          <p:nvPr/>
        </p:nvSpPr>
        <p:spPr>
          <a:xfrm>
            <a:off x="990420" y="1063800"/>
            <a:ext cx="7162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In password authentication, the claimant proves her identity by demonstrating that she knows a secret, the password. In challenge-response authentication, the claimant proves that she knows a secret without sending it.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96442-DDC7-46BD-B128-7AEA50660ECF}"/>
              </a:ext>
            </a:extLst>
          </p:cNvPr>
          <p:cNvSpPr txBox="1"/>
          <p:nvPr/>
        </p:nvSpPr>
        <p:spPr>
          <a:xfrm>
            <a:off x="2133600" y="303368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Using a Symmetric-Key Cipher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Using Keyed-Hash Functions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Using an Asymmetric-Key Cipher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Using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324588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377</Words>
  <Application>Microsoft Office PowerPoint</Application>
  <PresentationFormat>On-screen Show (16:9)</PresentationFormat>
  <Paragraphs>65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Inter</vt:lpstr>
      <vt:lpstr>Symbol</vt:lpstr>
      <vt:lpstr>Times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Entity authentication</vt:lpstr>
      <vt:lpstr>Message vs Entity authentication</vt:lpstr>
      <vt:lpstr>Verification Categories</vt:lpstr>
      <vt:lpstr>PASSWORDS</vt:lpstr>
      <vt:lpstr>CHALLENGE-RESPONSE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94</cp:revision>
  <dcterms:created xsi:type="dcterms:W3CDTF">2020-06-08T19:20:40Z</dcterms:created>
  <dcterms:modified xsi:type="dcterms:W3CDTF">2020-10-25T16:53:08Z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