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74" r:id="rId6"/>
    <p:sldMasterId id="2147483687" r:id="rId7"/>
    <p:sldMasterId id="2147483701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</p:sldIdLst>
  <p:sldSz cy="5143500" cx="9144000"/>
  <p:notesSz cx="6858000" cy="9144000"/>
  <p:embeddedFontLst>
    <p:embeddedFont>
      <p:font typeface="Pinyon Script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cil4tbLJHzFPhYZNFOb9q88jF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customschemas.google.com/relationships/presentationmetadata" Target="metadata"/><Relationship Id="rId27" Type="http://schemas.openxmlformats.org/officeDocument/2006/relationships/font" Target="fonts/PinyonScript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"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9"/>
          <p:cNvSpPr txBox="1"/>
          <p:nvPr>
            <p:ph idx="1"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2"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0"/>
          <p:cNvSpPr txBox="1"/>
          <p:nvPr>
            <p:ph idx="1"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0"/>
          <p:cNvSpPr txBox="1"/>
          <p:nvPr>
            <p:ph idx="2"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3"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4"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1"/>
          <p:cNvSpPr txBox="1"/>
          <p:nvPr>
            <p:ph idx="2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2" name="Google Shape;62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"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3"/>
          <p:cNvSpPr txBox="1"/>
          <p:nvPr>
            <p:ph idx="1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4"/>
          <p:cNvSpPr txBox="1"/>
          <p:nvPr>
            <p:ph idx="1"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2"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6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7"/>
          <p:cNvSpPr txBox="1"/>
          <p:nvPr>
            <p:ph idx="1"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7"/>
          <p:cNvSpPr txBox="1"/>
          <p:nvPr>
            <p:ph idx="2"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7"/>
          <p:cNvSpPr txBox="1"/>
          <p:nvPr>
            <p:ph idx="3"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8"/>
          <p:cNvSpPr txBox="1"/>
          <p:nvPr>
            <p:ph idx="1"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8"/>
          <p:cNvSpPr txBox="1"/>
          <p:nvPr>
            <p:ph idx="2"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8"/>
          <p:cNvSpPr txBox="1"/>
          <p:nvPr>
            <p:ph idx="3"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9"/>
          <p:cNvSpPr txBox="1"/>
          <p:nvPr>
            <p:ph idx="1"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9"/>
          <p:cNvSpPr txBox="1"/>
          <p:nvPr>
            <p:ph idx="2"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9"/>
          <p:cNvSpPr txBox="1"/>
          <p:nvPr>
            <p:ph idx="3"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0"/>
          <p:cNvSpPr txBox="1"/>
          <p:nvPr>
            <p:ph idx="1"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0"/>
          <p:cNvSpPr txBox="1"/>
          <p:nvPr>
            <p:ph idx="2"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1"/>
          <p:cNvSpPr txBox="1"/>
          <p:nvPr>
            <p:ph idx="1"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1"/>
          <p:cNvSpPr txBox="1"/>
          <p:nvPr>
            <p:ph idx="2"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1"/>
          <p:cNvSpPr txBox="1"/>
          <p:nvPr>
            <p:ph idx="3"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1"/>
          <p:cNvSpPr txBox="1"/>
          <p:nvPr>
            <p:ph idx="4"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2"/>
          <p:cNvSpPr txBox="1"/>
          <p:nvPr>
            <p:ph idx="1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2"/>
          <p:cNvSpPr txBox="1"/>
          <p:nvPr>
            <p:ph idx="2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1" name="Google Shape;111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3"/>
          <p:cNvSpPr txBox="1"/>
          <p:nvPr>
            <p:ph idx="1"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4"/>
          <p:cNvSpPr txBox="1"/>
          <p:nvPr>
            <p:ph idx="1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5"/>
          <p:cNvSpPr txBox="1"/>
          <p:nvPr>
            <p:ph idx="1"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5"/>
          <p:cNvSpPr txBox="1"/>
          <p:nvPr>
            <p:ph idx="2"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8"/>
          <p:cNvSpPr txBox="1"/>
          <p:nvPr>
            <p:ph idx="1"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8"/>
          <p:cNvSpPr txBox="1"/>
          <p:nvPr>
            <p:ph idx="2"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8"/>
          <p:cNvSpPr txBox="1"/>
          <p:nvPr>
            <p:ph idx="3"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9"/>
          <p:cNvSpPr txBox="1"/>
          <p:nvPr>
            <p:ph idx="1"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9"/>
          <p:cNvSpPr txBox="1"/>
          <p:nvPr>
            <p:ph idx="2"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9"/>
          <p:cNvSpPr txBox="1"/>
          <p:nvPr>
            <p:ph idx="3"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60"/>
          <p:cNvSpPr txBox="1"/>
          <p:nvPr>
            <p:ph idx="1"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60"/>
          <p:cNvSpPr txBox="1"/>
          <p:nvPr>
            <p:ph idx="2"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60"/>
          <p:cNvSpPr txBox="1"/>
          <p:nvPr>
            <p:ph idx="3"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61"/>
          <p:cNvSpPr txBox="1"/>
          <p:nvPr>
            <p:ph idx="1"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61"/>
          <p:cNvSpPr txBox="1"/>
          <p:nvPr>
            <p:ph idx="2"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62"/>
          <p:cNvSpPr txBox="1"/>
          <p:nvPr>
            <p:ph idx="1"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62"/>
          <p:cNvSpPr txBox="1"/>
          <p:nvPr>
            <p:ph idx="2"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62"/>
          <p:cNvSpPr txBox="1"/>
          <p:nvPr>
            <p:ph idx="3"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62"/>
          <p:cNvSpPr txBox="1"/>
          <p:nvPr>
            <p:ph idx="4"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63"/>
          <p:cNvSpPr txBox="1"/>
          <p:nvPr>
            <p:ph idx="1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63"/>
          <p:cNvSpPr txBox="1"/>
          <p:nvPr>
            <p:ph idx="2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6" name="Google Shape;166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5"/>
          <p:cNvSpPr txBox="1"/>
          <p:nvPr>
            <p:ph idx="2"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3"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6"/>
          <p:cNvSpPr txBox="1"/>
          <p:nvPr>
            <p:ph idx="1"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"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2"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06360" y="960480"/>
            <a:ext cx="8543160" cy="3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2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>
  <p:cSld name="Title, Conten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64"/>
          <p:cNvSpPr txBox="1"/>
          <p:nvPr>
            <p:ph idx="1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65"/>
          <p:cNvSpPr txBox="1"/>
          <p:nvPr>
            <p:ph idx="1"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65"/>
          <p:cNvSpPr txBox="1"/>
          <p:nvPr>
            <p:ph idx="2"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68"/>
          <p:cNvSpPr txBox="1"/>
          <p:nvPr>
            <p:ph idx="1"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68"/>
          <p:cNvSpPr txBox="1"/>
          <p:nvPr>
            <p:ph idx="2"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68"/>
          <p:cNvSpPr txBox="1"/>
          <p:nvPr>
            <p:ph idx="3"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69"/>
          <p:cNvSpPr txBox="1"/>
          <p:nvPr>
            <p:ph idx="1"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69"/>
          <p:cNvSpPr txBox="1"/>
          <p:nvPr>
            <p:ph idx="2"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69"/>
          <p:cNvSpPr txBox="1"/>
          <p:nvPr>
            <p:ph idx="3"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70"/>
          <p:cNvSpPr txBox="1"/>
          <p:nvPr>
            <p:ph idx="1"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70"/>
          <p:cNvSpPr txBox="1"/>
          <p:nvPr>
            <p:ph idx="2"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71"/>
          <p:cNvSpPr txBox="1"/>
          <p:nvPr>
            <p:ph idx="1"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71"/>
          <p:cNvSpPr txBox="1"/>
          <p:nvPr>
            <p:ph idx="2"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71"/>
          <p:cNvSpPr txBox="1"/>
          <p:nvPr>
            <p:ph idx="3"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71"/>
          <p:cNvSpPr txBox="1"/>
          <p:nvPr>
            <p:ph idx="4"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72"/>
          <p:cNvSpPr txBox="1"/>
          <p:nvPr>
            <p:ph idx="1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72"/>
          <p:cNvSpPr txBox="1"/>
          <p:nvPr>
            <p:ph idx="2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7" name="Google Shape;227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73"/>
          <p:cNvSpPr txBox="1"/>
          <p:nvPr>
            <p:ph idx="1"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74"/>
          <p:cNvSpPr txBox="1"/>
          <p:nvPr>
            <p:ph idx="1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75"/>
          <p:cNvSpPr txBox="1"/>
          <p:nvPr>
            <p:ph idx="1"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75"/>
          <p:cNvSpPr txBox="1"/>
          <p:nvPr>
            <p:ph idx="2"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78"/>
          <p:cNvSpPr txBox="1"/>
          <p:nvPr>
            <p:ph idx="1"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78"/>
          <p:cNvSpPr txBox="1"/>
          <p:nvPr>
            <p:ph idx="2"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78"/>
          <p:cNvSpPr txBox="1"/>
          <p:nvPr>
            <p:ph idx="3"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79"/>
          <p:cNvSpPr txBox="1"/>
          <p:nvPr>
            <p:ph idx="1"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79"/>
          <p:cNvSpPr txBox="1"/>
          <p:nvPr>
            <p:ph idx="2"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79"/>
          <p:cNvSpPr txBox="1"/>
          <p:nvPr>
            <p:ph idx="3"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80"/>
          <p:cNvSpPr txBox="1"/>
          <p:nvPr>
            <p:ph idx="1"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80"/>
          <p:cNvSpPr txBox="1"/>
          <p:nvPr>
            <p:ph idx="2"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80"/>
          <p:cNvSpPr txBox="1"/>
          <p:nvPr>
            <p:ph idx="3"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81"/>
          <p:cNvSpPr txBox="1"/>
          <p:nvPr>
            <p:ph idx="1"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81"/>
          <p:cNvSpPr txBox="1"/>
          <p:nvPr>
            <p:ph idx="2"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82"/>
          <p:cNvSpPr txBox="1"/>
          <p:nvPr>
            <p:ph idx="1"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82"/>
          <p:cNvSpPr txBox="1"/>
          <p:nvPr>
            <p:ph idx="2"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82"/>
          <p:cNvSpPr txBox="1"/>
          <p:nvPr>
            <p:ph idx="3"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82"/>
          <p:cNvSpPr txBox="1"/>
          <p:nvPr>
            <p:ph idx="4"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83"/>
          <p:cNvSpPr txBox="1"/>
          <p:nvPr>
            <p:ph idx="1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83"/>
          <p:cNvSpPr txBox="1"/>
          <p:nvPr>
            <p:ph idx="2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0" name="Google Shape;280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"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2"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idx="3"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7"/>
          <p:cNvSpPr txBox="1"/>
          <p:nvPr>
            <p:ph idx="1"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7"/>
          <p:cNvSpPr txBox="1"/>
          <p:nvPr>
            <p:ph idx="2"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3"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8"/>
          <p:cNvSpPr txBox="1"/>
          <p:nvPr>
            <p:ph idx="1"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idx="2"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3"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361920" y="297720"/>
            <a:ext cx="2357640" cy="73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60" y="152280"/>
            <a:ext cx="2603520" cy="135252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8"/>
          <p:cNvSpPr/>
          <p:nvPr/>
        </p:nvSpPr>
        <p:spPr>
          <a:xfrm>
            <a:off x="3111840" y="1956240"/>
            <a:ext cx="280656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rPr>
              <a:t>Welcome 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8"/>
          <p:cNvSpPr/>
          <p:nvPr/>
        </p:nvSpPr>
        <p:spPr>
          <a:xfrm>
            <a:off x="2520000" y="2340720"/>
            <a:ext cx="3990240" cy="64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600" u="none" cap="none" strike="noStrike">
                <a:solidFill>
                  <a:srgbClr val="EA7F25"/>
                </a:solidFill>
                <a:latin typeface="Calibri"/>
                <a:ea typeface="Calibri"/>
                <a:cs typeface="Calibri"/>
                <a:sym typeface="Calibri"/>
              </a:rPr>
              <a:t>PES University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8"/>
          <p:cNvSpPr/>
          <p:nvPr/>
        </p:nvSpPr>
        <p:spPr>
          <a:xfrm>
            <a:off x="2197440" y="3024000"/>
            <a:ext cx="474876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rPr>
              <a:t>Ring Road Campus, Bengaluru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8"/>
          <p:cNvSpPr txBox="1"/>
          <p:nvPr>
            <p:ph idx="1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2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/>
          <p:nvPr/>
        </p:nvSpPr>
        <p:spPr>
          <a:xfrm>
            <a:off x="8283600" y="69840"/>
            <a:ext cx="360" cy="276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16" name="Google Shape;11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311760" y="192852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0" name="Google Shape;120;p22"/>
          <p:cNvSpPr/>
          <p:nvPr/>
        </p:nvSpPr>
        <p:spPr>
          <a:xfrm>
            <a:off x="326160" y="2871000"/>
            <a:ext cx="80323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22"/>
          <p:cNvSpPr txBox="1"/>
          <p:nvPr>
            <p:ph idx="2" type="body"/>
          </p:nvPr>
        </p:nvSpPr>
        <p:spPr>
          <a:xfrm>
            <a:off x="325440" y="3006720"/>
            <a:ext cx="8507160" cy="356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/>
          <p:nvPr/>
        </p:nvSpPr>
        <p:spPr>
          <a:xfrm>
            <a:off x="8283600" y="69840"/>
            <a:ext cx="360" cy="276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71" name="Google Shape;17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>
            <p:ph type="title"/>
          </p:nvPr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3" name="Google Shape;173;p24"/>
          <p:cNvSpPr/>
          <p:nvPr/>
        </p:nvSpPr>
        <p:spPr>
          <a:xfrm>
            <a:off x="417600" y="784800"/>
            <a:ext cx="70045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A7F2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306360" y="960480"/>
            <a:ext cx="8543160" cy="3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4"/>
          <p:cNvSpPr txBox="1"/>
          <p:nvPr>
            <p:ph idx="2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/>
          <p:nvPr/>
        </p:nvSpPr>
        <p:spPr>
          <a:xfrm>
            <a:off x="8283600" y="69840"/>
            <a:ext cx="360" cy="276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32" name="Google Shape;23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9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9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9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9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9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9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9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9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9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9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5" name="Google Shape;235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hjp.at/doc/rfc/rfc5021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0"/>
          <p:cNvSpPr txBox="1"/>
          <p:nvPr>
            <p:ph idx="4294967295" type="sldNum"/>
          </p:nvPr>
        </p:nvSpPr>
        <p:spPr>
          <a:xfrm>
            <a:off x="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14.</a:t>
            </a:r>
            <a:fld id="{00000000-1234-1234-1234-123412341234}" type="slidenum">
              <a:rPr b="0" lang="en-I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0"/>
          <p:cNvSpPr txBox="1"/>
          <p:nvPr/>
        </p:nvSpPr>
        <p:spPr>
          <a:xfrm>
            <a:off x="376376" y="308760"/>
            <a:ext cx="30219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Modern hash functions</a:t>
            </a:r>
            <a:endParaRPr/>
          </a:p>
        </p:txBody>
      </p:sp>
      <p:sp>
        <p:nvSpPr>
          <p:cNvPr id="348" name="Google Shape;348;p10"/>
          <p:cNvSpPr txBox="1"/>
          <p:nvPr/>
        </p:nvSpPr>
        <p:spPr>
          <a:xfrm>
            <a:off x="7315201" y="4800600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10"/>
          <p:cNvSpPr txBox="1"/>
          <p:nvPr/>
        </p:nvSpPr>
        <p:spPr>
          <a:xfrm flipH="1">
            <a:off x="1112519" y="1611631"/>
            <a:ext cx="521208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MD family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Sha-1 family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Sha-2 family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RiPEMD family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whirlpool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"/>
          <p:cNvSpPr txBox="1"/>
          <p:nvPr>
            <p:ph type="title"/>
          </p:nvPr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MD5</a:t>
            </a:r>
            <a:endParaRPr/>
          </a:p>
        </p:txBody>
      </p:sp>
      <p:sp>
        <p:nvSpPr>
          <p:cNvPr id="355" name="Google Shape;355;p11"/>
          <p:cNvSpPr txBox="1"/>
          <p:nvPr>
            <p:ph idx="1" type="body"/>
          </p:nvPr>
        </p:nvSpPr>
        <p:spPr>
          <a:xfrm>
            <a:off x="306360" y="960480"/>
            <a:ext cx="8543160" cy="3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IN"/>
              <a:t>The </a:t>
            </a:r>
            <a:r>
              <a:rPr b="1" lang="en-IN"/>
              <a:t>MD5 message-digest algorithm</a:t>
            </a:r>
            <a:r>
              <a:rPr lang="en-IN"/>
              <a:t> is a widely used hash function producing a 128-bit hash value.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IN"/>
              <a:t>Has many vulnerabilities.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IN"/>
              <a:t> It can still be used as a checksum to verify data integrity, but only against unintentional corruption.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IN"/>
              <a:t>One basic requirement of any cryptographic hash function is that it should be computationally infeasible to find two distinct messages that hash to the same value. MD5 fails this requirement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2"/>
          <p:cNvSpPr txBox="1"/>
          <p:nvPr>
            <p:ph type="title"/>
          </p:nvPr>
        </p:nvSpPr>
        <p:spPr>
          <a:xfrm>
            <a:off x="367903" y="133350"/>
            <a:ext cx="8408194" cy="558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MD5 uses the Merkle–Damgård construction</a:t>
            </a:r>
            <a:endParaRPr/>
          </a:p>
        </p:txBody>
      </p:sp>
      <p:pic>
        <p:nvPicPr>
          <p:cNvPr id="361" name="Google Shape;3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242" y="1256421"/>
            <a:ext cx="7049516" cy="329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3"/>
          <p:cNvSpPr txBox="1"/>
          <p:nvPr>
            <p:ph type="title"/>
          </p:nvPr>
        </p:nvSpPr>
        <p:spPr>
          <a:xfrm>
            <a:off x="603317" y="156304"/>
            <a:ext cx="4700586" cy="414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MD5 operation</a:t>
            </a:r>
            <a:endParaRPr/>
          </a:p>
        </p:txBody>
      </p:sp>
      <p:pic>
        <p:nvPicPr>
          <p:cNvPr id="367" name="Google Shape;3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276350"/>
            <a:ext cx="3069963" cy="3376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4"/>
          <p:cNvSpPr txBox="1"/>
          <p:nvPr>
            <p:ph type="title"/>
          </p:nvPr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Steps</a:t>
            </a:r>
            <a:endParaRPr/>
          </a:p>
        </p:txBody>
      </p:sp>
      <p:sp>
        <p:nvSpPr>
          <p:cNvPr id="373" name="Google Shape;373;p14"/>
          <p:cNvSpPr txBox="1"/>
          <p:nvPr>
            <p:ph idx="1" type="body"/>
          </p:nvPr>
        </p:nvSpPr>
        <p:spPr>
          <a:xfrm>
            <a:off x="306360" y="960480"/>
            <a:ext cx="8543160" cy="3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/>
              <a:t>The main MD5 algorithm operates on a 128-bit state, divided into four 32-bit words, denoted </a:t>
            </a:r>
            <a:r>
              <a:rPr i="1" lang="en-IN"/>
              <a:t>A</a:t>
            </a:r>
            <a:r>
              <a:rPr lang="en-IN"/>
              <a:t>, </a:t>
            </a:r>
            <a:r>
              <a:rPr i="1" lang="en-IN"/>
              <a:t>B</a:t>
            </a:r>
            <a:r>
              <a:rPr lang="en-IN"/>
              <a:t>, </a:t>
            </a:r>
            <a:r>
              <a:rPr i="1" lang="en-IN"/>
              <a:t>C</a:t>
            </a:r>
            <a:r>
              <a:rPr lang="en-IN"/>
              <a:t>, and </a:t>
            </a:r>
            <a:r>
              <a:rPr i="1" lang="en-IN"/>
              <a:t>D</a:t>
            </a:r>
            <a:r>
              <a:rPr lang="en-IN"/>
              <a:t>.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/>
              <a:t>Four similar stages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/>
              <a:t>Each stage has 16 similar operations based on a non-linear function </a:t>
            </a:r>
            <a:r>
              <a:rPr i="1" lang="en-IN"/>
              <a:t>F</a:t>
            </a:r>
            <a:r>
              <a:rPr lang="en-IN"/>
              <a:t>, modular addition, and left rotation.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5"/>
          <p:cNvSpPr txBox="1"/>
          <p:nvPr>
            <p:ph type="title"/>
          </p:nvPr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20"/>
              <a:t>There are four possible functions; a different one is used in each round:</a:t>
            </a:r>
            <a:br>
              <a:rPr lang="en-IN" sz="1620"/>
            </a:br>
            <a:endParaRPr sz="1620"/>
          </a:p>
        </p:txBody>
      </p:sp>
      <p:sp>
        <p:nvSpPr>
          <p:cNvPr id="379" name="Google Shape;379;p15"/>
          <p:cNvSpPr txBox="1"/>
          <p:nvPr>
            <p:ph idx="1" type="body"/>
          </p:nvPr>
        </p:nvSpPr>
        <p:spPr>
          <a:xfrm>
            <a:off x="306360" y="960480"/>
            <a:ext cx="8543160" cy="3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65"/>
              <a:t>Below is a list of cryptography libraries that support MD5: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65"/>
              <a:buFont typeface="Arial"/>
              <a:buChar char="•"/>
            </a:pPr>
            <a:r>
              <a:rPr lang="en-IN" sz="1665"/>
              <a:t>Botan</a:t>
            </a:r>
            <a:endParaRPr sz="1665"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65"/>
              <a:buFont typeface="Arial"/>
              <a:buChar char="•"/>
            </a:pPr>
            <a:r>
              <a:rPr lang="en-IN" sz="1665"/>
              <a:t>Bouncy Castle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65"/>
              <a:buFont typeface="Arial"/>
              <a:buChar char="•"/>
            </a:pPr>
            <a:r>
              <a:rPr lang="en-IN" sz="1665"/>
              <a:t>cryptlib</a:t>
            </a:r>
            <a:endParaRPr sz="1665"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65"/>
              <a:buFont typeface="Arial"/>
              <a:buChar char="•"/>
            </a:pPr>
            <a:r>
              <a:rPr lang="en-IN" sz="1665"/>
              <a:t>Crypto++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65"/>
              <a:buFont typeface="Arial"/>
              <a:buChar char="•"/>
            </a:pPr>
            <a:r>
              <a:rPr lang="en-IN" sz="1665"/>
              <a:t>Libgcrypt</a:t>
            </a:r>
            <a:endParaRPr sz="1665"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65"/>
              <a:buFont typeface="Arial"/>
              <a:buChar char="•"/>
            </a:pPr>
            <a:r>
              <a:rPr lang="en-IN" sz="1665"/>
              <a:t>Nettle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65"/>
              <a:buFont typeface="Arial"/>
              <a:buChar char="•"/>
            </a:pPr>
            <a:r>
              <a:rPr lang="en-IN" sz="1665"/>
              <a:t>OpenSSL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65"/>
              <a:buFont typeface="Arial"/>
              <a:buChar char="•"/>
            </a:pPr>
            <a:r>
              <a:rPr lang="en-IN" sz="1665"/>
              <a:t>wolfSSL</a:t>
            </a:r>
            <a:endParaRPr sz="1665"/>
          </a:p>
        </p:txBody>
      </p:sp>
      <p:pic>
        <p:nvPicPr>
          <p:cNvPr id="380" name="Google Shape;3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2650" y="1268016"/>
            <a:ext cx="30861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6"/>
          <p:cNvSpPr txBox="1"/>
          <p:nvPr/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strike="noStrike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6"/>
          <p:cNvSpPr txBox="1"/>
          <p:nvPr/>
        </p:nvSpPr>
        <p:spPr>
          <a:xfrm>
            <a:off x="306360" y="960480"/>
            <a:ext cx="7542240" cy="296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000" strike="noStrike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Next Class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560" lvl="0" marL="3589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Inter"/>
              <a:buChar char="☞"/>
            </a:pPr>
            <a:r>
              <a:rPr b="0" lang="en-IN" sz="2000" strike="noStrike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Mandatory reading for the next class</a:t>
            </a:r>
            <a:endParaRPr/>
          </a:p>
          <a:p>
            <a:pPr indent="-358560" lvl="0" marL="3589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https://tools.ietf.org/html/rfc1321		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6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9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9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7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9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9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3" name="Google Shape;3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6760" y="3729960"/>
            <a:ext cx="1990080" cy="93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7"/>
          <p:cNvPicPr preferRelativeResize="0"/>
          <p:nvPr/>
        </p:nvPicPr>
        <p:blipFill rotWithShape="1">
          <a:blip r:embed="rId4">
            <a:alphaModFix/>
          </a:blip>
          <a:srcRect b="13963" l="0" r="0" t="0"/>
          <a:stretch/>
        </p:blipFill>
        <p:spPr>
          <a:xfrm>
            <a:off x="4867920" y="3800520"/>
            <a:ext cx="2298960" cy="86184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7"/>
          <p:cNvSpPr/>
          <p:nvPr/>
        </p:nvSpPr>
        <p:spPr>
          <a:xfrm>
            <a:off x="279000" y="248400"/>
            <a:ext cx="8523720" cy="3246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Rajashree S</a:t>
            </a:r>
            <a:endParaRPr/>
          </a:p>
          <a:p>
            <a:pPr indent="0" lvl="0" marL="0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EA7F26"/>
                </a:solidFill>
                <a:latin typeface="Calibri"/>
                <a:ea typeface="Calibri"/>
                <a:cs typeface="Calibri"/>
                <a:sym typeface="Calibri"/>
              </a:rPr>
              <a:t>Computer Science and Engineering</a:t>
            </a:r>
            <a:endParaRPr b="0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EA7F26"/>
                </a:solidFill>
                <a:latin typeface="Calibri"/>
                <a:ea typeface="Calibri"/>
                <a:cs typeface="Calibri"/>
                <a:sym typeface="Calibri"/>
              </a:rPr>
              <a:t>PES University, Bengaluru</a:t>
            </a:r>
            <a:endParaRPr b="0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7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000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10 June 2020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"/>
          <p:cNvSpPr txBox="1"/>
          <p:nvPr/>
        </p:nvSpPr>
        <p:spPr>
          <a:xfrm>
            <a:off x="8594640" y="4662360"/>
            <a:ext cx="549000" cy="393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2" name="Google Shape;2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360"/>
            <a:ext cx="9143640" cy="16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"/>
          <p:cNvSpPr/>
          <p:nvPr/>
        </p:nvSpPr>
        <p:spPr>
          <a:xfrm>
            <a:off x="1963800" y="1731240"/>
            <a:ext cx="5544000" cy="3138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"/>
          <p:cNvSpPr/>
          <p:nvPr/>
        </p:nvSpPr>
        <p:spPr>
          <a:xfrm>
            <a:off x="3967200" y="2670480"/>
            <a:ext cx="1561320" cy="347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1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Lecture 40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"/>
          <p:cNvSpPr txBox="1"/>
          <p:nvPr/>
        </p:nvSpPr>
        <p:spPr>
          <a:xfrm>
            <a:off x="1636200" y="1352550"/>
            <a:ext cx="5616000" cy="1120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0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APPLIED CRYPTOGRAPHY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3"/>
          <p:cNvSpPr txBox="1"/>
          <p:nvPr/>
        </p:nvSpPr>
        <p:spPr>
          <a:xfrm>
            <a:off x="311760" y="192852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MD5 and One way hash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"/>
          <p:cNvSpPr/>
          <p:nvPr/>
        </p:nvSpPr>
        <p:spPr>
          <a:xfrm>
            <a:off x="228600" y="3007800"/>
            <a:ext cx="80917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Cryptographic hash function for authentication</a:t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"/>
          <p:cNvSpPr txBox="1"/>
          <p:nvPr/>
        </p:nvSpPr>
        <p:spPr>
          <a:xfrm>
            <a:off x="381000" y="285750"/>
            <a:ext cx="7391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attacks against integrity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4"/>
          <p:cNvSpPr txBox="1"/>
          <p:nvPr>
            <p:ph idx="1" type="body"/>
          </p:nvPr>
        </p:nvSpPr>
        <p:spPr>
          <a:xfrm>
            <a:off x="609600" y="971550"/>
            <a:ext cx="76962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IN" sz="1800"/>
              <a:t>Accidental errors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IN" sz="1800"/>
              <a:t>Simple manipulation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IN" sz="1800"/>
              <a:t>Active attacks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IN" sz="1800"/>
              <a:t>Repudiation attack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Hash functions</a:t>
            </a:r>
            <a:endParaRPr/>
          </a:p>
        </p:txBody>
      </p:sp>
      <p:sp>
        <p:nvSpPr>
          <p:cNvPr id="314" name="Google Shape;314;p5"/>
          <p:cNvSpPr txBox="1"/>
          <p:nvPr/>
        </p:nvSpPr>
        <p:spPr>
          <a:xfrm>
            <a:off x="457200" y="1416147"/>
            <a:ext cx="7848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b="1" i="1" lang="en-I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hash function is any function that can be used to map data of arbitrary size to fixed-size values. 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b="1" i="1" lang="en-I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values returned by a hash function are called hash values, hash codes, digests, or simply hashes. </a:t>
            </a:r>
            <a:endParaRPr/>
          </a:p>
        </p:txBody>
      </p:sp>
      <p:sp>
        <p:nvSpPr>
          <p:cNvPr id="315" name="Google Shape;315;p5"/>
          <p:cNvSpPr txBox="1"/>
          <p:nvPr/>
        </p:nvSpPr>
        <p:spPr>
          <a:xfrm>
            <a:off x="381000" y="2935686"/>
            <a:ext cx="6477000" cy="74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5"/>
          <p:cNvSpPr txBox="1"/>
          <p:nvPr/>
        </p:nvSpPr>
        <p:spPr>
          <a:xfrm flipH="1">
            <a:off x="1219199" y="3105151"/>
            <a:ext cx="772668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IN" sz="3200" u="none" cap="none" strike="noStrike">
                <a:solidFill>
                  <a:schemeClr val="dk1"/>
                </a:solidFill>
                <a:latin typeface="Pinyon Script"/>
                <a:ea typeface="Pinyon Script"/>
                <a:cs typeface="Pinyon Script"/>
                <a:sym typeface="Pinyon Script"/>
              </a:rPr>
              <a:t>A hash function is a mathematical function (a process) for converting a numerical input value into a numerical output value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Hash function uses</a:t>
            </a:r>
            <a:endParaRPr/>
          </a:p>
        </p:txBody>
      </p:sp>
      <p:sp>
        <p:nvSpPr>
          <p:cNvPr id="322" name="Google Shape;322;p6"/>
          <p:cNvSpPr txBox="1"/>
          <p:nvPr/>
        </p:nvSpPr>
        <p:spPr>
          <a:xfrm>
            <a:off x="152400" y="1416147"/>
            <a:ext cx="822924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strong one way functions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provide a weak notion of data integrity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components to build other cryptographic primitives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means of binding data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sources of pseudo randomness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Practical properties of hash function</a:t>
            </a:r>
            <a:endParaRPr/>
          </a:p>
        </p:txBody>
      </p:sp>
      <p:sp>
        <p:nvSpPr>
          <p:cNvPr id="328" name="Google Shape;328;p7"/>
          <p:cNvSpPr txBox="1"/>
          <p:nvPr/>
        </p:nvSpPr>
        <p:spPr>
          <a:xfrm>
            <a:off x="1828800" y="1504950"/>
            <a:ext cx="6324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i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Compress Arbitrary long inputs into fixed length output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i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compute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Security property of hash</a:t>
            </a:r>
            <a:endParaRPr/>
          </a:p>
        </p:txBody>
      </p:sp>
      <p:sp>
        <p:nvSpPr>
          <p:cNvPr id="334" name="Google Shape;334;p8"/>
          <p:cNvSpPr txBox="1"/>
          <p:nvPr/>
        </p:nvSpPr>
        <p:spPr>
          <a:xfrm>
            <a:off x="914400" y="1123950"/>
            <a:ext cx="6705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i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Preimage resistance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i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preimage resistance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i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Collision resistance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Applications of hash functions</a:t>
            </a:r>
            <a:endParaRPr/>
          </a:p>
        </p:txBody>
      </p:sp>
      <p:sp>
        <p:nvSpPr>
          <p:cNvPr id="340" name="Google Shape;340;p9"/>
          <p:cNvSpPr txBox="1"/>
          <p:nvPr/>
        </p:nvSpPr>
        <p:spPr>
          <a:xfrm>
            <a:off x="914400" y="1063800"/>
            <a:ext cx="71628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 requiring preimage resistance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 requiring second preimage resistance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requiring collution resistance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2020-06-08T19:20:40Z</dcterms:created>
  <dc:creator>Shashank Prabhakar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28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