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0"/>
  </p:notesMasterIdLst>
  <p:sldIdLst>
    <p:sldId id="256" r:id="rId6"/>
    <p:sldId id="257" r:id="rId7"/>
    <p:sldId id="258" r:id="rId8"/>
    <p:sldId id="861" r:id="rId9"/>
    <p:sldId id="862" r:id="rId10"/>
    <p:sldId id="863" r:id="rId11"/>
    <p:sldId id="864" r:id="rId12"/>
    <p:sldId id="865" r:id="rId13"/>
    <p:sldId id="781" r:id="rId14"/>
    <p:sldId id="262" r:id="rId15"/>
    <p:sldId id="263" r:id="rId16"/>
    <p:sldId id="645" r:id="rId17"/>
    <p:sldId id="646" r:id="rId18"/>
    <p:sldId id="647" r:id="rId19"/>
    <p:sldId id="648" r:id="rId20"/>
    <p:sldId id="650" r:id="rId21"/>
    <p:sldId id="651" r:id="rId22"/>
    <p:sldId id="700" r:id="rId23"/>
    <p:sldId id="655" r:id="rId24"/>
    <p:sldId id="661" r:id="rId25"/>
    <p:sldId id="662" r:id="rId26"/>
    <p:sldId id="663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9EDE9FE-C5EE-43A6-BA19-2014D30C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2FD27-FBCD-4DD6-9D13-243BC88F309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2A190C4-F1CD-4DB0-9FFB-648768DCB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99DAD7F-148D-4EB3-9CAB-EE02E865A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06D1-C4EB-4214-8D92-D5B9E9A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423A-F457-42D3-A5A8-D58395B5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689C-C6B2-453E-818D-EF894D18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B31E-F238-4516-B374-0603D5B97380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4FE2-CA40-459A-8C01-B5F16ED0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2A45-67C0-4DE3-8B46-321DA221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D9-DDB1-4837-9A9A-E0BB1CFC6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3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0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6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7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  <p:sldLayoutId id="2147483714" r:id="rId14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72A75-22EB-4AA9-AD31-22F31AD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lvl="2" algn="just"/>
            <a:r>
              <a:rPr lang="en-US" dirty="0">
                <a:solidFill>
                  <a:srgbClr val="2C3E50"/>
                </a:solidFill>
                <a:latin typeface="Sentinel SSm A"/>
              </a:rPr>
              <a:t>Matyas </a:t>
            </a:r>
            <a:r>
              <a:rPr lang="en-US" dirty="0" err="1">
                <a:solidFill>
                  <a:srgbClr val="2C3E50"/>
                </a:solidFill>
                <a:latin typeface="Sentinel SSm A"/>
              </a:rPr>
              <a:t>meyer</a:t>
            </a:r>
            <a:r>
              <a:rPr lang="en-US" dirty="0">
                <a:solidFill>
                  <a:srgbClr val="2C3E50"/>
                </a:solidFill>
                <a:latin typeface="Sentinel SSm A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Sentinel SSm A"/>
              </a:rPr>
              <a:t>oseas</a:t>
            </a:r>
            <a:r>
              <a:rPr lang="en-US" dirty="0">
                <a:solidFill>
                  <a:srgbClr val="2C3E50"/>
                </a:solidFill>
                <a:latin typeface="Sentinel SSm A"/>
              </a:rPr>
              <a:t> scheme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75864-D89B-433D-AF68-282D4F6C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62150"/>
            <a:ext cx="6016837" cy="19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5FA8-A607-42DB-8CA9-82469D7D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3" y="13335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914400" lvl="2" algn="just"/>
            <a:r>
              <a:rPr lang="en-US" sz="2400" dirty="0" err="1">
                <a:solidFill>
                  <a:srgbClr val="2C3E50"/>
                </a:solidFill>
                <a:latin typeface="Sentinel SSm A"/>
              </a:rPr>
              <a:t>Miyaguchi-preneel</a:t>
            </a:r>
            <a:r>
              <a:rPr lang="en-US" sz="2400" dirty="0">
                <a:solidFill>
                  <a:srgbClr val="2C3E50"/>
                </a:solidFill>
                <a:latin typeface="Sentinel SSm A"/>
              </a:rPr>
              <a:t> scheme</a:t>
            </a:r>
            <a:endParaRPr lang="en-US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3A444CF-7B93-4EB6-BE28-FF93AFDC3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5" y="1657350"/>
            <a:ext cx="7161569" cy="22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7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(Cryptographic) hash function: deterministic function mapping arbitrary length inputs to a short, fixed-length output (sometimes called a </a:t>
            </a:r>
            <a:r>
              <a:rPr lang="en-US" i="1" dirty="0"/>
              <a:t>digest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Hash functions can be </a:t>
            </a:r>
            <a:r>
              <a:rPr lang="en-US" i="1" dirty="0"/>
              <a:t>keyed</a:t>
            </a:r>
            <a:r>
              <a:rPr lang="en-US" dirty="0"/>
              <a:t> or </a:t>
            </a:r>
            <a:r>
              <a:rPr lang="en-US" i="1" dirty="0" err="1"/>
              <a:t>unkeyed</a:t>
            </a:r>
            <a:endParaRPr lang="en-US" dirty="0"/>
          </a:p>
          <a:p>
            <a:pPr lvl="1"/>
            <a:r>
              <a:rPr lang="en-US" dirty="0"/>
              <a:t>In practice, hash functions are </a:t>
            </a:r>
            <a:r>
              <a:rPr lang="en-US" dirty="0" err="1"/>
              <a:t>unkeyed</a:t>
            </a:r>
            <a:endParaRPr lang="en-US" dirty="0"/>
          </a:p>
          <a:p>
            <a:pPr lvl="1"/>
            <a:r>
              <a:rPr lang="en-US" dirty="0"/>
              <a:t>We will assume </a:t>
            </a:r>
            <a:r>
              <a:rPr lang="en-US" dirty="0" err="1"/>
              <a:t>unkeyed</a:t>
            </a:r>
            <a:r>
              <a:rPr lang="en-US" dirty="0"/>
              <a:t> hash functions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213490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Collision-resistance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H: {0,1}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{0,1}</a:t>
            </a:r>
            <a:r>
              <a:rPr lang="en-US" altLang="en-US" baseline="30000" dirty="0">
                <a:latin typeface="Script MT Bold" panose="03040602040607080904" pitchFamily="66" charset="0"/>
              </a:rPr>
              <a:t>l</a:t>
            </a:r>
            <a:r>
              <a:rPr lang="en-US" dirty="0"/>
              <a:t> be a hash function</a:t>
            </a:r>
          </a:p>
          <a:p>
            <a:r>
              <a:rPr lang="en-US" dirty="0"/>
              <a:t>A </a:t>
            </a:r>
            <a:r>
              <a:rPr lang="en-US" i="1" dirty="0"/>
              <a:t>collision</a:t>
            </a:r>
            <a:r>
              <a:rPr lang="en-US" dirty="0"/>
              <a:t> is a pair of </a:t>
            </a:r>
            <a:r>
              <a:rPr lang="en-US" u="sng" dirty="0"/>
              <a:t>distinct</a:t>
            </a:r>
            <a:r>
              <a:rPr lang="en-US" dirty="0"/>
              <a:t> inputs x, x’ such that H(x) = H(x’)</a:t>
            </a:r>
          </a:p>
          <a:p>
            <a:endParaRPr lang="en-US" dirty="0"/>
          </a:p>
          <a:p>
            <a:r>
              <a:rPr lang="en-US" dirty="0"/>
              <a:t>H is </a:t>
            </a:r>
            <a:r>
              <a:rPr lang="en-US" i="1" dirty="0"/>
              <a:t>collision-resistant</a:t>
            </a:r>
            <a:r>
              <a:rPr lang="en-US" dirty="0"/>
              <a:t> if it is infeasible to find a collision in H</a:t>
            </a:r>
          </a:p>
        </p:txBody>
      </p:sp>
    </p:spTree>
    <p:extLst>
      <p:ext uri="{BB962C8B-B14F-4D97-AF65-F5344CB8AC3E}">
        <p14:creationId xmlns:p14="http://schemas.microsoft.com/office/powerpoint/2010/main" val="90922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hash-function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“generic” collision attack on a hash function H: {0,1}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{0,1}</a:t>
            </a:r>
            <a:r>
              <a:rPr lang="en-US" altLang="en-US" baseline="30000" dirty="0">
                <a:latin typeface="Script MT Bold" panose="03040602040607080904" pitchFamily="66" charset="0"/>
              </a:rPr>
              <a:t>l</a:t>
            </a:r>
            <a:r>
              <a:rPr lang="en-US" dirty="0">
                <a:sym typeface="Symbol"/>
              </a:rPr>
              <a:t> ?</a:t>
            </a:r>
          </a:p>
          <a:p>
            <a:pPr lvl="1"/>
            <a:r>
              <a:rPr lang="en-US" dirty="0">
                <a:sym typeface="Symbol"/>
              </a:rPr>
              <a:t>Note that collisions are guaranteed to exist…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If we compute H(x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), …, H(x</a:t>
            </a:r>
            <a:r>
              <a:rPr lang="en-US" baseline="-25000" dirty="0">
                <a:sym typeface="Symbol"/>
              </a:rPr>
              <a:t>2</a:t>
            </a:r>
            <a:r>
              <a:rPr lang="en-US" altLang="en-US" baseline="-10000" dirty="0">
                <a:latin typeface="Script MT Bold" panose="03040602040607080904" pitchFamily="66" charset="0"/>
              </a:rPr>
              <a:t>l</a:t>
            </a:r>
            <a:r>
              <a:rPr lang="en-US" baseline="-15000" dirty="0">
                <a:sym typeface="Symbol"/>
              </a:rPr>
              <a:t> </a:t>
            </a:r>
            <a:r>
              <a:rPr lang="en-US" baseline="-25000" dirty="0">
                <a:sym typeface="Symbol"/>
              </a:rPr>
              <a:t>+ 1</a:t>
            </a:r>
            <a:r>
              <a:rPr lang="en-US" dirty="0">
                <a:sym typeface="Symbol"/>
              </a:rPr>
              <a:t>), we are guaranteed to find a collision</a:t>
            </a:r>
          </a:p>
          <a:p>
            <a:pPr lvl="1"/>
            <a:r>
              <a:rPr lang="en-US" dirty="0">
                <a:sym typeface="Symbol"/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76674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“Birthday”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H(x</a:t>
            </a:r>
            <a:r>
              <a:rPr lang="en-US" baseline="-25000" dirty="0"/>
              <a:t>1</a:t>
            </a:r>
            <a:r>
              <a:rPr lang="en-US" dirty="0"/>
              <a:t>), …, H(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is the probability of a collision?</a:t>
            </a:r>
          </a:p>
          <a:p>
            <a:pPr lvl="1"/>
            <a:endParaRPr lang="en-US" dirty="0"/>
          </a:p>
          <a:p>
            <a:r>
              <a:rPr lang="en-US" dirty="0"/>
              <a:t>Related to the so-called </a:t>
            </a:r>
            <a:r>
              <a:rPr lang="en-US" i="1" dirty="0"/>
              <a:t>birthday paradox</a:t>
            </a:r>
            <a:endParaRPr lang="en-US" dirty="0"/>
          </a:p>
          <a:p>
            <a:pPr lvl="1"/>
            <a:r>
              <a:rPr lang="en-US" dirty="0"/>
              <a:t>How many people are needed to have a 50% chance that some two people share a birthday?</a:t>
            </a:r>
          </a:p>
        </p:txBody>
      </p:sp>
    </p:spTree>
    <p:extLst>
      <p:ext uri="{BB962C8B-B14F-4D97-AF65-F5344CB8AC3E}">
        <p14:creationId xmlns:p14="http://schemas.microsoft.com/office/powerpoint/2010/main" val="15556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collision probability is O(k</a:t>
            </a:r>
            <a:r>
              <a:rPr lang="en-US" baseline="30000" dirty="0"/>
              <a:t>2</a:t>
            </a:r>
            <a:r>
              <a:rPr lang="en-US" dirty="0"/>
              <a:t>/N)</a:t>
            </a:r>
          </a:p>
          <a:p>
            <a:endParaRPr lang="en-US" dirty="0"/>
          </a:p>
          <a:p>
            <a:r>
              <a:rPr lang="en-US" dirty="0"/>
              <a:t>When k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N</a:t>
            </a:r>
            <a:r>
              <a:rPr lang="en-US" baseline="30000" dirty="0"/>
              <a:t>1/2</a:t>
            </a:r>
            <a:r>
              <a:rPr lang="en-US" dirty="0"/>
              <a:t>, probability of a collision is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50%</a:t>
            </a:r>
          </a:p>
          <a:p>
            <a:pPr lvl="1"/>
            <a:r>
              <a:rPr lang="en-US" dirty="0"/>
              <a:t>Birthdays: 23 people suffice!</a:t>
            </a:r>
          </a:p>
          <a:p>
            <a:pPr lvl="1"/>
            <a:r>
              <a:rPr lang="en-US" dirty="0"/>
              <a:t>Hash functions: O(</a:t>
            </a:r>
            <a:r>
              <a:rPr lang="en-US" dirty="0">
                <a:sym typeface="Symbol"/>
              </a:rPr>
              <a:t>2</a:t>
            </a:r>
            <a:r>
              <a:rPr lang="en-US" altLang="en-US" baseline="30000" dirty="0">
                <a:latin typeface="Script MT Bold" panose="03040602040607080904" pitchFamily="66" charset="0"/>
              </a:rPr>
              <a:t>l</a:t>
            </a:r>
            <a:r>
              <a:rPr lang="en-US" altLang="en-US" baseline="30000" dirty="0"/>
              <a:t>/2</a:t>
            </a:r>
            <a:r>
              <a:rPr lang="en-US" dirty="0"/>
              <a:t>) hash-function evaluations</a:t>
            </a:r>
          </a:p>
          <a:p>
            <a:pPr lvl="1"/>
            <a:endParaRPr lang="en-US" dirty="0"/>
          </a:p>
          <a:p>
            <a:r>
              <a:rPr lang="en-US" dirty="0"/>
              <a:t>Need </a:t>
            </a:r>
            <a:r>
              <a:rPr lang="en-US" dirty="0">
                <a:latin typeface="Brush Script MT" panose="03060802040406070304" pitchFamily="66" charset="0"/>
              </a:rPr>
              <a:t>l</a:t>
            </a:r>
            <a:r>
              <a:rPr lang="en-US" dirty="0"/>
              <a:t>=2n-bit output length to get security against attackers running in time 2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Note: </a:t>
            </a:r>
            <a:r>
              <a:rPr lang="en-US" i="1" dirty="0"/>
              <a:t>twice as long </a:t>
            </a:r>
            <a:r>
              <a:rPr lang="en-US" dirty="0"/>
              <a:t>as symmetric keys (e.g., block-cipher keys or PRG seeds) for the same security</a:t>
            </a:r>
          </a:p>
        </p:txBody>
      </p:sp>
    </p:spTree>
    <p:extLst>
      <p:ext uri="{BB962C8B-B14F-4D97-AF65-F5344CB8AC3E}">
        <p14:creationId xmlns:p14="http://schemas.microsoft.com/office/powerpoint/2010/main" val="97621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“Birthday bound”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birthday bound comes up in many other cryptographic contexts</a:t>
            </a:r>
          </a:p>
          <a:p>
            <a:endParaRPr lang="en-US" dirty="0"/>
          </a:p>
          <a:p>
            <a:r>
              <a:rPr lang="en-US" dirty="0"/>
              <a:t>Example: IV reuse in CTR-mode encryption</a:t>
            </a:r>
          </a:p>
          <a:p>
            <a:pPr lvl="1"/>
            <a:r>
              <a:rPr lang="en-US" dirty="0"/>
              <a:t>If k messages are encrypted, what are the chances that some IV is used twice?</a:t>
            </a:r>
          </a:p>
          <a:p>
            <a:pPr lvl="1"/>
            <a:r>
              <a:rPr lang="en-US" dirty="0"/>
              <a:t>Note: this is much higher than the probability that a </a:t>
            </a:r>
            <a:r>
              <a:rPr lang="en-US" i="1" dirty="0"/>
              <a:t>specific</a:t>
            </a:r>
            <a:r>
              <a:rPr lang="en-US" dirty="0"/>
              <a:t> IV is used again</a:t>
            </a:r>
          </a:p>
        </p:txBody>
      </p:sp>
    </p:spTree>
    <p:extLst>
      <p:ext uri="{BB962C8B-B14F-4D97-AF65-F5344CB8AC3E}">
        <p14:creationId xmlns:p14="http://schemas.microsoft.com/office/powerpoint/2010/main" val="323040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2057400"/>
            <a:ext cx="4800600" cy="131445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Applications to message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3592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2" y="2060886"/>
            <a:ext cx="1145381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2" y="2060886"/>
            <a:ext cx="1063793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45899" y="3093735"/>
            <a:ext cx="4090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M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143250" y="2179334"/>
            <a:ext cx="2800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58759" y="1779284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5422" y="3150885"/>
            <a:ext cx="13885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h =? H(M)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Intuition…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143250" y="2914650"/>
            <a:ext cx="2800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4405935" y="2522235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5310" y="3429000"/>
            <a:ext cx="12394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h = H(M)</a:t>
            </a:r>
          </a:p>
        </p:txBody>
      </p:sp>
      <p:sp>
        <p:nvSpPr>
          <p:cNvPr id="12" name="Flowchart: Direct Access Storage 11"/>
          <p:cNvSpPr/>
          <p:nvPr/>
        </p:nvSpPr>
        <p:spPr>
          <a:xfrm>
            <a:off x="3257550" y="2522235"/>
            <a:ext cx="2514600" cy="449565"/>
          </a:xfrm>
          <a:prstGeom prst="flowChartMagneticDrum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334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/>
      <p:bldP spid="13" grpId="0" animBg="1"/>
      <p:bldP spid="1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40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1204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2057400"/>
            <a:ext cx="4800600" cy="131445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Other applications of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hash functions</a:t>
            </a:r>
          </a:p>
        </p:txBody>
      </p:sp>
    </p:spTree>
    <p:extLst>
      <p:ext uri="{BB962C8B-B14F-4D97-AF65-F5344CB8AC3E}">
        <p14:creationId xmlns:p14="http://schemas.microsoft.com/office/powerpoint/2010/main" val="65487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are ubiquitous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Collision-resistance </a:t>
            </a:r>
            <a:r>
              <a:rPr lang="en-US" dirty="0">
                <a:sym typeface="Symbol" panose="05050102010706020507" pitchFamily="18" charset="2"/>
              </a:rPr>
              <a:t> “fingerprinting”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Used as a one-way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Used as a “random oracle”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Proofs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6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virus scanning</a:t>
            </a:r>
          </a:p>
          <a:p>
            <a:r>
              <a:rPr lang="en-US" dirty="0"/>
              <a:t>E.g., </a:t>
            </a:r>
            <a:r>
              <a:rPr lang="en-US" dirty="0" err="1"/>
              <a:t>deduplication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754224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24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0" i="0" dirty="0">
                <a:solidFill>
                  <a:srgbClr val="333333"/>
                </a:solidFill>
                <a:effectLst/>
                <a:latin typeface="Open Sans"/>
              </a:rPr>
              <a:t>Collision resistant hash function 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28600" y="3007800"/>
            <a:ext cx="8091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/>
              <a:t>No same hash value for different messages</a:t>
            </a: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57AD-4C01-4655-B478-665A3717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37F3B-4F01-4DC4-A732-7352D6C55FC9}"/>
              </a:ext>
            </a:extLst>
          </p:cNvPr>
          <p:cNvSpPr txBox="1"/>
          <p:nvPr/>
        </p:nvSpPr>
        <p:spPr>
          <a:xfrm>
            <a:off x="457200" y="1416147"/>
            <a:ext cx="784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A hash function is any function that can be used to map data of arbitrary size to fixed-size values.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The values returned by a hash function are called hash values, hash codes, digests, or simply hashes.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F7966-E2C7-477F-A412-E1C42B26B95F}"/>
              </a:ext>
            </a:extLst>
          </p:cNvPr>
          <p:cNvSpPr txBox="1"/>
          <p:nvPr/>
        </p:nvSpPr>
        <p:spPr>
          <a:xfrm>
            <a:off x="381000" y="2935686"/>
            <a:ext cx="6477000" cy="74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ct val="35000"/>
              </a:spcAft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ct val="35000"/>
              </a:spcAft>
              <a:buFont typeface="+mj-lt"/>
              <a:buAutoNum type="arabicPeriod"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61DE2-57CC-43C6-8FC0-F5F6FF3BA54C}"/>
              </a:ext>
            </a:extLst>
          </p:cNvPr>
          <p:cNvSpPr txBox="1"/>
          <p:nvPr/>
        </p:nvSpPr>
        <p:spPr>
          <a:xfrm flipH="1">
            <a:off x="1219199" y="3105151"/>
            <a:ext cx="772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French Script MT" panose="03020402040607040605" pitchFamily="66" charset="0"/>
              </a:rPr>
              <a:t>A hash function is a mathematical function (a process) for converting a numerical input value into a numerical output value</a:t>
            </a:r>
          </a:p>
        </p:txBody>
      </p:sp>
    </p:spTree>
    <p:extLst>
      <p:ext uri="{BB962C8B-B14F-4D97-AF65-F5344CB8AC3E}">
        <p14:creationId xmlns:p14="http://schemas.microsoft.com/office/powerpoint/2010/main" val="292165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3C9E-7A70-4EF4-A439-75CFF9B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Iterated Cryptographic hash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E17B-4065-4B27-899D-4715E7A75ADF}"/>
              </a:ext>
            </a:extLst>
          </p:cNvPr>
          <p:cNvSpPr txBox="1"/>
          <p:nvPr/>
        </p:nvSpPr>
        <p:spPr>
          <a:xfrm>
            <a:off x="152400" y="1416147"/>
            <a:ext cx="82292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3E50"/>
                </a:solidFill>
                <a:effectLst/>
                <a:latin typeface="Sentinel SSm A"/>
              </a:rPr>
              <a:t>It compresses n bit string to create an m bit string where n&gt;m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3E50"/>
                </a:solidFill>
                <a:effectLst/>
                <a:latin typeface="Sentinel SSm A"/>
              </a:rPr>
              <a:t>Iterated hash functions have a problem: the effort to generate </a:t>
            </a:r>
            <a:r>
              <a:rPr lang="en-US" b="0" i="1" dirty="0">
                <a:solidFill>
                  <a:srgbClr val="2C3E50"/>
                </a:solidFill>
                <a:effectLst/>
                <a:latin typeface="Sentinel SSm A"/>
              </a:rPr>
              <a:t>lots</a:t>
            </a:r>
            <a:r>
              <a:rPr lang="en-US" b="0" i="0" dirty="0">
                <a:solidFill>
                  <a:srgbClr val="2C3E50"/>
                </a:solidFill>
                <a:effectLst/>
                <a:latin typeface="Sentinel SSm A"/>
              </a:rPr>
              <a:t> of collisions scales sub-linearly.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E50"/>
                </a:solidFill>
                <a:latin typeface="Sentinel SSm A"/>
              </a:rPr>
              <a:t>Types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E50"/>
                </a:solidFill>
                <a:latin typeface="Sentinel SSm A"/>
              </a:rPr>
              <a:t>Merkle-</a:t>
            </a:r>
            <a:r>
              <a:rPr lang="en-US" dirty="0" err="1">
                <a:solidFill>
                  <a:srgbClr val="2C3E50"/>
                </a:solidFill>
                <a:latin typeface="Sentinel SSm A"/>
              </a:rPr>
              <a:t>Damgard</a:t>
            </a:r>
            <a:r>
              <a:rPr lang="en-US" dirty="0">
                <a:solidFill>
                  <a:srgbClr val="2C3E50"/>
                </a:solidFill>
                <a:latin typeface="Sentinel SSm A"/>
              </a:rPr>
              <a:t> scheme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E50"/>
                </a:solidFill>
                <a:latin typeface="Sentinel SSm A"/>
              </a:rPr>
              <a:t>Message Digest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E50"/>
                </a:solidFill>
                <a:latin typeface="Sentinel SSm A"/>
              </a:rPr>
              <a:t>Secure Hash Algorithm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E50"/>
                </a:solidFill>
                <a:latin typeface="Sentinel SSm A"/>
              </a:rPr>
              <a:t>Hash function based on block cipher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E50"/>
                </a:solidFill>
                <a:latin typeface="Sentinel SSm A"/>
              </a:rPr>
              <a:t>Rabin scheme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E50"/>
                </a:solidFill>
                <a:latin typeface="Sentinel SSm A"/>
              </a:rPr>
              <a:t>Davis </a:t>
            </a:r>
            <a:r>
              <a:rPr lang="en-US" dirty="0" err="1">
                <a:solidFill>
                  <a:srgbClr val="2C3E50"/>
                </a:solidFill>
                <a:latin typeface="Sentinel SSm A"/>
              </a:rPr>
              <a:t>meyer</a:t>
            </a:r>
            <a:r>
              <a:rPr lang="en-US" dirty="0">
                <a:solidFill>
                  <a:srgbClr val="2C3E50"/>
                </a:solidFill>
                <a:latin typeface="Sentinel SSm A"/>
              </a:rPr>
              <a:t> scheme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E50"/>
                </a:solidFill>
                <a:latin typeface="Sentinel SSm A"/>
              </a:rPr>
              <a:t>Matyas </a:t>
            </a:r>
            <a:r>
              <a:rPr lang="en-US" dirty="0" err="1">
                <a:solidFill>
                  <a:srgbClr val="2C3E50"/>
                </a:solidFill>
                <a:latin typeface="Sentinel SSm A"/>
              </a:rPr>
              <a:t>meyer</a:t>
            </a:r>
            <a:r>
              <a:rPr lang="en-US" dirty="0">
                <a:solidFill>
                  <a:srgbClr val="2C3E50"/>
                </a:solidFill>
                <a:latin typeface="Sentinel SSm A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Sentinel SSm A"/>
              </a:rPr>
              <a:t>oseas</a:t>
            </a:r>
            <a:r>
              <a:rPr lang="en-US" dirty="0">
                <a:solidFill>
                  <a:srgbClr val="2C3E50"/>
                </a:solidFill>
                <a:latin typeface="Sentinel SSm A"/>
              </a:rPr>
              <a:t> scheme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C3E50"/>
                </a:solidFill>
                <a:latin typeface="Sentinel SSm A"/>
              </a:rPr>
              <a:t>Miyaguchi-preneel</a:t>
            </a:r>
            <a:r>
              <a:rPr lang="en-US" dirty="0">
                <a:solidFill>
                  <a:srgbClr val="2C3E50"/>
                </a:solidFill>
                <a:latin typeface="Sentinel SSm A"/>
              </a:rPr>
              <a:t>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7B93-57CB-4F88-8E02-2881AA50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just"/>
            <a:r>
              <a:rPr lang="en-US" dirty="0">
                <a:solidFill>
                  <a:srgbClr val="2C3E50"/>
                </a:solidFill>
                <a:latin typeface="Sentinel SSm A"/>
              </a:rPr>
              <a:t>Merkle-</a:t>
            </a:r>
            <a:r>
              <a:rPr lang="en-US" dirty="0" err="1">
                <a:solidFill>
                  <a:srgbClr val="2C3E50"/>
                </a:solidFill>
                <a:latin typeface="Sentinel SSm A"/>
              </a:rPr>
              <a:t>Damgard</a:t>
            </a:r>
            <a:r>
              <a:rPr lang="en-US" dirty="0">
                <a:solidFill>
                  <a:srgbClr val="2C3E50"/>
                </a:solidFill>
                <a:latin typeface="Sentinel SSm A"/>
              </a:rPr>
              <a:t> scheme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6CDA8-627E-41E7-A2C2-EAD1679F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4" y="2038350"/>
            <a:ext cx="6422015" cy="24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F28C-4C02-4856-B6DF-EAED93E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just"/>
            <a:r>
              <a:rPr lang="en-US" dirty="0">
                <a:solidFill>
                  <a:srgbClr val="2C3E50"/>
                </a:solidFill>
                <a:latin typeface="Sentinel SSm A"/>
              </a:rPr>
              <a:t>Hash function based on block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DAA4E-7BAC-4998-BBD4-53767AF2FFC6}"/>
              </a:ext>
            </a:extLst>
          </p:cNvPr>
          <p:cNvSpPr txBox="1"/>
          <p:nvPr/>
        </p:nvSpPr>
        <p:spPr>
          <a:xfrm>
            <a:off x="762000" y="135255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symmetric key block cipher as a compression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200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1FE-9B6F-42FB-B153-256CC8C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3E50"/>
                </a:solidFill>
                <a:latin typeface="Sentinel SSm A"/>
              </a:rPr>
              <a:t>Rabin scheme</a:t>
            </a:r>
            <a:br>
              <a:rPr lang="en-US" dirty="0">
                <a:solidFill>
                  <a:srgbClr val="2C3E50"/>
                </a:solidFill>
                <a:latin typeface="Sentinel SSm A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10E48-481E-4659-AF45-8B4A1E1B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49271"/>
            <a:ext cx="6248227" cy="198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8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E8177F2-431B-4821-8ADA-D40EB30559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00600"/>
            <a:ext cx="19050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/>
              <a:t>14.</a:t>
            </a:r>
            <a:fld id="{DEAFF3D1-7F12-455E-BC72-9C2FFFE056A9}" type="slidenum">
              <a:rPr lang="en-US" altLang="en-US" sz="900" b="0"/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900" b="0"/>
          </a:p>
        </p:txBody>
      </p:sp>
      <p:sp>
        <p:nvSpPr>
          <p:cNvPr id="933891" name="Text Box 3">
            <a:extLst>
              <a:ext uri="{FF2B5EF4-FFF2-40B4-BE49-F238E27FC236}">
                <a16:creationId xmlns:a16="http://schemas.microsoft.com/office/drawing/2014/main" id="{686A02A0-89D0-4B6B-9B40-8539F2F1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0" y="308760"/>
            <a:ext cx="366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 algn="just"/>
            <a:r>
              <a:rPr lang="en-US" sz="2400" dirty="0">
                <a:solidFill>
                  <a:srgbClr val="2C3E50"/>
                </a:solidFill>
                <a:latin typeface="Sentinel SSm A"/>
              </a:rPr>
              <a:t>Davis </a:t>
            </a:r>
            <a:r>
              <a:rPr lang="en-US" sz="2400" dirty="0" err="1">
                <a:solidFill>
                  <a:srgbClr val="2C3E50"/>
                </a:solidFill>
                <a:latin typeface="Sentinel SSm A"/>
              </a:rPr>
              <a:t>meyer</a:t>
            </a:r>
            <a:r>
              <a:rPr lang="en-US" sz="2400" dirty="0">
                <a:solidFill>
                  <a:srgbClr val="2C3E50"/>
                </a:solidFill>
                <a:latin typeface="Sentinel SSm A"/>
              </a:rPr>
              <a:t> scheme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FFBF7A90-9DB3-47EB-BC4D-39B82D39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00600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b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3A211-B096-4843-A6F9-1B8BC125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6051"/>
            <a:ext cx="6027960" cy="189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607</Words>
  <Application>Microsoft Office PowerPoint</Application>
  <PresentationFormat>On-screen Show (16:9)</PresentationFormat>
  <Paragraphs>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Arial</vt:lpstr>
      <vt:lpstr>Brush Script MT</vt:lpstr>
      <vt:lpstr>Calibri</vt:lpstr>
      <vt:lpstr>French Script MT</vt:lpstr>
      <vt:lpstr>Inter</vt:lpstr>
      <vt:lpstr>Open Sans</vt:lpstr>
      <vt:lpstr>Script MT Bold</vt:lpstr>
      <vt:lpstr>Sentinel SSm A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Hash functions</vt:lpstr>
      <vt:lpstr>Iterated Cryptographic hash function</vt:lpstr>
      <vt:lpstr>Merkle-Damgard scheme</vt:lpstr>
      <vt:lpstr>Hash function based on block cipher</vt:lpstr>
      <vt:lpstr>Rabin scheme </vt:lpstr>
      <vt:lpstr>PowerPoint Presentation</vt:lpstr>
      <vt:lpstr>Matyas meyer oseas scheme </vt:lpstr>
      <vt:lpstr>Miyaguchi-preneel scheme</vt:lpstr>
      <vt:lpstr>Hash functions</vt:lpstr>
      <vt:lpstr>Collision-resistance</vt:lpstr>
      <vt:lpstr>Generic hash-function attacks</vt:lpstr>
      <vt:lpstr>“Birthday” attacks</vt:lpstr>
      <vt:lpstr>Theorem</vt:lpstr>
      <vt:lpstr>“Birthday bound”</vt:lpstr>
      <vt:lpstr>PowerPoint Presentation</vt:lpstr>
      <vt:lpstr>Intuition…</vt:lpstr>
      <vt:lpstr>PowerPoint Presentation</vt:lpstr>
      <vt:lpstr>Hash functions are ubiquitous</vt:lpstr>
      <vt:lpstr>Fingerprinting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106</cp:revision>
  <dcterms:created xsi:type="dcterms:W3CDTF">2020-06-08T19:20:40Z</dcterms:created>
  <dcterms:modified xsi:type="dcterms:W3CDTF">2020-10-27T06:34:00Z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