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7"/>
  </p:notesMasterIdLst>
  <p:sldIdLst>
    <p:sldId id="256" r:id="rId6"/>
    <p:sldId id="257" r:id="rId7"/>
    <p:sldId id="258" r:id="rId8"/>
    <p:sldId id="861" r:id="rId9"/>
    <p:sldId id="862" r:id="rId10"/>
    <p:sldId id="869" r:id="rId11"/>
    <p:sldId id="870" r:id="rId12"/>
    <p:sldId id="871" r:id="rId13"/>
    <p:sldId id="866" r:id="rId14"/>
    <p:sldId id="867" r:id="rId15"/>
    <p:sldId id="863" r:id="rId16"/>
    <p:sldId id="864" r:id="rId17"/>
    <p:sldId id="865" r:id="rId18"/>
    <p:sldId id="781" r:id="rId19"/>
    <p:sldId id="868" r:id="rId20"/>
    <p:sldId id="262" r:id="rId21"/>
    <p:sldId id="263" r:id="rId22"/>
    <p:sldId id="645" r:id="rId23"/>
    <p:sldId id="646" r:id="rId24"/>
    <p:sldId id="282" r:id="rId25"/>
    <p:sldId id="283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9EDE9FE-C5EE-43A6-BA19-2014D30C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2FD27-FBCD-4DD6-9D13-243BC88F30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2A190C4-F1CD-4DB0-9FFB-648768DCB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99DAD7F-148D-4EB3-9CAB-EE02E865A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06D1-C4EB-4214-8D92-D5B9E9A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423A-F457-42D3-A5A8-D58395B5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689C-C6B2-453E-818D-EF894D18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B31E-F238-4516-B374-0603D5B97380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4FE2-CA40-459A-8C01-B5F16ED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2A45-67C0-4DE3-8B46-321DA221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C5D9-DDB1-4837-9A9A-E0BB1CFC6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5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6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14A3-3BFD-4CB3-B44C-53F15C9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SHA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B95CB-C99E-4016-9411-6A69B1A5F0CE}"/>
              </a:ext>
            </a:extLst>
          </p:cNvPr>
          <p:cNvSpPr txBox="1"/>
          <p:nvPr/>
        </p:nvSpPr>
        <p:spPr>
          <a:xfrm>
            <a:off x="685800" y="10638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Steps involved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 Padding of Bits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  <a:r>
              <a:rPr lang="en-IN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Append Length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Divide the input into 512-bit blocks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 Initialize chaining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  <a:r>
              <a:rPr lang="en-IN" sz="2800" b="1" i="1" dirty="0">
                <a:solidFill>
                  <a:srgbClr val="C00000"/>
                </a:solidFill>
                <a:latin typeface="Californian FB" panose="0207040306080B030204" pitchFamily="18" charset="0"/>
              </a:rPr>
              <a:t>Process Blocks</a:t>
            </a:r>
          </a:p>
        </p:txBody>
      </p:sp>
    </p:spTree>
    <p:extLst>
      <p:ext uri="{BB962C8B-B14F-4D97-AF65-F5344CB8AC3E}">
        <p14:creationId xmlns:p14="http://schemas.microsoft.com/office/powerpoint/2010/main" val="206408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7B93-57CB-4F88-8E02-2881AA50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dirty="0">
                <a:solidFill>
                  <a:srgbClr val="2C3E50"/>
                </a:solidFill>
                <a:latin typeface="Sentinel SSm A"/>
              </a:rPr>
              <a:t>Padding of Bits and Append Length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33A9E-BFAB-4404-8B29-BF04FFDF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6126"/>
            <a:ext cx="5600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F28C-4C02-4856-B6DF-EAED93E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/>
            <a:r>
              <a:rPr lang="en-US" dirty="0">
                <a:solidFill>
                  <a:srgbClr val="2C3E50"/>
                </a:solidFill>
                <a:latin typeface="Sentinel SSm A"/>
              </a:rPr>
              <a:t>Divide the input into 512-bit 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C9A3E-1ED4-4549-95D8-EC99C617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750"/>
            <a:ext cx="6840359" cy="29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1FE-9B6F-42FB-B153-256CC8C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3E50"/>
                </a:solidFill>
                <a:latin typeface="Sentinel SSm A"/>
              </a:rPr>
              <a:t>Initialize chaining variables</a:t>
            </a:r>
            <a:br>
              <a:rPr lang="en-US" dirty="0">
                <a:solidFill>
                  <a:srgbClr val="2C3E50"/>
                </a:solidFill>
                <a:latin typeface="Sentinel SSm A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2DB149-E326-4E5C-AB73-CAAD484C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41050"/>
              </p:ext>
            </p:extLst>
          </p:nvPr>
        </p:nvGraphicFramePr>
        <p:xfrm>
          <a:off x="1143000" y="75438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174818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6682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Chaining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Hex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4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01 23 45 67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0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 AB CD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6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 DC BA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76 54 32 10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 D2 E1 F0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0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8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Text Box 3">
            <a:extLst>
              <a:ext uri="{FF2B5EF4-FFF2-40B4-BE49-F238E27FC236}">
                <a16:creationId xmlns:a16="http://schemas.microsoft.com/office/drawing/2014/main" id="{686A02A0-89D0-4B6B-9B40-8539F2F1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97" y="308760"/>
            <a:ext cx="3212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 algn="just"/>
            <a:r>
              <a:rPr lang="en-IN" sz="2400" dirty="0"/>
              <a:t>Process Blocks</a:t>
            </a:r>
            <a:endParaRPr lang="en-US" sz="2400" dirty="0">
              <a:solidFill>
                <a:srgbClr val="2C3E50"/>
              </a:solidFill>
              <a:latin typeface="Sentinel SSm A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FFBF7A90-9DB3-47EB-BC4D-39B82D39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006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6DEC5-C457-45DC-8C40-C349FABE8FC6}"/>
              </a:ext>
            </a:extLst>
          </p:cNvPr>
          <p:cNvSpPr txBox="1"/>
          <p:nvPr/>
        </p:nvSpPr>
        <p:spPr>
          <a:xfrm>
            <a:off x="1371600" y="951519"/>
            <a:ext cx="71628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chaining variables A-E into variables a-e.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current 512-bit block into 16 subblocks of 32-bits.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has 4 rounds, each consisting of 20 steps.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takes 3 inputs-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 512-bit block,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 The register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 A constant K[t] (where t= 0 to 79)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has a total of 80 iterations (4 rounds X 20 - iterations).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865A-8A04-4B2D-BFB8-6FBB39E1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Iteration of SHA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797E-0ADE-4E0B-A318-90AB74472B75}"/>
              </a:ext>
            </a:extLst>
          </p:cNvPr>
          <p:cNvSpPr txBox="1"/>
          <p:nvPr/>
        </p:nvSpPr>
        <p:spPr>
          <a:xfrm>
            <a:off x="304800" y="1218375"/>
            <a:ext cx="8077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consists of following operations:-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e +Process P + S5 (a) + W[t] + K[t] ), a, S30(b) , c , 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The register made up of 5 variables a, b, c, d, 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 = The logic operation.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= Circular-left shift of 32-bit sub-block by t bits.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W[t[ = A 32-bit derived from the current 32-bit sub-block.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K[t] = One of the five additive constants.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1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72A75-22EB-4AA9-AD31-22F31AD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lvl="2" algn="just"/>
            <a:r>
              <a:rPr lang="en-US" dirty="0"/>
              <a:t>Process P in each SHA round</a:t>
            </a:r>
            <a:endParaRPr lang="en-US" dirty="0">
              <a:solidFill>
                <a:srgbClr val="2C3E50"/>
              </a:solidFill>
              <a:latin typeface="Sentinel SSm 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AC0B5-508E-4E6F-868E-2AB879A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60" y="1428750"/>
            <a:ext cx="5952280" cy="26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5FA8-A607-42DB-8CA9-82469D7D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13335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914400" lvl="2" algn="just"/>
            <a:r>
              <a:rPr lang="en-US" sz="2400" dirty="0">
                <a:solidFill>
                  <a:srgbClr val="2C3E50"/>
                </a:solidFill>
                <a:latin typeface="Sentinel SSm A"/>
              </a:rPr>
              <a:t>Sha 1 working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C0A3-9FF2-4CD6-85FB-5E8453D5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7152"/>
            <a:ext cx="592085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9EAF6-881D-40DB-84C1-28E65ED2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52550"/>
            <a:ext cx="5943600" cy="30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0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40" y="1047750"/>
            <a:ext cx="8543160" cy="3603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hashing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Socket Layer (SSL) security protocol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43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1204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754224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</a:p>
          <a:p>
            <a:pPr marL="816120" lvl="1" indent="-358560">
              <a:buClr>
                <a:srgbClr val="3A3A3A"/>
              </a:buClr>
              <a:buFont typeface="Inter"/>
              <a:buChar char="☞"/>
            </a:pPr>
            <a:r>
              <a:rPr lang="en-IN" sz="2000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https://tools.ietf.org/html/rfc6234</a:t>
            </a:r>
            <a:endParaRPr lang="en-IN" sz="2000" b="0" strike="noStrike" spc="-1" dirty="0">
              <a:solidFill>
                <a:srgbClr val="3A3A3A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	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20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i="0" dirty="0">
                <a:solidFill>
                  <a:srgbClr val="333333"/>
                </a:solidFill>
                <a:effectLst/>
                <a:latin typeface="Open Sans"/>
              </a:rPr>
              <a:t>SHA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8600" y="3007800"/>
            <a:ext cx="809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/>
              <a:t>Secure hash algorithm</a:t>
            </a: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7AD-4C01-4655-B478-665A3717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37F3B-4F01-4DC4-A732-7352D6C55FC9}"/>
              </a:ext>
            </a:extLst>
          </p:cNvPr>
          <p:cNvSpPr txBox="1"/>
          <p:nvPr/>
        </p:nvSpPr>
        <p:spPr>
          <a:xfrm>
            <a:off x="1752600" y="1063800"/>
            <a:ext cx="7848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Sha-1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How SHA-1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SHA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SHA - 3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Comparison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endParaRPr lang="en-US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F7966-E2C7-477F-A412-E1C42B26B95F}"/>
              </a:ext>
            </a:extLst>
          </p:cNvPr>
          <p:cNvSpPr txBox="1"/>
          <p:nvPr/>
        </p:nvSpPr>
        <p:spPr>
          <a:xfrm>
            <a:off x="381000" y="2935686"/>
            <a:ext cx="6477000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ct val="35000"/>
              </a:spcAft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>
              <a:spcAft>
                <a:spcPct val="35000"/>
              </a:spcAft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5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C9E-7A70-4EF4-A439-75CFF9B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E17B-4065-4B27-899D-4715E7A75ADF}"/>
              </a:ext>
            </a:extLst>
          </p:cNvPr>
          <p:cNvSpPr txBox="1"/>
          <p:nvPr/>
        </p:nvSpPr>
        <p:spPr>
          <a:xfrm>
            <a:off x="152400" y="1416147"/>
            <a:ext cx="8229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Developed by NIST along with NSA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1993, SHA was published as a Federal Information Processing Standard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has following versions-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SHA – 0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SHA – 1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SHA – 2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SHA – 3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1C6-9809-431B-BCC5-3C67456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647A5-C871-49ED-A583-59321AD96598}"/>
              </a:ext>
            </a:extLst>
          </p:cNvPr>
          <p:cNvSpPr txBox="1"/>
          <p:nvPr/>
        </p:nvSpPr>
        <p:spPr>
          <a:xfrm>
            <a:off x="1066800" y="1276350"/>
            <a:ext cx="75438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Digest sizes: 160 bits</a:t>
            </a:r>
          </a:p>
          <a:p>
            <a:pPr>
              <a:lnSpc>
                <a:spcPct val="150000"/>
              </a:lnSpc>
            </a:pPr>
            <a:r>
              <a:rPr lang="en-US" dirty="0"/>
              <a:t>Block sizes: 512 bits</a:t>
            </a:r>
          </a:p>
          <a:p>
            <a:pPr>
              <a:lnSpc>
                <a:spcPct val="150000"/>
              </a:lnSpc>
            </a:pPr>
            <a:r>
              <a:rPr lang="en-US" dirty="0"/>
              <a:t>Certification: FIPS PUB 180-4, CRYPTREC (Monitored)</a:t>
            </a:r>
          </a:p>
          <a:p>
            <a:pPr>
              <a:lnSpc>
                <a:spcPct val="150000"/>
              </a:lnSpc>
            </a:pPr>
            <a:r>
              <a:rPr lang="en-US" dirty="0"/>
              <a:t>Rounds: 80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Merkle–</a:t>
            </a:r>
            <a:r>
              <a:rPr lang="en-US" dirty="0" err="1"/>
              <a:t>Damgård</a:t>
            </a:r>
            <a:r>
              <a:rPr lang="en-US" dirty="0"/>
              <a:t> construction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First published: 1993 (SHA-0), 1995 (SHA-1)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4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8D3E-B626-470B-A8CD-9FD19786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F4713-94E2-43B0-AB7B-8AD894116E1E}"/>
              </a:ext>
            </a:extLst>
          </p:cNvPr>
          <p:cNvSpPr txBox="1"/>
          <p:nvPr/>
        </p:nvSpPr>
        <p:spPr>
          <a:xfrm>
            <a:off x="990600" y="1200150"/>
            <a:ext cx="807720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 sizes: 224, 256, 384, or 512 bits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Rounds: 64 or 80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 FIPS PUB 180-4, CRYPTREC, NESSIE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Designers: National Security Agency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Merkle–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Damgård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with Davies–Meyer compression function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published: 2001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60EB-7722-49EC-B7FD-0A3F08D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B01AD-453E-4D71-A9C0-FAC23DF830B1}"/>
              </a:ext>
            </a:extLst>
          </p:cNvPr>
          <p:cNvSpPr txBox="1"/>
          <p:nvPr/>
        </p:nvSpPr>
        <p:spPr>
          <a:xfrm>
            <a:off x="304800" y="1581150"/>
            <a:ext cx="876300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Digest sizes: arbitrary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 FIPS PUB 202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sponge construction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published: 2015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Series: (SHA-0), SHA-1, SHA-2, SHA-3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Designers: Guido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Bertoni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Joan Daemen, Michaël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Gilles Van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Assche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B6F9-2228-4A6C-B9BA-DA12FF70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1985-EBAB-4503-927B-4E3F221B2931}"/>
              </a:ext>
            </a:extLst>
          </p:cNvPr>
          <p:cNvSpPr txBox="1"/>
          <p:nvPr/>
        </p:nvSpPr>
        <p:spPr>
          <a:xfrm>
            <a:off x="1219200" y="127635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for any input message that is less than      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SHA is a message digest of 160 bits in length.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is designed to be computationally infeasible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Obtain the original message , given its message digest.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two messages producing the same message digest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44BB42-856D-4FF6-AD0F-BAF80A78BE28}"/>
                  </a:ext>
                </a:extLst>
              </p:cNvPr>
              <p:cNvSpPr txBox="1"/>
              <p:nvPr/>
            </p:nvSpPr>
            <p:spPr>
              <a:xfrm>
                <a:off x="6324600" y="1311729"/>
                <a:ext cx="397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44BB42-856D-4FF6-AD0F-BAF80A78B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11729"/>
                <a:ext cx="397481" cy="276999"/>
              </a:xfrm>
              <a:prstGeom prst="rect">
                <a:avLst/>
              </a:prstGeom>
              <a:blipFill>
                <a:blip r:embed="rId2"/>
                <a:stretch>
                  <a:fillRect l="-13846" t="-2174" r="-3077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2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580</Words>
  <Application>Microsoft Office PowerPoint</Application>
  <PresentationFormat>On-screen Show (16:9)</PresentationFormat>
  <Paragraphs>113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Californian FB</vt:lpstr>
      <vt:lpstr>Cambria Math</vt:lpstr>
      <vt:lpstr>Inter</vt:lpstr>
      <vt:lpstr>Open Sans</vt:lpstr>
      <vt:lpstr>Sentinel SSm 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Contents</vt:lpstr>
      <vt:lpstr>Introduction</vt:lpstr>
      <vt:lpstr>SHA 1</vt:lpstr>
      <vt:lpstr>SHA 2</vt:lpstr>
      <vt:lpstr>SHA 3</vt:lpstr>
      <vt:lpstr>SHA - 1</vt:lpstr>
      <vt:lpstr>Working of SHA 1</vt:lpstr>
      <vt:lpstr>Padding of Bits and Append Length</vt:lpstr>
      <vt:lpstr>Divide the input into 512-bit blocks</vt:lpstr>
      <vt:lpstr>Initialize chaining variables </vt:lpstr>
      <vt:lpstr>PowerPoint Presentation</vt:lpstr>
      <vt:lpstr>1 Iteration of SHA</vt:lpstr>
      <vt:lpstr>Process P in each SHA round</vt:lpstr>
      <vt:lpstr>Sha 1 working</vt:lpstr>
      <vt:lpstr>Comparison</vt:lpstr>
      <vt:lpstr>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115</cp:revision>
  <dcterms:created xsi:type="dcterms:W3CDTF">2020-06-08T19:20:40Z</dcterms:created>
  <dcterms:modified xsi:type="dcterms:W3CDTF">2020-11-04T08:03:56Z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