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notesMasterIdLst>
    <p:notesMasterId r:id="rId35"/>
  </p:notesMasterIdLst>
  <p:sldIdLst>
    <p:sldId id="256" r:id="rId6"/>
    <p:sldId id="257" r:id="rId7"/>
    <p:sldId id="258" r:id="rId8"/>
    <p:sldId id="861" r:id="rId9"/>
    <p:sldId id="862" r:id="rId10"/>
    <p:sldId id="869" r:id="rId11"/>
    <p:sldId id="870" r:id="rId12"/>
    <p:sldId id="871" r:id="rId13"/>
    <p:sldId id="866" r:id="rId14"/>
    <p:sldId id="867" r:id="rId15"/>
    <p:sldId id="872" r:id="rId16"/>
    <p:sldId id="863" r:id="rId17"/>
    <p:sldId id="864" r:id="rId18"/>
    <p:sldId id="865" r:id="rId19"/>
    <p:sldId id="873" r:id="rId20"/>
    <p:sldId id="874" r:id="rId21"/>
    <p:sldId id="875" r:id="rId22"/>
    <p:sldId id="876" r:id="rId23"/>
    <p:sldId id="877" r:id="rId24"/>
    <p:sldId id="878" r:id="rId25"/>
    <p:sldId id="879" r:id="rId26"/>
    <p:sldId id="880" r:id="rId27"/>
    <p:sldId id="881" r:id="rId28"/>
    <p:sldId id="882" r:id="rId29"/>
    <p:sldId id="883" r:id="rId30"/>
    <p:sldId id="884" r:id="rId31"/>
    <p:sldId id="885" r:id="rId32"/>
    <p:sldId id="282" r:id="rId33"/>
    <p:sldId id="283" r:id="rId3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93F4B-CCA6-4CCD-948F-65C29F56B153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4CCFE-2FFD-4F9A-AB50-D95AA3E944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299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Picture 39"/>
          <p:cNvPicPr/>
          <p:nvPr/>
        </p:nvPicPr>
        <p:blipFill>
          <a:blip r:embed="rId2" cstate="print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  <p:pic>
        <p:nvPicPr>
          <p:cNvPr id="41" name="Picture 40"/>
          <p:cNvPicPr/>
          <p:nvPr/>
        </p:nvPicPr>
        <p:blipFill>
          <a:blip r:embed="rId2" cstate="print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148680" y="3938040"/>
            <a:ext cx="959400" cy="1823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148680" y="3938040"/>
            <a:ext cx="959400" cy="1823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 cstate="print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 cstate="print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148680" y="3938040"/>
            <a:ext cx="959400" cy="1823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8" name="Picture 117"/>
          <p:cNvPicPr/>
          <p:nvPr/>
        </p:nvPicPr>
        <p:blipFill>
          <a:blip r:embed="rId2" cstate="print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  <p:pic>
        <p:nvPicPr>
          <p:cNvPr id="119" name="Picture 118"/>
          <p:cNvPicPr/>
          <p:nvPr/>
        </p:nvPicPr>
        <p:blipFill>
          <a:blip r:embed="rId2" cstate="print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148680" y="3938040"/>
            <a:ext cx="959400" cy="1823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0" name="Picture 159"/>
          <p:cNvPicPr/>
          <p:nvPr/>
        </p:nvPicPr>
        <p:blipFill>
          <a:blip r:embed="rId2" cstate="print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  <p:pic>
        <p:nvPicPr>
          <p:cNvPr id="161" name="Picture 160"/>
          <p:cNvPicPr/>
          <p:nvPr/>
        </p:nvPicPr>
        <p:blipFill>
          <a:blip r:embed="rId2" cstate="print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subTitle"/>
          </p:nvPr>
        </p:nvSpPr>
        <p:spPr>
          <a:xfrm>
            <a:off x="148680" y="3938040"/>
            <a:ext cx="959400" cy="1823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0" name="Picture 199"/>
          <p:cNvPicPr/>
          <p:nvPr/>
        </p:nvPicPr>
        <p:blipFill>
          <a:blip r:embed="rId2" cstate="print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  <p:pic>
        <p:nvPicPr>
          <p:cNvPr id="201" name="Picture 200"/>
          <p:cNvPicPr/>
          <p:nvPr/>
        </p:nvPicPr>
        <p:blipFill>
          <a:blip r:embed="rId2" cstate="print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4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16;p23"/>
          <p:cNvPicPr/>
          <p:nvPr/>
        </p:nvPicPr>
        <p:blipFill>
          <a:blip r:embed="rId14" cstate="print"/>
          <a:stretch/>
        </p:blipFill>
        <p:spPr>
          <a:xfrm>
            <a:off x="6361920" y="297720"/>
            <a:ext cx="2357640" cy="735840"/>
          </a:xfrm>
          <a:prstGeom prst="rect">
            <a:avLst/>
          </a:prstGeom>
          <a:ln>
            <a:noFill/>
          </a:ln>
        </p:spPr>
      </p:pic>
      <p:pic>
        <p:nvPicPr>
          <p:cNvPr id="9" name="Google Shape;17;p23"/>
          <p:cNvPicPr/>
          <p:nvPr/>
        </p:nvPicPr>
        <p:blipFill>
          <a:blip r:embed="rId15" cstate="print"/>
          <a:stretch/>
        </p:blipFill>
        <p:spPr>
          <a:xfrm>
            <a:off x="311760" y="152280"/>
            <a:ext cx="2603520" cy="1352520"/>
          </a:xfrm>
          <a:prstGeom prst="rect">
            <a:avLst/>
          </a:prstGeom>
          <a:ln>
            <a:noFill/>
          </a:ln>
        </p:spPr>
      </p:pic>
      <p:sp>
        <p:nvSpPr>
          <p:cNvPr id="2" name="CustomShape 1"/>
          <p:cNvSpPr/>
          <p:nvPr/>
        </p:nvSpPr>
        <p:spPr>
          <a:xfrm>
            <a:off x="3111840" y="1956240"/>
            <a:ext cx="280656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IN" sz="2400" b="0" strike="noStrike" spc="-1">
                <a:solidFill>
                  <a:srgbClr val="1123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Welcome to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2520000" y="2340720"/>
            <a:ext cx="3990240" cy="64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IN" sz="3600" b="1" strike="noStrike" spc="-1">
                <a:solidFill>
                  <a:srgbClr val="EA7F25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PES University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2197440" y="3024000"/>
            <a:ext cx="4748760" cy="82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IN" sz="2400" b="0" strike="noStrike" spc="-1">
                <a:solidFill>
                  <a:srgbClr val="1123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Ring Road Campus, Bengaluru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31A675BA-681B-445E-960E-24E3756386C3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36;p26"/>
          <p:cNvPicPr/>
          <p:nvPr/>
        </p:nvPicPr>
        <p:blipFill>
          <a:blip r:embed="rId14" cstate="print"/>
          <a:stretch/>
        </p:blipFill>
        <p:spPr>
          <a:xfrm>
            <a:off x="8335800" y="93960"/>
            <a:ext cx="730800" cy="227880"/>
          </a:xfrm>
          <a:prstGeom prst="rect">
            <a:avLst/>
          </a:prstGeom>
          <a:ln>
            <a:noFill/>
          </a:ln>
        </p:spPr>
      </p:pic>
      <p:sp>
        <p:nvSpPr>
          <p:cNvPr id="79" name="CustomShape 1"/>
          <p:cNvSpPr/>
          <p:nvPr/>
        </p:nvSpPr>
        <p:spPr>
          <a:xfrm>
            <a:off x="8283600" y="69840"/>
            <a:ext cx="360" cy="276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7B7B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0" name="Google Shape;38;p26"/>
          <p:cNvPicPr/>
          <p:nvPr/>
        </p:nvPicPr>
        <p:blipFill>
          <a:blip r:embed="rId15" cstate="print"/>
          <a:stretch/>
        </p:blipFill>
        <p:spPr>
          <a:xfrm>
            <a:off x="7934400" y="45000"/>
            <a:ext cx="258120" cy="362880"/>
          </a:xfrm>
          <a:prstGeom prst="rect">
            <a:avLst/>
          </a:prstGeom>
          <a:ln>
            <a:noFill/>
          </a:ln>
        </p:spPr>
      </p:pic>
      <p:sp>
        <p:nvSpPr>
          <p:cNvPr id="8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DC29F4A-3F3E-4F97-B8C4-CD564B711364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83" name="PlaceHolder 4"/>
          <p:cNvSpPr>
            <a:spLocks noGrp="1"/>
          </p:cNvSpPr>
          <p:nvPr>
            <p:ph type="title"/>
          </p:nvPr>
        </p:nvSpPr>
        <p:spPr>
          <a:xfrm>
            <a:off x="311760" y="1928520"/>
            <a:ext cx="8520120" cy="792360"/>
          </a:xfrm>
          <a:prstGeom prst="rect">
            <a:avLst/>
          </a:prstGeom>
        </p:spPr>
        <p:txBody>
          <a:bodyPr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5"/>
          <p:cNvSpPr/>
          <p:nvPr/>
        </p:nvSpPr>
        <p:spPr>
          <a:xfrm>
            <a:off x="326160" y="2871000"/>
            <a:ext cx="80323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E69138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25440" y="3006720"/>
            <a:ext cx="8507160" cy="3567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26;p25"/>
          <p:cNvPicPr/>
          <p:nvPr/>
        </p:nvPicPr>
        <p:blipFill>
          <a:blip r:embed="rId14" cstate="print"/>
          <a:stretch/>
        </p:blipFill>
        <p:spPr>
          <a:xfrm>
            <a:off x="8335800" y="93960"/>
            <a:ext cx="730800" cy="227880"/>
          </a:xfrm>
          <a:prstGeom prst="rect">
            <a:avLst/>
          </a:prstGeom>
          <a:ln>
            <a:noFill/>
          </a:ln>
        </p:spPr>
      </p:pic>
      <p:sp>
        <p:nvSpPr>
          <p:cNvPr id="121" name="CustomShape 1"/>
          <p:cNvSpPr/>
          <p:nvPr/>
        </p:nvSpPr>
        <p:spPr>
          <a:xfrm>
            <a:off x="8283600" y="69840"/>
            <a:ext cx="360" cy="276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7B7B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2" name="Google Shape;28;p25"/>
          <p:cNvPicPr/>
          <p:nvPr/>
        </p:nvPicPr>
        <p:blipFill>
          <a:blip r:embed="rId15" cstate="print"/>
          <a:stretch/>
        </p:blipFill>
        <p:spPr>
          <a:xfrm>
            <a:off x="7934400" y="45000"/>
            <a:ext cx="258120" cy="362880"/>
          </a:xfrm>
          <a:prstGeom prst="rect">
            <a:avLst/>
          </a:prstGeom>
          <a:ln>
            <a:noFill/>
          </a:ln>
        </p:spPr>
      </p:pic>
      <p:sp>
        <p:nvSpPr>
          <p:cNvPr id="123" name="PlaceHolder 2"/>
          <p:cNvSpPr>
            <a:spLocks noGrp="1"/>
          </p:cNvSpPr>
          <p:nvPr>
            <p:ph type="title"/>
          </p:nvPr>
        </p:nvSpPr>
        <p:spPr>
          <a:xfrm>
            <a:off x="306360" y="142560"/>
            <a:ext cx="7886520" cy="585360"/>
          </a:xfrm>
          <a:prstGeom prst="rect">
            <a:avLst/>
          </a:prstGeom>
        </p:spPr>
        <p:txBody>
          <a:bodyPr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417600" y="784800"/>
            <a:ext cx="7004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EA7F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306360" y="960480"/>
            <a:ext cx="8543160" cy="360360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126" name="PlaceHolder 5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4EF0001-70F7-4C8A-A7FE-E5AF82E8F6EB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46;p27"/>
          <p:cNvPicPr/>
          <p:nvPr/>
        </p:nvPicPr>
        <p:blipFill>
          <a:blip r:embed="rId14" cstate="print"/>
          <a:stretch/>
        </p:blipFill>
        <p:spPr>
          <a:xfrm>
            <a:off x="8335800" y="93960"/>
            <a:ext cx="730800" cy="227880"/>
          </a:xfrm>
          <a:prstGeom prst="rect">
            <a:avLst/>
          </a:prstGeom>
          <a:ln>
            <a:noFill/>
          </a:ln>
        </p:spPr>
      </p:pic>
      <p:sp>
        <p:nvSpPr>
          <p:cNvPr id="163" name="CustomShape 1"/>
          <p:cNvSpPr/>
          <p:nvPr/>
        </p:nvSpPr>
        <p:spPr>
          <a:xfrm>
            <a:off x="8283600" y="69840"/>
            <a:ext cx="360" cy="276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7B7B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4" name="Google Shape;48;p27"/>
          <p:cNvPicPr/>
          <p:nvPr/>
        </p:nvPicPr>
        <p:blipFill>
          <a:blip r:embed="rId15" cstate="print"/>
          <a:stretch/>
        </p:blipFill>
        <p:spPr>
          <a:xfrm>
            <a:off x="7934400" y="45000"/>
            <a:ext cx="258120" cy="362880"/>
          </a:xfrm>
          <a:prstGeom prst="rect">
            <a:avLst/>
          </a:prstGeom>
          <a:ln>
            <a:noFill/>
          </a:ln>
        </p:spPr>
      </p:pic>
      <p:sp>
        <p:nvSpPr>
          <p:cNvPr id="165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EB0BA11B-A6FF-4C52-99A9-420A1A96608B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167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jp.at/doc/rfc/rfc5021.html" TargetMode="External"/><Relationship Id="rId1" Type="http://schemas.openxmlformats.org/officeDocument/2006/relationships/slideLayout" Target="../slideLayouts/slideLayout3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80264A07-6818-414E-85BF-E1412816F71A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 algn="r">
                <a:lnSpc>
                  <a:spcPct val="100000"/>
                </a:lnSpc>
              </a:pPr>
              <a:t>1</a:t>
            </a:fld>
            <a:endParaRPr lang="en-IN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14A3-3BFD-4CB3-B44C-53F15C99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800" i="1" dirty="0">
                <a:latin typeface="Times New Roman" panose="02020603050405020304" pitchFamily="18" charset="0"/>
              </a:rPr>
              <a:t>SSL cipher suite list</a:t>
            </a:r>
            <a:endParaRPr lang="en-IN" dirty="0"/>
          </a:p>
        </p:txBody>
      </p:sp>
      <p:pic>
        <p:nvPicPr>
          <p:cNvPr id="3" name="Picture 11">
            <a:extLst>
              <a:ext uri="{FF2B5EF4-FFF2-40B4-BE49-F238E27FC236}">
                <a16:creationId xmlns:a16="http://schemas.microsoft.com/office/drawing/2014/main" id="{F25B67B0-6279-43FF-AAEB-3BD005068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1066800"/>
            <a:ext cx="5519737" cy="3899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4086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B3E86-741D-4862-ABA1-18F5B6343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Compression Algorithm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5B6896-D0B8-4E52-B20D-045E75F355A1}"/>
              </a:ext>
            </a:extLst>
          </p:cNvPr>
          <p:cNvSpPr txBox="1"/>
          <p:nvPr/>
        </p:nvSpPr>
        <p:spPr>
          <a:xfrm>
            <a:off x="838200" y="1970145"/>
            <a:ext cx="7010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Compression is optional in SSLv3. No specific compression algorithm is defined for SSLv3. Therefore, the default compression method is NULL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7828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37B93-57CB-4F88-8E02-2881AA506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just"/>
            <a:r>
              <a:rPr lang="en-US" altLang="en-US" sz="1800" i="1" dirty="0">
                <a:latin typeface="Times New Roman" panose="02020603050405020304" pitchFamily="18" charset="0"/>
              </a:rPr>
              <a:t>Calculation of master secret from pre-master secret</a:t>
            </a:r>
            <a:endParaRPr lang="en-US" dirty="0">
              <a:solidFill>
                <a:srgbClr val="2C3E50"/>
              </a:solidFill>
              <a:latin typeface="Sentinel SSm A"/>
            </a:endParaRPr>
          </a:p>
        </p:txBody>
      </p:sp>
      <p:pic>
        <p:nvPicPr>
          <p:cNvPr id="3" name="Picture 14">
            <a:extLst>
              <a:ext uri="{FF2B5EF4-FFF2-40B4-BE49-F238E27FC236}">
                <a16:creationId xmlns:a16="http://schemas.microsoft.com/office/drawing/2014/main" id="{AD9F9624-021F-4DB2-BFCE-00414FE2A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13280"/>
            <a:ext cx="6629400" cy="4030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058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BF28C-4C02-4856-B6DF-EAED93EB2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just"/>
            <a:r>
              <a:rPr lang="en-US" altLang="en-US" sz="1800" i="1" dirty="0">
                <a:latin typeface="Times New Roman" panose="02020603050405020304" pitchFamily="18" charset="0"/>
              </a:rPr>
              <a:t>Calculation of key material from master secret</a:t>
            </a:r>
            <a:endParaRPr lang="en-US" dirty="0">
              <a:solidFill>
                <a:srgbClr val="2C3E50"/>
              </a:solidFill>
              <a:latin typeface="Sentinel SSm A"/>
            </a:endParaRPr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377EE411-97F1-480E-8532-A601F8CAA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63247"/>
            <a:ext cx="6553200" cy="352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0005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371FE-9B6F-42FB-B153-256CC8CA9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800" i="1" dirty="0">
                <a:latin typeface="Times New Roman" panose="02020603050405020304" pitchFamily="18" charset="0"/>
              </a:rPr>
              <a:t>Extractions of cryptographic secrets from key material</a:t>
            </a:r>
            <a:br>
              <a:rPr lang="en-US" dirty="0">
                <a:solidFill>
                  <a:srgbClr val="2C3E50"/>
                </a:solidFill>
                <a:latin typeface="Sentinel SSm A"/>
              </a:rPr>
            </a:br>
            <a:endParaRPr lang="en-IN" dirty="0"/>
          </a:p>
        </p:txBody>
      </p:sp>
      <p:pic>
        <p:nvPicPr>
          <p:cNvPr id="3" name="Picture 7">
            <a:extLst>
              <a:ext uri="{FF2B5EF4-FFF2-40B4-BE49-F238E27FC236}">
                <a16:creationId xmlns:a16="http://schemas.microsoft.com/office/drawing/2014/main" id="{7BCD9589-AD3B-431A-8050-66522D6E1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64" y="1276350"/>
            <a:ext cx="7605712" cy="310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5887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F92B8-5A07-4543-89E5-16322DAFE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</p:spPr>
        <p:txBody>
          <a:bodyPr anchor="ctr">
            <a:normAutofit/>
          </a:bodyPr>
          <a:lstStyle/>
          <a:p>
            <a:r>
              <a:rPr lang="en-US" altLang="en-US" sz="1400">
                <a:solidFill>
                  <a:srgbClr val="000000"/>
                </a:solidFill>
              </a:rPr>
              <a:t>Sessions and Connections</a:t>
            </a:r>
            <a:endParaRPr lang="en-IN" sz="1400">
              <a:solidFill>
                <a:srgbClr val="000000"/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AE2B394-8370-4EF6-A23A-BCB0EE7406B8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1428750"/>
            <a:ext cx="7772400" cy="2743200"/>
          </a:xfrm>
        </p:spPr>
        <p:txBody>
          <a:bodyPr/>
          <a:lstStyle/>
          <a:p>
            <a:pPr algn="ctr"/>
            <a:r>
              <a:rPr lang="en-US" altLang="en-US" sz="36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</a:rPr>
              <a:t>In a session, one party has the role of a client and the other the role of a server; </a:t>
            </a:r>
          </a:p>
          <a:p>
            <a:pPr algn="ctr"/>
            <a:br>
              <a:rPr lang="en-US" altLang="en-US" sz="3600" dirty="0">
                <a:latin typeface="Times New Roman" pitchFamily="18" charset="0"/>
              </a:rPr>
            </a:br>
            <a:r>
              <a:rPr lang="en-US" altLang="en-US" sz="3600" dirty="0">
                <a:solidFill>
                  <a:srgbClr val="00B050"/>
                </a:solidFill>
                <a:latin typeface="Times New Roman" pitchFamily="18" charset="0"/>
              </a:rPr>
              <a:t>In a connection, both parties have equal roles, they are peers.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355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74E87-D1E1-4B1A-A216-9974F9A6D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Session state parameters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1B0CA9-64C8-48F7-A90A-C536F6D88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91" y="819150"/>
            <a:ext cx="8504657" cy="261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678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E0394-87D2-47B4-96E5-8FB389A0C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Connection state parameters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2E582B-C121-4AC4-BB8B-8AA492469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09236"/>
            <a:ext cx="6632778" cy="404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282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B98FB4D-0107-4930-9E6D-4114382D4D69}"/>
              </a:ext>
            </a:extLst>
          </p:cNvPr>
          <p:cNvSpPr txBox="1"/>
          <p:nvPr/>
        </p:nvSpPr>
        <p:spPr>
          <a:xfrm>
            <a:off x="685800" y="1693146"/>
            <a:ext cx="7239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client and the server have six different cryptography secrets: three read secrets and three write secrets.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read secrets for the client are the same as the write secrets for the server and vice versa.</a:t>
            </a:r>
          </a:p>
        </p:txBody>
      </p:sp>
    </p:spTree>
    <p:extLst>
      <p:ext uri="{BB962C8B-B14F-4D97-AF65-F5344CB8AC3E}">
        <p14:creationId xmlns:p14="http://schemas.microsoft.com/office/powerpoint/2010/main" val="3768681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55E01-7E32-49F4-AEC9-4A3B3E35D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Four SSL protocols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BCF5E7-1D5E-4840-919F-4EEF53A11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20" y="751936"/>
            <a:ext cx="8675360" cy="363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980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8594640" y="4662360"/>
            <a:ext cx="549000" cy="3934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32B82FC8-5969-4F0D-9038-75E7266D8484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 algn="r">
                <a:lnSpc>
                  <a:spcPct val="100000"/>
                </a:lnSpc>
              </a:pPr>
              <a:t>2</a:t>
            </a:fld>
            <a:endParaRPr lang="en-IN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05" name="Google Shape;153;p2"/>
          <p:cNvPicPr/>
          <p:nvPr/>
        </p:nvPicPr>
        <p:blipFill>
          <a:blip r:embed="rId2"/>
          <a:stretch/>
        </p:blipFill>
        <p:spPr>
          <a:xfrm>
            <a:off x="0" y="9360"/>
            <a:ext cx="9143640" cy="1690200"/>
          </a:xfrm>
          <a:prstGeom prst="rect">
            <a:avLst/>
          </a:prstGeom>
          <a:ln>
            <a:noFill/>
          </a:ln>
        </p:spPr>
      </p:pic>
      <p:sp>
        <p:nvSpPr>
          <p:cNvPr id="206" name="CustomShape 2"/>
          <p:cNvSpPr/>
          <p:nvPr/>
        </p:nvSpPr>
        <p:spPr>
          <a:xfrm>
            <a:off x="1963800" y="1731240"/>
            <a:ext cx="5544000" cy="313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3967200" y="2670480"/>
            <a:ext cx="1561320" cy="34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90000"/>
              </a:lnSpc>
            </a:pPr>
            <a:r>
              <a:rPr lang="en-IN" sz="2100" b="0" strike="noStrike" spc="-1" dirty="0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Lecture 44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TextShape 4"/>
          <p:cNvSpPr txBox="1"/>
          <p:nvPr/>
        </p:nvSpPr>
        <p:spPr>
          <a:xfrm>
            <a:off x="1636200" y="1352550"/>
            <a:ext cx="5616000" cy="112047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4000" b="1" strike="noStrike" spc="-1" dirty="0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APPLIED CRYPTOGRAPHY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47F6C-0BDF-4325-B5C9-DCD529AA5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</a:rPr>
              <a:t>Handshake Protocol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8ECBD0-E4DE-4BE8-B18D-E9AFF5E4C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482" y="947303"/>
            <a:ext cx="7242676" cy="390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758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9A082-B9A0-4D84-835F-B2135E2A3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800" i="1" dirty="0">
                <a:latin typeface="Times New Roman" panose="02020603050405020304" pitchFamily="18" charset="0"/>
              </a:rPr>
              <a:t>Phase I of Handshake Protocol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5587CC-2EF8-4E5E-AEAE-BDB0AD5D8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971550"/>
            <a:ext cx="6062634" cy="365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013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99AE9-F8E4-4F24-8FCF-57408CAC7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800" i="1" dirty="0">
                <a:latin typeface="Times New Roman" panose="02020603050405020304" pitchFamily="18" charset="0"/>
              </a:rPr>
              <a:t>Phase II of Handshake Protocol</a:t>
            </a:r>
            <a:endParaRPr lang="en-IN" dirty="0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EFE758DC-F0A3-4453-853E-48CC82293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00150"/>
            <a:ext cx="6096000" cy="3752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98676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9C28C-6A8A-4195-AADF-8ABDC8039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800" i="1" dirty="0">
                <a:latin typeface="Times New Roman" panose="02020603050405020304" pitchFamily="18" charset="0"/>
              </a:rPr>
              <a:t>Phase III of Handshake Protocol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413F23-8D60-4D25-AEE3-E11677689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23950"/>
            <a:ext cx="7059780" cy="343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4319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48BF5-B349-4A71-829A-04B8D0A25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800" i="1" dirty="0">
                <a:latin typeface="Times New Roman" panose="02020603050405020304" pitchFamily="18" charset="0"/>
              </a:rPr>
              <a:t>Phase IV of Handshake Protocol</a:t>
            </a:r>
            <a:endParaRPr lang="en-IN" dirty="0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FEFB8EFB-30F0-4A7C-B580-D4CFBD81B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90" y="895350"/>
            <a:ext cx="7086420" cy="3861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99087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E6F00-8654-495B-A42F-F44A6F3BB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itchFamily="18" charset="0"/>
              </a:rPr>
              <a:t>After Phase IV, the client and server are ready to exchange data.</a:t>
            </a:r>
            <a:br>
              <a:rPr lang="en-US" altLang="en-US" dirty="0">
                <a:latin typeface="Times New Roman" pitchFamily="18" charset="0"/>
              </a:rPr>
            </a:br>
            <a:endParaRPr lang="en-IN" dirty="0"/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D961C34C-531A-4808-AD05-D876B4468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889590"/>
            <a:ext cx="5038255" cy="407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54809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2D543-445D-4F57-8D30-2A049259E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</a:rPr>
              <a:t>Record Protocol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745783-A850-4DF1-883B-7F6291712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10" y="872883"/>
            <a:ext cx="6242633" cy="397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1355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1DF16-5F8F-44C7-9382-CDD2AE7E0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800" i="1" dirty="0">
                <a:latin typeface="Times New Roman" panose="02020603050405020304" pitchFamily="18" charset="0"/>
              </a:rPr>
              <a:t>Calculation of MAC</a:t>
            </a:r>
            <a:endParaRPr lang="en-IN" dirty="0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A87F5290-71F8-4C51-AAD7-E24605EE1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063800"/>
            <a:ext cx="6096000" cy="3914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45580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extShape 1"/>
          <p:cNvSpPr txBox="1"/>
          <p:nvPr/>
        </p:nvSpPr>
        <p:spPr>
          <a:xfrm>
            <a:off x="306360" y="142560"/>
            <a:ext cx="7886520" cy="585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IN" sz="2800" b="1" strike="noStrike" spc="-1">
                <a:solidFill>
                  <a:srgbClr val="1123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Thank You!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" name="TextShape 2"/>
          <p:cNvSpPr txBox="1"/>
          <p:nvPr/>
        </p:nvSpPr>
        <p:spPr>
          <a:xfrm>
            <a:off x="306360" y="960480"/>
            <a:ext cx="8166240" cy="2969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9360"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3A3A3A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Next Class</a:t>
            </a: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8920" indent="-358560">
              <a:lnSpc>
                <a:spcPct val="100000"/>
              </a:lnSpc>
              <a:buClr>
                <a:srgbClr val="3A3A3A"/>
              </a:buClr>
              <a:buFont typeface="Inter"/>
              <a:buChar char="☞"/>
            </a:pPr>
            <a:r>
              <a:rPr lang="en-IN" sz="2000" b="0" strike="noStrike" spc="-1" dirty="0">
                <a:solidFill>
                  <a:srgbClr val="3A3A3A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Mandatory reading for the next class</a:t>
            </a:r>
          </a:p>
          <a:p>
            <a:pPr marL="816120" lvl="1" indent="-358560">
              <a:buClr>
                <a:srgbClr val="3A3A3A"/>
              </a:buClr>
              <a:buFont typeface="Inter"/>
              <a:buChar char="☞"/>
            </a:pPr>
            <a:r>
              <a:rPr lang="en-IN" sz="2000" spc="-1" dirty="0">
                <a:solidFill>
                  <a:srgbClr val="3A3A3A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RFC 5246 - The Transport Layer Security (TLS) Protocol Version 1.2</a:t>
            </a:r>
          </a:p>
          <a:p>
            <a:pPr marL="816120" lvl="1" indent="-358560">
              <a:buClr>
                <a:srgbClr val="3A3A3A"/>
              </a:buClr>
              <a:buFont typeface="Inter"/>
              <a:buChar char="☞"/>
            </a:pPr>
            <a:endParaRPr lang="en-IN" sz="2000" spc="-1" dirty="0">
              <a:solidFill>
                <a:srgbClr val="3A3A3A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  <a:p>
            <a:pPr marL="816120" lvl="1" indent="-358560">
              <a:buClr>
                <a:srgbClr val="3A3A3A"/>
              </a:buClr>
              <a:buFont typeface="Inter"/>
              <a:buChar char="☞"/>
            </a:pPr>
            <a:r>
              <a:rPr lang="en-IN" sz="2000" spc="-1" dirty="0">
                <a:solidFill>
                  <a:srgbClr val="3A3A3A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RFC 4346 - The Transport Layer Security (TLS) Protocol Version 1.1</a:t>
            </a:r>
          </a:p>
          <a:p>
            <a:pPr marL="816120" lvl="1" indent="-358560">
              <a:buClr>
                <a:srgbClr val="3A3A3A"/>
              </a:buClr>
              <a:buFont typeface="Inter"/>
              <a:buChar char="☞"/>
            </a:pPr>
            <a:endParaRPr lang="en-IN" sz="2000" spc="-1" dirty="0">
              <a:solidFill>
                <a:srgbClr val="3A3A3A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  <a:p>
            <a:pPr marL="816120" lvl="1" indent="-358560">
              <a:buClr>
                <a:srgbClr val="3A3A3A"/>
              </a:buClr>
              <a:buFont typeface="Inter"/>
              <a:buChar char="☞"/>
            </a:pPr>
            <a:r>
              <a:rPr lang="en-IN" sz="2000" spc="-1" dirty="0">
                <a:solidFill>
                  <a:srgbClr val="3A3A3A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RFC 2246 - The TLS Protocol Version 1.0</a:t>
            </a: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2"/>
              </a:rPr>
              <a:t>		</a:t>
            </a: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7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19CD7617-A4B7-4A10-84FE-354444A0E680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 algn="r">
                <a:lnSpc>
                  <a:spcPct val="100000"/>
                </a:lnSpc>
              </a:pPr>
              <a:t>28</a:t>
            </a:fld>
            <a:endParaRPr lang="en-IN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1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35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Shape 1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4B8347FF-D94C-4B2C-83EF-701D8E9D1A45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 algn="r">
                <a:lnSpc>
                  <a:spcPct val="100000"/>
                </a:lnSpc>
              </a:pPr>
              <a:t>29</a:t>
            </a:fld>
            <a:endParaRPr lang="en-IN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20" name="Google Shape;267;p21"/>
          <p:cNvPicPr/>
          <p:nvPr/>
        </p:nvPicPr>
        <p:blipFill>
          <a:blip r:embed="rId2" cstate="print"/>
          <a:stretch/>
        </p:blipFill>
        <p:spPr>
          <a:xfrm>
            <a:off x="1976760" y="3729960"/>
            <a:ext cx="1990080" cy="932040"/>
          </a:xfrm>
          <a:prstGeom prst="rect">
            <a:avLst/>
          </a:prstGeom>
          <a:ln>
            <a:noFill/>
          </a:ln>
        </p:spPr>
      </p:pic>
      <p:pic>
        <p:nvPicPr>
          <p:cNvPr id="321" name="Google Shape;268;p21"/>
          <p:cNvPicPr/>
          <p:nvPr/>
        </p:nvPicPr>
        <p:blipFill>
          <a:blip r:embed="rId3" cstate="print"/>
          <a:srcRect b="13963"/>
          <a:stretch/>
        </p:blipFill>
        <p:spPr>
          <a:xfrm>
            <a:off x="4867920" y="3800520"/>
            <a:ext cx="2298960" cy="861840"/>
          </a:xfrm>
          <a:prstGeom prst="rect">
            <a:avLst/>
          </a:prstGeom>
          <a:ln>
            <a:noFill/>
          </a:ln>
        </p:spPr>
      </p:pic>
      <p:sp>
        <p:nvSpPr>
          <p:cNvPr id="322" name="CustomShape 2"/>
          <p:cNvSpPr/>
          <p:nvPr/>
        </p:nvSpPr>
        <p:spPr>
          <a:xfrm>
            <a:off x="279000" y="248400"/>
            <a:ext cx="8523720" cy="324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Rajashree S</a:t>
            </a:r>
          </a:p>
          <a:p>
            <a:pPr algn="ctr">
              <a:lnSpc>
                <a:spcPct val="101000"/>
              </a:lnSpc>
            </a:pPr>
            <a:r>
              <a:rPr lang="en-IN" sz="2000" b="1" strike="noStrike" spc="-1" dirty="0">
                <a:solidFill>
                  <a:srgbClr val="EA7F26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Calibri"/>
              </a:rPr>
              <a:t>Computer Science and Engineering</a:t>
            </a: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algn="ctr">
              <a:lnSpc>
                <a:spcPct val="101000"/>
              </a:lnSpc>
            </a:pPr>
            <a:r>
              <a:rPr lang="en-IN" sz="2000" b="1" strike="noStrike" spc="-1" dirty="0">
                <a:solidFill>
                  <a:srgbClr val="EA7F26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Calibri"/>
              </a:rPr>
              <a:t>PES University, Bengaluru</a:t>
            </a: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3" name="TextShape 3"/>
          <p:cNvSpPr txBox="1"/>
          <p:nvPr/>
        </p:nvSpPr>
        <p:spPr>
          <a:xfrm>
            <a:off x="148680" y="4738680"/>
            <a:ext cx="959400" cy="221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IN" sz="1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10 June 2020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2EF4050D-7393-4746-AD12-E07E111200BA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 algn="r">
                <a:lnSpc>
                  <a:spcPct val="100000"/>
                </a:lnSpc>
              </a:pPr>
              <a:t>3</a:t>
            </a:fld>
            <a:endParaRPr lang="en-IN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1" name="TextShape 3"/>
          <p:cNvSpPr txBox="1"/>
          <p:nvPr/>
        </p:nvSpPr>
        <p:spPr>
          <a:xfrm>
            <a:off x="311760" y="192852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protocol </a:t>
            </a:r>
          </a:p>
        </p:txBody>
      </p:sp>
      <p:sp>
        <p:nvSpPr>
          <p:cNvPr id="212" name="CustomShape 4"/>
          <p:cNvSpPr/>
          <p:nvPr/>
        </p:nvSpPr>
        <p:spPr>
          <a:xfrm>
            <a:off x="228600" y="3007800"/>
            <a:ext cx="8091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SSL and TLS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457AD-4C01-4655-B478-665A37170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437F3B-4F01-4DC4-A732-7352D6C55FC9}"/>
              </a:ext>
            </a:extLst>
          </p:cNvPr>
          <p:cNvSpPr txBox="1"/>
          <p:nvPr/>
        </p:nvSpPr>
        <p:spPr>
          <a:xfrm>
            <a:off x="647520" y="1330651"/>
            <a:ext cx="7848600" cy="24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To discuss the need for security services at the transport layer of the Internet model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To discuss the general architecture of SSL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To discuss the general architecture of TLS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To compare SSL and TLS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652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33C9E-7A70-4EF4-A439-75CFF9B8E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i="1" dirty="0">
                <a:latin typeface="Times New Roman" panose="02020603050405020304" pitchFamily="18" charset="0"/>
              </a:rPr>
              <a:t>Location of SSL and TLS in the Internet model</a:t>
            </a:r>
            <a:endParaRPr lang="en-IN" sz="3200" dirty="0">
              <a:solidFill>
                <a:schemeClr val="tx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F23806-7B9F-466A-BB61-E986B2107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504950"/>
            <a:ext cx="3733800" cy="299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095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791C6-9809-431B-BCC5-3C67456EE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SSL ARCHITECTURE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9647A5-C871-49ED-A583-59321AD96598}"/>
              </a:ext>
            </a:extLst>
          </p:cNvPr>
          <p:cNvSpPr txBox="1"/>
          <p:nvPr/>
        </p:nvSpPr>
        <p:spPr>
          <a:xfrm>
            <a:off x="990600" y="1200150"/>
            <a:ext cx="7543800" cy="3780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SSL is designed to provide security and compression services to data generated from the application layer. </a:t>
            </a:r>
          </a:p>
          <a:p>
            <a:pPr>
              <a:lnSpc>
                <a:spcPct val="150000"/>
              </a:lnSpc>
            </a:pPr>
            <a:r>
              <a:rPr lang="en-IN" dirty="0"/>
              <a:t>Services include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Fragmentation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Compression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Message Integrity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Confidentiality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Framing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3466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88D3E-B626-470B-A8CD-9FD19786A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Exchange Algorithms </a:t>
            </a:r>
          </a:p>
        </p:txBody>
      </p:sp>
      <p:pic>
        <p:nvPicPr>
          <p:cNvPr id="3" name="Picture 12">
            <a:extLst>
              <a:ext uri="{FF2B5EF4-FFF2-40B4-BE49-F238E27FC236}">
                <a16:creationId xmlns:a16="http://schemas.microsoft.com/office/drawing/2014/main" id="{6A416926-B300-4E37-B5DC-5ED2E4D71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62150"/>
            <a:ext cx="6364158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040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860EB-7722-49EC-B7FD-0A3F08D97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Encryption / decryption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5A869A26-7619-4566-9840-64D889FA7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04951"/>
            <a:ext cx="7480909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3112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8B6F9-2228-4A6C-B9BA-DA12FF70B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Message Integrity (Hash Algorithm)</a:t>
            </a:r>
          </a:p>
        </p:txBody>
      </p:sp>
      <p:pic>
        <p:nvPicPr>
          <p:cNvPr id="3" name="Picture 9">
            <a:extLst>
              <a:ext uri="{FF2B5EF4-FFF2-40B4-BE49-F238E27FC236}">
                <a16:creationId xmlns:a16="http://schemas.microsoft.com/office/drawing/2014/main" id="{6E3EB340-228F-4CE8-AD2F-1E0A6537F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809750"/>
            <a:ext cx="6224587" cy="174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4528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337</Words>
  <Application>Microsoft Office PowerPoint</Application>
  <PresentationFormat>On-screen Show (16:9)</PresentationFormat>
  <Paragraphs>65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29</vt:i4>
      </vt:variant>
    </vt:vector>
  </HeadingPairs>
  <TitlesOfParts>
    <vt:vector size="42" baseType="lpstr">
      <vt:lpstr>Arial</vt:lpstr>
      <vt:lpstr>Calibri</vt:lpstr>
      <vt:lpstr>Inter</vt:lpstr>
      <vt:lpstr>Sentinel SSm A</vt:lpstr>
      <vt:lpstr>Symbol</vt:lpstr>
      <vt:lpstr>Times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Contents</vt:lpstr>
      <vt:lpstr>Location of SSL and TLS in the Internet model</vt:lpstr>
      <vt:lpstr>SSL ARCHITECTURE</vt:lpstr>
      <vt:lpstr>Key Exchange Algorithms </vt:lpstr>
      <vt:lpstr>Encryption / decryption</vt:lpstr>
      <vt:lpstr>Message Integrity (Hash Algorithm)</vt:lpstr>
      <vt:lpstr>SSL cipher suite list</vt:lpstr>
      <vt:lpstr>Compression Algorithm</vt:lpstr>
      <vt:lpstr>Calculation of master secret from pre-master secret</vt:lpstr>
      <vt:lpstr>Calculation of key material from master secret</vt:lpstr>
      <vt:lpstr>Extractions of cryptographic secrets from key material </vt:lpstr>
      <vt:lpstr>Sessions and Connections</vt:lpstr>
      <vt:lpstr>Session state parameters</vt:lpstr>
      <vt:lpstr>Connection state parameters</vt:lpstr>
      <vt:lpstr>PowerPoint Presentation</vt:lpstr>
      <vt:lpstr>Four SSL protocols</vt:lpstr>
      <vt:lpstr>Handshake Protocol</vt:lpstr>
      <vt:lpstr>Phase I of Handshake Protocol</vt:lpstr>
      <vt:lpstr>Phase II of Handshake Protocol</vt:lpstr>
      <vt:lpstr>Phase III of Handshake Protocol</vt:lpstr>
      <vt:lpstr>Phase IV of Handshake Protocol</vt:lpstr>
      <vt:lpstr>After Phase IV, the client and server are ready to exchange data. </vt:lpstr>
      <vt:lpstr>Record Protocol</vt:lpstr>
      <vt:lpstr>Calculation of MAC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rajashree soman</dc:creator>
  <cp:lastModifiedBy>rajashree soman</cp:lastModifiedBy>
  <cp:revision>4</cp:revision>
  <dcterms:created xsi:type="dcterms:W3CDTF">2020-11-05T03:01:35Z</dcterms:created>
  <dcterms:modified xsi:type="dcterms:W3CDTF">2020-11-05T06:07:45Z</dcterms:modified>
</cp:coreProperties>
</file>