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74" r:id="rId6"/>
    <p:sldMasterId id="2147483687" r:id="rId7"/>
    <p:sldMasterId id="2147483699" r:id="rId8"/>
    <p:sldMasterId id="2147483712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</p:sldIdLst>
  <p:sldSz cy="5143500" cx="9144000"/>
  <p:notesSz cx="6858000" cy="9144000"/>
  <p:embeddedFontLs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vyuO6R8z1oKeUNxsrzui2IGKA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OpenSans-regular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1.xml"/><Relationship Id="rId33" Type="http://customschemas.google.com/relationships/presentationmetadata" Target="metadata"/><Relationship Id="rId10" Type="http://schemas.openxmlformats.org/officeDocument/2006/relationships/notesMaster" Target="notesMasters/notesMaster1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"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0"/>
          <p:cNvSpPr txBox="1"/>
          <p:nvPr>
            <p:ph idx="1"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2"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1"/>
          <p:cNvSpPr txBox="1"/>
          <p:nvPr>
            <p:ph idx="1"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1"/>
          <p:cNvSpPr txBox="1"/>
          <p:nvPr>
            <p:ph idx="2"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3"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4"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2"/>
          <p:cNvSpPr txBox="1"/>
          <p:nvPr>
            <p:ph idx="1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2"/>
          <p:cNvSpPr txBox="1"/>
          <p:nvPr>
            <p:ph idx="2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2" name="Google Shape;62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"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4"/>
          <p:cNvSpPr txBox="1"/>
          <p:nvPr>
            <p:ph idx="1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5"/>
          <p:cNvSpPr txBox="1"/>
          <p:nvPr>
            <p:ph idx="1"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5"/>
          <p:cNvSpPr txBox="1"/>
          <p:nvPr>
            <p:ph idx="2"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8"/>
          <p:cNvSpPr txBox="1"/>
          <p:nvPr>
            <p:ph idx="1"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8"/>
          <p:cNvSpPr txBox="1"/>
          <p:nvPr>
            <p:ph idx="2"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8"/>
          <p:cNvSpPr txBox="1"/>
          <p:nvPr>
            <p:ph idx="3"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9"/>
          <p:cNvSpPr txBox="1"/>
          <p:nvPr>
            <p:ph idx="1"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9"/>
          <p:cNvSpPr txBox="1"/>
          <p:nvPr>
            <p:ph idx="2"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9"/>
          <p:cNvSpPr txBox="1"/>
          <p:nvPr>
            <p:ph idx="3"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0"/>
          <p:cNvSpPr txBox="1"/>
          <p:nvPr>
            <p:ph idx="1"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0"/>
          <p:cNvSpPr txBox="1"/>
          <p:nvPr>
            <p:ph idx="2"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0"/>
          <p:cNvSpPr txBox="1"/>
          <p:nvPr>
            <p:ph idx="3"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1"/>
          <p:cNvSpPr txBox="1"/>
          <p:nvPr>
            <p:ph idx="1"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1"/>
          <p:cNvSpPr txBox="1"/>
          <p:nvPr>
            <p:ph idx="2"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2"/>
          <p:cNvSpPr txBox="1"/>
          <p:nvPr>
            <p:ph idx="1"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2"/>
          <p:cNvSpPr txBox="1"/>
          <p:nvPr>
            <p:ph idx="2"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2"/>
          <p:cNvSpPr txBox="1"/>
          <p:nvPr>
            <p:ph idx="3"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2"/>
          <p:cNvSpPr txBox="1"/>
          <p:nvPr>
            <p:ph idx="4"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3"/>
          <p:cNvSpPr txBox="1"/>
          <p:nvPr>
            <p:ph idx="1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3"/>
          <p:cNvSpPr txBox="1"/>
          <p:nvPr>
            <p:ph idx="2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1" name="Google Shape;111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4"/>
          <p:cNvSpPr txBox="1"/>
          <p:nvPr>
            <p:ph idx="1"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5"/>
          <p:cNvSpPr txBox="1"/>
          <p:nvPr>
            <p:ph idx="1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6"/>
          <p:cNvSpPr txBox="1"/>
          <p:nvPr>
            <p:ph idx="1"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6"/>
          <p:cNvSpPr txBox="1"/>
          <p:nvPr>
            <p:ph idx="2"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8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9"/>
          <p:cNvSpPr txBox="1"/>
          <p:nvPr>
            <p:ph idx="1"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9"/>
          <p:cNvSpPr txBox="1"/>
          <p:nvPr>
            <p:ph idx="2"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9"/>
          <p:cNvSpPr txBox="1"/>
          <p:nvPr>
            <p:ph idx="3"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0"/>
          <p:cNvSpPr txBox="1"/>
          <p:nvPr>
            <p:ph idx="1"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60"/>
          <p:cNvSpPr txBox="1"/>
          <p:nvPr>
            <p:ph idx="2"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60"/>
          <p:cNvSpPr txBox="1"/>
          <p:nvPr>
            <p:ph idx="3"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61"/>
          <p:cNvSpPr txBox="1"/>
          <p:nvPr>
            <p:ph idx="1"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61"/>
          <p:cNvSpPr txBox="1"/>
          <p:nvPr>
            <p:ph idx="2"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61"/>
          <p:cNvSpPr txBox="1"/>
          <p:nvPr>
            <p:ph idx="3"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62"/>
          <p:cNvSpPr txBox="1"/>
          <p:nvPr>
            <p:ph idx="1"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62"/>
          <p:cNvSpPr txBox="1"/>
          <p:nvPr>
            <p:ph idx="2"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63"/>
          <p:cNvSpPr txBox="1"/>
          <p:nvPr>
            <p:ph idx="1"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63"/>
          <p:cNvSpPr txBox="1"/>
          <p:nvPr>
            <p:ph idx="2"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63"/>
          <p:cNvSpPr txBox="1"/>
          <p:nvPr>
            <p:ph idx="3"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63"/>
          <p:cNvSpPr txBox="1"/>
          <p:nvPr>
            <p:ph idx="4"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64"/>
          <p:cNvSpPr txBox="1"/>
          <p:nvPr>
            <p:ph idx="1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64"/>
          <p:cNvSpPr txBox="1"/>
          <p:nvPr>
            <p:ph idx="2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6" name="Google Shape;166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00" y="56863"/>
            <a:ext cx="1428750" cy="615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00" y="56863"/>
            <a:ext cx="1428750" cy="615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7"/>
          <p:cNvSpPr txBox="1"/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87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0" name="Google Shape;190;p8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8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8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idx="1"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4"/>
          <p:cNvSpPr txBox="1"/>
          <p:nvPr>
            <p:ph idx="2"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8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88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6" name="Google Shape;196;p8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8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8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9" name="Google Shape;199;p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00" y="56863"/>
            <a:ext cx="1428750" cy="615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89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203" name="Google Shape;203;p89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204" name="Google Shape;204;p8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8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8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7" name="Google Shape;207;p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00" y="56863"/>
            <a:ext cx="1428750" cy="615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90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1" name="Google Shape;211;p90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212" name="Google Shape;212;p90"/>
          <p:cNvSpPr txBox="1"/>
          <p:nvPr>
            <p:ph idx="3" type="body"/>
          </p:nvPr>
        </p:nvSpPr>
        <p:spPr>
          <a:xfrm>
            <a:off x="4645028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3" name="Google Shape;213;p90"/>
          <p:cNvSpPr txBox="1"/>
          <p:nvPr>
            <p:ph idx="4" type="body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214" name="Google Shape;214;p9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9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9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7" name="Google Shape;217;p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00" y="56863"/>
            <a:ext cx="1428750" cy="615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9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9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9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3" name="Google Shape;223;p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00" y="56863"/>
            <a:ext cx="1428750" cy="615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2"/>
          <p:cNvSpPr txBox="1"/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92"/>
          <p:cNvSpPr txBox="1"/>
          <p:nvPr>
            <p:ph idx="1" type="body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27" name="Google Shape;227;p92"/>
          <p:cNvSpPr txBox="1"/>
          <p:nvPr>
            <p:ph idx="2" type="body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228" name="Google Shape;228;p9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9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9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1" name="Google Shape;231;p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00" y="56863"/>
            <a:ext cx="1428750" cy="615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3"/>
          <p:cNvSpPr txBox="1"/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9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93"/>
          <p:cNvSpPr txBox="1"/>
          <p:nvPr>
            <p:ph idx="1" type="body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236" name="Google Shape;236;p9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9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9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9" name="Google Shape;239;p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00" y="56863"/>
            <a:ext cx="1428750" cy="615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9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3" name="Google Shape;243;p9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9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9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6" name="Google Shape;246;p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00" y="56863"/>
            <a:ext cx="1428750" cy="615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5"/>
          <p:cNvSpPr txBox="1"/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95"/>
          <p:cNvSpPr txBox="1"/>
          <p:nvPr>
            <p:ph idx="1" type="body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9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9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9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3" name="Google Shape;253;p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00" y="56863"/>
            <a:ext cx="1428750" cy="615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65"/>
          <p:cNvSpPr txBox="1"/>
          <p:nvPr>
            <p:ph idx="1"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66"/>
          <p:cNvSpPr txBox="1"/>
          <p:nvPr>
            <p:ph idx="1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67"/>
          <p:cNvSpPr txBox="1"/>
          <p:nvPr>
            <p:ph idx="1"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67"/>
          <p:cNvSpPr txBox="1"/>
          <p:nvPr>
            <p:ph idx="2"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9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70"/>
          <p:cNvSpPr txBox="1"/>
          <p:nvPr>
            <p:ph idx="1"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70"/>
          <p:cNvSpPr txBox="1"/>
          <p:nvPr>
            <p:ph idx="2"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70"/>
          <p:cNvSpPr txBox="1"/>
          <p:nvPr>
            <p:ph idx="3"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71"/>
          <p:cNvSpPr txBox="1"/>
          <p:nvPr>
            <p:ph idx="1"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71"/>
          <p:cNvSpPr txBox="1"/>
          <p:nvPr>
            <p:ph idx="2"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71"/>
          <p:cNvSpPr txBox="1"/>
          <p:nvPr>
            <p:ph idx="3"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72"/>
          <p:cNvSpPr txBox="1"/>
          <p:nvPr>
            <p:ph idx="1"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72"/>
          <p:cNvSpPr txBox="1"/>
          <p:nvPr>
            <p:ph idx="2"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72"/>
          <p:cNvSpPr txBox="1"/>
          <p:nvPr>
            <p:ph idx="3"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73"/>
          <p:cNvSpPr txBox="1"/>
          <p:nvPr>
            <p:ph idx="1"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73"/>
          <p:cNvSpPr txBox="1"/>
          <p:nvPr>
            <p:ph idx="2"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74"/>
          <p:cNvSpPr txBox="1"/>
          <p:nvPr>
            <p:ph idx="1"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74"/>
          <p:cNvSpPr txBox="1"/>
          <p:nvPr>
            <p:ph idx="2"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74"/>
          <p:cNvSpPr txBox="1"/>
          <p:nvPr>
            <p:ph idx="3"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74"/>
          <p:cNvSpPr txBox="1"/>
          <p:nvPr>
            <p:ph idx="4"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75"/>
          <p:cNvSpPr txBox="1"/>
          <p:nvPr>
            <p:ph idx="1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75"/>
          <p:cNvSpPr txBox="1"/>
          <p:nvPr>
            <p:ph idx="2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7" name="Google Shape;307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76"/>
          <p:cNvSpPr txBox="1"/>
          <p:nvPr>
            <p:ph idx="1"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77"/>
          <p:cNvSpPr txBox="1"/>
          <p:nvPr>
            <p:ph idx="1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78"/>
          <p:cNvSpPr txBox="1"/>
          <p:nvPr>
            <p:ph idx="1"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78"/>
          <p:cNvSpPr txBox="1"/>
          <p:nvPr>
            <p:ph idx="2"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0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8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81"/>
          <p:cNvSpPr txBox="1"/>
          <p:nvPr>
            <p:ph idx="1"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81"/>
          <p:cNvSpPr txBox="1"/>
          <p:nvPr>
            <p:ph idx="2"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81"/>
          <p:cNvSpPr txBox="1"/>
          <p:nvPr>
            <p:ph idx="3"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8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82"/>
          <p:cNvSpPr txBox="1"/>
          <p:nvPr>
            <p:ph idx="1"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82"/>
          <p:cNvSpPr txBox="1"/>
          <p:nvPr>
            <p:ph idx="2"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82"/>
          <p:cNvSpPr txBox="1"/>
          <p:nvPr>
            <p:ph idx="3"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8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83"/>
          <p:cNvSpPr txBox="1"/>
          <p:nvPr>
            <p:ph idx="1"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83"/>
          <p:cNvSpPr txBox="1"/>
          <p:nvPr>
            <p:ph idx="2"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83"/>
          <p:cNvSpPr txBox="1"/>
          <p:nvPr>
            <p:ph idx="3"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8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84"/>
          <p:cNvSpPr txBox="1"/>
          <p:nvPr>
            <p:ph idx="1"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84"/>
          <p:cNvSpPr txBox="1"/>
          <p:nvPr>
            <p:ph idx="2"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"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2"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3"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8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85"/>
          <p:cNvSpPr txBox="1"/>
          <p:nvPr>
            <p:ph idx="1"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85"/>
          <p:cNvSpPr txBox="1"/>
          <p:nvPr>
            <p:ph idx="2"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85"/>
          <p:cNvSpPr txBox="1"/>
          <p:nvPr>
            <p:ph idx="3"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85"/>
          <p:cNvSpPr txBox="1"/>
          <p:nvPr>
            <p:ph idx="4"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8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86"/>
          <p:cNvSpPr txBox="1"/>
          <p:nvPr>
            <p:ph idx="1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86"/>
          <p:cNvSpPr txBox="1"/>
          <p:nvPr>
            <p:ph idx="2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60" name="Google Shape;360;p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1"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8"/>
          <p:cNvSpPr txBox="1"/>
          <p:nvPr>
            <p:ph idx="2"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3"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9"/>
          <p:cNvSpPr txBox="1"/>
          <p:nvPr>
            <p:ph idx="1"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9"/>
          <p:cNvSpPr txBox="1"/>
          <p:nvPr>
            <p:ph idx="2"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3"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6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6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theme" Target="../theme/theme6.xml"/><Relationship Id="rId1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6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theme" Target="../theme/theme7.xml"/><Relationship Id="rId14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361920" y="297720"/>
            <a:ext cx="2357640" cy="73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60" y="152280"/>
            <a:ext cx="2603520" cy="135252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9"/>
          <p:cNvSpPr/>
          <p:nvPr/>
        </p:nvSpPr>
        <p:spPr>
          <a:xfrm>
            <a:off x="3111840" y="1956240"/>
            <a:ext cx="280656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rPr>
              <a:t>Welcome 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9"/>
          <p:cNvSpPr/>
          <p:nvPr/>
        </p:nvSpPr>
        <p:spPr>
          <a:xfrm>
            <a:off x="2520000" y="2340720"/>
            <a:ext cx="3990240" cy="64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EA7F25"/>
                </a:solidFill>
                <a:latin typeface="Calibri"/>
                <a:ea typeface="Calibri"/>
                <a:cs typeface="Calibri"/>
                <a:sym typeface="Calibri"/>
              </a:rPr>
              <a:t>PES University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9"/>
          <p:cNvSpPr/>
          <p:nvPr/>
        </p:nvSpPr>
        <p:spPr>
          <a:xfrm>
            <a:off x="2197440" y="3024000"/>
            <a:ext cx="474876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rPr>
              <a:t>Ring Road Campus, Bengaluru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9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9"/>
          <p:cNvSpPr txBox="1"/>
          <p:nvPr>
            <p:ph idx="1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/>
          <p:nvPr/>
        </p:nvSpPr>
        <p:spPr>
          <a:xfrm>
            <a:off x="8283600" y="69840"/>
            <a:ext cx="360" cy="276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16" name="Google Shape;11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9" name="Google Shape;119;p23"/>
          <p:cNvSpPr txBox="1"/>
          <p:nvPr>
            <p:ph type="title"/>
          </p:nvPr>
        </p:nvSpPr>
        <p:spPr>
          <a:xfrm>
            <a:off x="311760" y="192852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0" name="Google Shape;120;p23"/>
          <p:cNvSpPr/>
          <p:nvPr/>
        </p:nvSpPr>
        <p:spPr>
          <a:xfrm>
            <a:off x="326160" y="2871000"/>
            <a:ext cx="80323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23"/>
          <p:cNvSpPr txBox="1"/>
          <p:nvPr>
            <p:ph idx="2" type="body"/>
          </p:nvPr>
        </p:nvSpPr>
        <p:spPr>
          <a:xfrm>
            <a:off x="325440" y="3006720"/>
            <a:ext cx="8507160" cy="356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4" name="Google Shape;174;p25"/>
          <p:cNvCxnSpPr/>
          <p:nvPr/>
        </p:nvCxnSpPr>
        <p:spPr>
          <a:xfrm>
            <a:off x="457200" y="971550"/>
            <a:ext cx="6019800" cy="0"/>
          </a:xfrm>
          <a:prstGeom prst="straightConnector1">
            <a:avLst/>
          </a:prstGeom>
          <a:noFill/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8"/>
          <p:cNvSpPr/>
          <p:nvPr/>
        </p:nvSpPr>
        <p:spPr>
          <a:xfrm>
            <a:off x="8283600" y="69840"/>
            <a:ext cx="360" cy="276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57" name="Google Shape;25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8"/>
          <p:cNvSpPr txBox="1"/>
          <p:nvPr>
            <p:ph type="title"/>
          </p:nvPr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9" name="Google Shape;259;p28"/>
          <p:cNvSpPr/>
          <p:nvPr/>
        </p:nvSpPr>
        <p:spPr>
          <a:xfrm>
            <a:off x="417600" y="784800"/>
            <a:ext cx="70045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A7F2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8"/>
          <p:cNvSpPr txBox="1"/>
          <p:nvPr>
            <p:ph idx="1" type="body"/>
          </p:nvPr>
        </p:nvSpPr>
        <p:spPr>
          <a:xfrm>
            <a:off x="306360" y="960480"/>
            <a:ext cx="8543160" cy="3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1" name="Google Shape;261;p2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9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9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9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9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9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9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9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9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9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8"/>
          <p:cNvSpPr txBox="1"/>
          <p:nvPr>
            <p:ph idx="2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0"/>
          <p:cNvSpPr/>
          <p:nvPr/>
        </p:nvSpPr>
        <p:spPr>
          <a:xfrm>
            <a:off x="8283600" y="69840"/>
            <a:ext cx="360" cy="276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312" name="Google Shape;31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0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9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9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9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9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9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9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9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9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9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30"/>
          <p:cNvSpPr txBox="1"/>
          <p:nvPr>
            <p:ph idx="1"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5" name="Google Shape;315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hjp.at/doc/rfc/rfc5021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0"/>
          <p:cNvSpPr txBox="1"/>
          <p:nvPr/>
        </p:nvSpPr>
        <p:spPr>
          <a:xfrm>
            <a:off x="457200" y="514350"/>
            <a:ext cx="25126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Signing the Digest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5" name="Google Shape;42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501842"/>
            <a:ext cx="6608812" cy="2139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Message Authentication</a:t>
            </a:r>
            <a:endParaRPr/>
          </a:p>
          <a:p>
            <a:pPr indent="-2571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Message Integrity</a:t>
            </a:r>
            <a:endParaRPr/>
          </a:p>
          <a:p>
            <a:pPr indent="-2571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Nonrepudiation</a:t>
            </a:r>
            <a:endParaRPr/>
          </a:p>
          <a:p>
            <a:pPr indent="-2571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Confidentiality</a:t>
            </a:r>
            <a:endParaRPr/>
          </a:p>
        </p:txBody>
      </p:sp>
      <p:sp>
        <p:nvSpPr>
          <p:cNvPr id="431" name="Google Shape;431;p11"/>
          <p:cNvSpPr txBox="1"/>
          <p:nvPr/>
        </p:nvSpPr>
        <p:spPr>
          <a:xfrm>
            <a:off x="914400" y="590550"/>
            <a:ext cx="13474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2"/>
          <p:cNvSpPr txBox="1"/>
          <p:nvPr>
            <p:ph type="title"/>
          </p:nvPr>
        </p:nvSpPr>
        <p:spPr>
          <a:xfrm>
            <a:off x="457200" y="129779"/>
            <a:ext cx="4572000" cy="7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Times New Roman"/>
              <a:buNone/>
            </a:pPr>
            <a:r>
              <a:rPr i="1" lang="en-US" sz="3240">
                <a:latin typeface="Times New Roman"/>
                <a:ea typeface="Times New Roman"/>
                <a:cs typeface="Times New Roman"/>
                <a:sym typeface="Times New Roman"/>
              </a:rPr>
              <a:t>Using a trusted center for nonrepudiation</a:t>
            </a:r>
            <a:endParaRPr sz="2970"/>
          </a:p>
        </p:txBody>
      </p:sp>
      <p:pic>
        <p:nvPicPr>
          <p:cNvPr id="437" name="Google Shape;43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5751" y="1101911"/>
            <a:ext cx="6852498" cy="3877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ATTACKS ON DIGITAL SIGNATURE</a:t>
            </a:r>
            <a:endParaRPr/>
          </a:p>
        </p:txBody>
      </p:sp>
      <p:sp>
        <p:nvSpPr>
          <p:cNvPr id="443" name="Google Shape;443;p1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Key-Only Attack</a:t>
            </a:r>
            <a:endParaRPr/>
          </a:p>
          <a:p>
            <a:pPr indent="-2571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Known-Message Attack</a:t>
            </a:r>
            <a:endParaRPr/>
          </a:p>
          <a:p>
            <a:pPr indent="-2571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Chosen-Message Attack</a:t>
            </a:r>
            <a:endParaRPr/>
          </a:p>
          <a:p>
            <a:pPr indent="-1047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Forgery Types</a:t>
            </a:r>
            <a:endParaRPr/>
          </a:p>
        </p:txBody>
      </p:sp>
      <p:sp>
        <p:nvSpPr>
          <p:cNvPr id="449" name="Google Shape;449;p1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Existential Forgery</a:t>
            </a:r>
            <a:endParaRPr/>
          </a:p>
          <a:p>
            <a:pPr indent="-2571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Selective Forgery</a:t>
            </a:r>
            <a:endParaRPr/>
          </a:p>
          <a:p>
            <a:pPr indent="-1047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DIGITAL SIGNATURE SCHEMES</a:t>
            </a:r>
            <a:endParaRPr/>
          </a:p>
        </p:txBody>
      </p:sp>
      <p:sp>
        <p:nvSpPr>
          <p:cNvPr id="455" name="Google Shape;455;p15"/>
          <p:cNvSpPr txBox="1"/>
          <p:nvPr>
            <p:ph idx="1" type="body"/>
          </p:nvPr>
        </p:nvSpPr>
        <p:spPr>
          <a:xfrm>
            <a:off x="457200" y="1200151"/>
            <a:ext cx="5867400" cy="3737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RSA Digital Signature Scheme</a:t>
            </a:r>
            <a:endParaRPr/>
          </a:p>
          <a:p>
            <a:pPr indent="-2571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ElGamal Digital Signature Scheme</a:t>
            </a:r>
            <a:endParaRPr/>
          </a:p>
          <a:p>
            <a:pPr indent="-2571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Schnorr Digital Signature Scheme</a:t>
            </a:r>
            <a:endParaRPr/>
          </a:p>
          <a:p>
            <a:pPr indent="-2571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Digital Signature Standard (DSS)</a:t>
            </a:r>
            <a:endParaRPr/>
          </a:p>
          <a:p>
            <a:pPr indent="-2571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Elliptic Curve Digital Signature Scheme</a:t>
            </a:r>
            <a:endParaRPr/>
          </a:p>
          <a:p>
            <a:pPr indent="-1047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Digital signature process steps</a:t>
            </a:r>
            <a:endParaRPr/>
          </a:p>
        </p:txBody>
      </p:sp>
      <p:sp>
        <p:nvSpPr>
          <p:cNvPr id="461" name="Google Shape;461;p16"/>
          <p:cNvSpPr txBox="1"/>
          <p:nvPr>
            <p:ph idx="1" type="body"/>
          </p:nvPr>
        </p:nvSpPr>
        <p:spPr>
          <a:xfrm>
            <a:off x="457200" y="1200150"/>
            <a:ext cx="5715000" cy="34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Key generation</a:t>
            </a:r>
            <a:endParaRPr/>
          </a:p>
          <a:p>
            <a:pPr indent="-2571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Signing </a:t>
            </a:r>
            <a:endParaRPr/>
          </a:p>
          <a:p>
            <a:pPr indent="-2571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verification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7"/>
          <p:cNvSpPr txBox="1"/>
          <p:nvPr/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7"/>
          <p:cNvSpPr txBox="1"/>
          <p:nvPr/>
        </p:nvSpPr>
        <p:spPr>
          <a:xfrm>
            <a:off x="306360" y="960480"/>
            <a:ext cx="6481800" cy="296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Next Class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560" lvl="0" marL="3589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Inter"/>
              <a:buChar char="☞"/>
            </a:pPr>
            <a:r>
              <a:rPr b="0" lang="en-US" sz="2000" strike="noStrike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Mandatory reading for the next class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560" lvl="0" marL="3589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https://tools.ietf.org/html/rfc5485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7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9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9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8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9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9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4" name="Google Shape;47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6760" y="3729960"/>
            <a:ext cx="1990080" cy="93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18"/>
          <p:cNvPicPr preferRelativeResize="0"/>
          <p:nvPr/>
        </p:nvPicPr>
        <p:blipFill rotWithShape="1">
          <a:blip r:embed="rId4">
            <a:alphaModFix/>
          </a:blip>
          <a:srcRect b="13963" l="0" r="0" t="0"/>
          <a:stretch/>
        </p:blipFill>
        <p:spPr>
          <a:xfrm>
            <a:off x="4867920" y="3800520"/>
            <a:ext cx="2298960" cy="86184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18"/>
          <p:cNvSpPr/>
          <p:nvPr/>
        </p:nvSpPr>
        <p:spPr>
          <a:xfrm>
            <a:off x="279000" y="248400"/>
            <a:ext cx="8523720" cy="3246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Rajashree S</a:t>
            </a:r>
            <a:endParaRPr/>
          </a:p>
          <a:p>
            <a:pPr indent="0" lvl="0" marL="0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EA7F26"/>
                </a:solidFill>
                <a:latin typeface="Calibri"/>
                <a:ea typeface="Calibri"/>
                <a:cs typeface="Calibri"/>
                <a:sym typeface="Calibri"/>
              </a:rPr>
              <a:t>Computer Science and Engineering</a:t>
            </a:r>
            <a:endParaRPr b="0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EA7F26"/>
                </a:solidFill>
                <a:latin typeface="Calibri"/>
                <a:ea typeface="Calibri"/>
                <a:cs typeface="Calibri"/>
                <a:sym typeface="Calibri"/>
              </a:rPr>
              <a:t>PES University, Bengaluru</a:t>
            </a:r>
            <a:endParaRPr b="0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8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10 June 2020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"/>
          <p:cNvSpPr txBox="1"/>
          <p:nvPr/>
        </p:nvSpPr>
        <p:spPr>
          <a:xfrm>
            <a:off x="8594640" y="4662360"/>
            <a:ext cx="549000" cy="393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2" name="Google Shape;37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360"/>
            <a:ext cx="9143640" cy="16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"/>
          <p:cNvSpPr/>
          <p:nvPr/>
        </p:nvSpPr>
        <p:spPr>
          <a:xfrm>
            <a:off x="1963800" y="1731240"/>
            <a:ext cx="5544000" cy="3138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"/>
          <p:cNvSpPr/>
          <p:nvPr/>
        </p:nvSpPr>
        <p:spPr>
          <a:xfrm>
            <a:off x="3967200" y="2670480"/>
            <a:ext cx="1561320" cy="347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Lecture 47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"/>
          <p:cNvSpPr txBox="1"/>
          <p:nvPr/>
        </p:nvSpPr>
        <p:spPr>
          <a:xfrm>
            <a:off x="1636200" y="1352550"/>
            <a:ext cx="5616000" cy="1317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APPLIED CRYPTOGRAPHY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3"/>
          <p:cNvSpPr txBox="1"/>
          <p:nvPr/>
        </p:nvSpPr>
        <p:spPr>
          <a:xfrm>
            <a:off x="311760" y="192852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Digital signature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"/>
          <p:cNvSpPr/>
          <p:nvPr/>
        </p:nvSpPr>
        <p:spPr>
          <a:xfrm>
            <a:off x="380880" y="3029040"/>
            <a:ext cx="57391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"/>
          <p:cNvSpPr txBox="1"/>
          <p:nvPr/>
        </p:nvSpPr>
        <p:spPr>
          <a:xfrm>
            <a:off x="500969" y="3065699"/>
            <a:ext cx="35189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How to sign a digital document?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389" name="Google Shape;389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75"/>
              <a:buChar char="•"/>
            </a:pPr>
            <a:r>
              <a:rPr lang="en-US" sz="2775">
                <a:solidFill>
                  <a:schemeClr val="dk1"/>
                </a:solidFill>
              </a:rPr>
              <a:t>To define a digital signature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775"/>
              <a:buChar char="•"/>
            </a:pPr>
            <a:r>
              <a:rPr lang="en-US" sz="2775">
                <a:solidFill>
                  <a:schemeClr val="dk1"/>
                </a:solidFill>
              </a:rPr>
              <a:t> To define security services provided by a digital</a:t>
            </a:r>
            <a:br>
              <a:rPr lang="en-US" sz="2775">
                <a:solidFill>
                  <a:schemeClr val="dk1"/>
                </a:solidFill>
              </a:rPr>
            </a:br>
            <a:r>
              <a:rPr lang="en-US" sz="2775">
                <a:solidFill>
                  <a:schemeClr val="dk1"/>
                </a:solidFill>
              </a:rPr>
              <a:t>     signature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775"/>
              <a:buChar char="•"/>
            </a:pPr>
            <a:r>
              <a:rPr lang="en-US" sz="2775">
                <a:solidFill>
                  <a:schemeClr val="dk1"/>
                </a:solidFill>
              </a:rPr>
              <a:t> To define attacks on digital signatures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775"/>
              <a:buChar char="•"/>
            </a:pPr>
            <a:r>
              <a:rPr lang="en-US" sz="2775">
                <a:solidFill>
                  <a:schemeClr val="dk1"/>
                </a:solidFill>
              </a:rPr>
              <a:t> To discuss some digital signature schemes, including</a:t>
            </a:r>
            <a:br>
              <a:rPr lang="en-US" sz="2775">
                <a:solidFill>
                  <a:schemeClr val="dk1"/>
                </a:solidFill>
              </a:rPr>
            </a:br>
            <a:r>
              <a:rPr lang="en-US" sz="2775">
                <a:solidFill>
                  <a:schemeClr val="dk1"/>
                </a:solidFill>
              </a:rPr>
              <a:t>    DSS, RSA, ECDSA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775"/>
              <a:buChar char="•"/>
            </a:pPr>
            <a:r>
              <a:rPr lang="en-US" sz="2775">
                <a:solidFill>
                  <a:schemeClr val="dk1"/>
                </a:solidFill>
              </a:rPr>
              <a:t>To describe some applications of digital signatures</a:t>
            </a:r>
            <a:endParaRPr/>
          </a:p>
          <a:p>
            <a:pPr indent="-80962" lvl="0" marL="257175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775"/>
              <a:buNone/>
            </a:pPr>
            <a:r>
              <a:t/>
            </a:r>
            <a:endParaRPr sz="277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"/>
          <p:cNvSpPr txBox="1"/>
          <p:nvPr>
            <p:ph type="title"/>
          </p:nvPr>
        </p:nvSpPr>
        <p:spPr>
          <a:xfrm>
            <a:off x="457200" y="205979"/>
            <a:ext cx="7086600" cy="841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40"/>
              <a:buFont typeface="Times New Roman"/>
              <a:buNone/>
            </a:pPr>
            <a:r>
              <a:rPr i="1" lang="en-US" sz="324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Differences between conventional signatures and digital signatures.</a:t>
            </a:r>
            <a:endParaRPr sz="2970">
              <a:solidFill>
                <a:srgbClr val="FF0000"/>
              </a:solidFill>
            </a:endParaRPr>
          </a:p>
        </p:txBody>
      </p:sp>
      <p:sp>
        <p:nvSpPr>
          <p:cNvPr id="395" name="Google Shape;395;p5"/>
          <p:cNvSpPr txBox="1"/>
          <p:nvPr>
            <p:ph idx="1" type="body"/>
          </p:nvPr>
        </p:nvSpPr>
        <p:spPr>
          <a:xfrm>
            <a:off x="457200" y="1200151"/>
            <a:ext cx="6248400" cy="3737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Char char="•"/>
            </a:pPr>
            <a:r>
              <a:rPr lang="en-US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Inclusion</a:t>
            </a:r>
            <a:endParaRPr/>
          </a:p>
          <a:p>
            <a:pPr indent="-2571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8"/>
              <a:buChar char="•"/>
            </a:pPr>
            <a:r>
              <a:rPr lang="en-US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Verification Method </a:t>
            </a:r>
            <a:endParaRPr/>
          </a:p>
          <a:p>
            <a:pPr indent="-2571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8"/>
              <a:buChar char="•"/>
            </a:pPr>
            <a:r>
              <a:rPr lang="en-US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</a:t>
            </a:r>
            <a:endParaRPr/>
          </a:p>
          <a:p>
            <a:pPr indent="-2571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8"/>
              <a:buChar char="•"/>
            </a:pPr>
            <a:r>
              <a:rPr lang="en-US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Duplicity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Conventional signatures </a:t>
            </a:r>
            <a:endParaRPr/>
          </a:p>
        </p:txBody>
      </p:sp>
      <p:sp>
        <p:nvSpPr>
          <p:cNvPr id="401" name="Google Shape;401;p6"/>
          <p:cNvSpPr txBox="1"/>
          <p:nvPr>
            <p:ph idx="1" type="body"/>
          </p:nvPr>
        </p:nvSpPr>
        <p:spPr>
          <a:xfrm>
            <a:off x="457200" y="1200150"/>
            <a:ext cx="6477000" cy="34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220"/>
              <a:buChar char="•"/>
            </a:pPr>
            <a:r>
              <a:rPr lang="en-US" sz="222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Inclusion</a:t>
            </a: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: A conventional signature is included in the document; it is part of the document. But when we sign a document digitally, we send the signature as a separate document.</a:t>
            </a:r>
            <a:endParaRPr/>
          </a:p>
          <a:p>
            <a:pPr indent="-257175" lvl="0" marL="257175" rtl="0" algn="just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0033CC"/>
              </a:buClr>
              <a:buSzPts val="2220"/>
              <a:buChar char="•"/>
            </a:pPr>
            <a:r>
              <a:rPr lang="en-US" sz="222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Verification Method: </a:t>
            </a: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For a conventional signature, when the recipient receives a document, she compares the signature on the document with the signature on file. For a digital signature, the recipient receives the message and the signature. The recipient needs to apply a verification technique to the combination of the message and the signature to verify the authenticity.</a:t>
            </a:r>
            <a:endParaRPr/>
          </a:p>
          <a:p>
            <a:pPr indent="-116204" lvl="0" marL="257175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Conventional signatures </a:t>
            </a:r>
            <a:endParaRPr/>
          </a:p>
        </p:txBody>
      </p:sp>
      <p:sp>
        <p:nvSpPr>
          <p:cNvPr id="407" name="Google Shape;407;p7"/>
          <p:cNvSpPr txBox="1"/>
          <p:nvPr>
            <p:ph idx="1" type="body"/>
          </p:nvPr>
        </p:nvSpPr>
        <p:spPr>
          <a:xfrm>
            <a:off x="457200" y="1200150"/>
            <a:ext cx="6400800" cy="3657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Char char="•"/>
            </a:pPr>
            <a:r>
              <a:rPr lang="en-US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a conventional signature, there is normally a one-to-many relationship between a signature and documents. For a digital signature, there is a one-to-one relationship between a signature and a message. </a:t>
            </a:r>
            <a:endParaRPr/>
          </a:p>
          <a:p>
            <a:pPr indent="-257175" lvl="0" marL="257175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2400"/>
              <a:buChar char="•"/>
            </a:pPr>
            <a:r>
              <a:rPr lang="en-US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Duplicity: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conventional signature, a copy of the signed document can be distinguished from the original one on file. In digital signature, there is no such distinction unless there is a factor of time on the document. </a:t>
            </a:r>
            <a:endParaRPr/>
          </a:p>
          <a:p>
            <a:pPr indent="-104775" lvl="0" marL="257175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4775" lvl="0" marL="25717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/>
          </a:p>
        </p:txBody>
      </p:sp>
      <p:pic>
        <p:nvPicPr>
          <p:cNvPr id="413" name="Google Shape;41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767" y="1370734"/>
            <a:ext cx="6090234" cy="1922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for Keys</a:t>
            </a:r>
            <a:endParaRPr/>
          </a:p>
        </p:txBody>
      </p:sp>
      <p:pic>
        <p:nvPicPr>
          <p:cNvPr id="419" name="Google Shape;4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766" y="1361589"/>
            <a:ext cx="7608467" cy="2420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2020-06-08T19:20:40Z</dcterms:created>
  <dc:creator>Shashank Prabhakar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28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