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3"/>
  </p:notesMasterIdLst>
  <p:sldIdLst>
    <p:sldId id="256" r:id="rId7"/>
    <p:sldId id="257" r:id="rId8"/>
    <p:sldId id="258" r:id="rId9"/>
    <p:sldId id="524" r:id="rId10"/>
    <p:sldId id="473" r:id="rId11"/>
    <p:sldId id="528" r:id="rId12"/>
    <p:sldId id="529" r:id="rId13"/>
    <p:sldId id="474" r:id="rId14"/>
    <p:sldId id="530" r:id="rId15"/>
    <p:sldId id="531" r:id="rId16"/>
    <p:sldId id="532" r:id="rId17"/>
    <p:sldId id="533" r:id="rId18"/>
    <p:sldId id="535" r:id="rId19"/>
    <p:sldId id="534" r:id="rId20"/>
    <p:sldId id="282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5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F5819-B1E2-4B5B-AD50-520E873B21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7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E67E2-B862-43E3-9E31-3DEF87651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027B1-6AE8-4B67-AD30-1F105B210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980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6A500-D641-4E6F-9FCA-71A40231B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9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6788-9ED7-4252-8F74-BD748F8002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0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3BD28-8986-4502-8C7A-AD3497F7E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51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E613A-40C5-4818-976C-CE135BFE6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96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DEDD6-1DF8-425C-AC9C-8313BD9C3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922CA-DD77-49D2-A2B8-1842B21AC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69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DF163-5364-481B-996B-BA4C40CB7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B89D15-13BC-4F48-84DD-CB9F0FCB5F0B}"/>
              </a:ext>
            </a:extLst>
          </p:cNvPr>
          <p:cNvCxnSpPr>
            <a:cxnSpLocks/>
          </p:cNvCxnSpPr>
          <p:nvPr userDrawn="1"/>
        </p:nvCxnSpPr>
        <p:spPr>
          <a:xfrm>
            <a:off x="457200" y="971550"/>
            <a:ext cx="60198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2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jp.at/doc/rfc/rfc5021.html" TargetMode="External"/><Relationship Id="rId2" Type="http://schemas.openxmlformats.org/officeDocument/2006/relationships/hyperlink" Target="https://tools.ietf.org/html/rfc8017" TargetMode="Externa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C632-2C32-46E4-8611-E2D46CE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RSA key generation phase</a:t>
            </a:r>
            <a:endParaRPr lang="en-IN" dirty="0"/>
          </a:p>
        </p:txBody>
      </p:sp>
      <p:sp>
        <p:nvSpPr>
          <p:cNvPr id="4" name="Google Shape;217;p10">
            <a:extLst>
              <a:ext uri="{FF2B5EF4-FFF2-40B4-BE49-F238E27FC236}">
                <a16:creationId xmlns:a16="http://schemas.microsoft.com/office/drawing/2014/main" id="{48E2C7D6-2E73-4353-9695-1B6A7E6EF8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1. Select two prime numbers P and Q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2. Compute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n=P*Q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3. Compute  φ 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Euler's </a:t>
            </a: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totient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function.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Φ(n) = (p-1)(q-1) 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4. Select e such that </a:t>
            </a:r>
            <a:r>
              <a:rPr lang="en-IN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gcd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(e, φ (n))=1</a:t>
            </a: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5. Determine ‘d’ as </a:t>
            </a:r>
            <a:r>
              <a:rPr lang="en-IN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d*e = 1 mod </a:t>
            </a:r>
            <a:r>
              <a:rPr lang="en-IN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φ (n)</a:t>
            </a: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</a:t>
            </a: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Allice keeps “d” and publicly announces n and e.</a:t>
            </a:r>
          </a:p>
          <a:p>
            <a:pPr marL="76200" indent="0"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RSA digital signature scheme d is private; e and n are public</a:t>
            </a: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F36B-FBE2-4AE5-AF48-B32BA053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E73F-1882-4AE8-B22C-75E92977B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Alice creates a signature out of the message using her private exponent 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Sends Signature S and Message M to bob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E73F-1882-4AE8-B22C-75E92977B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E7F-F600-4081-B09F-565BF076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D5918-B8DF-4C0D-809C-E78BC2E97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Bob receives M and S.</a:t>
                </a:r>
              </a:p>
              <a:p>
                <a:r>
                  <a:rPr lang="en-IN" dirty="0"/>
                  <a:t>Bob applies Alice public exponent to the signature to create a copy of message M’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Bob compares the value of M’ with M.</a:t>
                </a:r>
              </a:p>
              <a:p>
                <a:r>
                  <a:rPr lang="en-IN" dirty="0"/>
                  <a:t> if both M and m’ are congruent then bob accepts the message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D5918-B8DF-4C0D-809C-E78BC2E97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7DB53-C721-45AF-A04D-F628071E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715"/>
            <a:ext cx="7530622" cy="23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DCA-00AB-40F5-A465-72773241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ABD0-7268-49A7-881C-DF1A1C0C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only attack</a:t>
            </a:r>
          </a:p>
          <a:p>
            <a:r>
              <a:rPr lang="en-IN" dirty="0"/>
              <a:t>Known message attack </a:t>
            </a:r>
          </a:p>
          <a:p>
            <a:r>
              <a:rPr lang="en-IN" dirty="0"/>
              <a:t>Chosen message attack</a:t>
            </a:r>
          </a:p>
        </p:txBody>
      </p:sp>
    </p:spTree>
    <p:extLst>
      <p:ext uri="{BB962C8B-B14F-4D97-AF65-F5344CB8AC3E}">
        <p14:creationId xmlns:p14="http://schemas.microsoft.com/office/powerpoint/2010/main" val="349459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https://tools.ietf.org/html/rfc8017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15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</a:t>
            </a:r>
            <a:r>
              <a:rPr lang="en-IN" sz="2100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i="0" dirty="0">
                <a:solidFill>
                  <a:srgbClr val="333333"/>
                </a:solidFill>
                <a:effectLst/>
                <a:latin typeface="Open Sans"/>
              </a:rPr>
              <a:t>Digital signature RSA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500969" y="3065699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Signature based on RSA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4563-6EBC-4033-AFCA-C29FC1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Mathematics for RSA</a:t>
            </a:r>
          </a:p>
          <a:p>
            <a:r>
              <a:rPr lang="en-US" sz="3000" dirty="0">
                <a:solidFill>
                  <a:schemeClr val="tx1"/>
                </a:solidFill>
              </a:rPr>
              <a:t>RSA key generation phase</a:t>
            </a:r>
          </a:p>
          <a:p>
            <a:r>
              <a:rPr lang="en-US" sz="3000" dirty="0"/>
              <a:t>Signing phase</a:t>
            </a:r>
          </a:p>
          <a:p>
            <a:r>
              <a:rPr lang="en-US" sz="3000" dirty="0">
                <a:solidFill>
                  <a:schemeClr val="tx1"/>
                </a:solidFill>
              </a:rPr>
              <a:t>Verification phase</a:t>
            </a:r>
          </a:p>
          <a:p>
            <a:r>
              <a:rPr lang="en-US" sz="3000" dirty="0"/>
              <a:t>Problems</a:t>
            </a:r>
          </a:p>
          <a:p>
            <a:r>
              <a:rPr lang="en-US" sz="3000" dirty="0">
                <a:solidFill>
                  <a:schemeClr val="tx1"/>
                </a:solidFill>
              </a:rPr>
              <a:t>Attacks </a:t>
            </a:r>
          </a:p>
        </p:txBody>
      </p:sp>
    </p:spTree>
    <p:extLst>
      <p:ext uri="{BB962C8B-B14F-4D97-AF65-F5344CB8AC3E}">
        <p14:creationId xmlns:p14="http://schemas.microsoft.com/office/powerpoint/2010/main" val="14864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086600" cy="8417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rgbClr val="FF0000"/>
                </a:solidFill>
                <a:latin typeface="Times New Roman" pitchFamily="18" charset="0"/>
              </a:rPr>
              <a:t>Math's for RSA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48400" cy="3737370"/>
          </a:xfrm>
        </p:spPr>
        <p:txBody>
          <a:bodyPr/>
          <a:lstStyle/>
          <a:p>
            <a:pPr>
              <a:buClr>
                <a:schemeClr val="tx1"/>
              </a:buClr>
              <a:buSzPct val="117000"/>
            </a:pPr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Euler's totient function</a:t>
            </a:r>
          </a:p>
          <a:p>
            <a:pPr>
              <a:buClr>
                <a:schemeClr val="tx1"/>
              </a:buClr>
              <a:buSzPct val="117000"/>
            </a:pPr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Fermat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1524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579-A79A-4662-9A17-DE87DA83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Euler's totient function</a:t>
            </a:r>
            <a:endParaRPr lang="en-IN" dirty="0"/>
          </a:p>
        </p:txBody>
      </p:sp>
      <p:sp>
        <p:nvSpPr>
          <p:cNvPr id="4" name="Google Shape;241;p13">
            <a:extLst>
              <a:ext uri="{FF2B5EF4-FFF2-40B4-BE49-F238E27FC236}">
                <a16:creationId xmlns:a16="http://schemas.microsoft.com/office/drawing/2014/main" id="{9FBA17E7-49C0-4D40-8C6F-4EA9C91A1B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Formulas for calculating </a:t>
            </a:r>
            <a:r>
              <a:rPr lang="en-US" altLang="en-US" sz="2000" b="1" dirty="0">
                <a:latin typeface="Calibri" pitchFamily="34" charset="0"/>
                <a:sym typeface="Symbol"/>
              </a:rPr>
              <a:t>(n)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163921BD-2558-4C90-8A47-CA8E92191C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09560" y="2190750"/>
            <a:ext cx="3815640" cy="826200"/>
          </a:xfrm>
          <a:prstGeom prst="rect">
            <a:avLst/>
          </a:prstGeom>
          <a:ln>
            <a:noFill/>
          </a:ln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71CEB887-84FD-46DC-B4E5-907FCC64032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33360" y="2952750"/>
            <a:ext cx="6767640" cy="719640"/>
          </a:xfrm>
          <a:prstGeom prst="rect">
            <a:avLst/>
          </a:prstGeom>
          <a:ln>
            <a:noFill/>
          </a:ln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F308B49A-9A07-48E8-9289-F79A741B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893" y="3946867"/>
            <a:ext cx="6172200" cy="5254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95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1A42-DF29-4384-AA4C-DA55B044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EC56-BCA1-41B5-B67C-83DF10A8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29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+mn-cs"/>
              </a:rPr>
              <a:t>Fermat little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839200" cy="3428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Two versions of the theorem.</a:t>
            </a: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1.  If p is a prime and a is an integer such that p does not divide a, </a:t>
            </a: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then </a:t>
            </a:r>
          </a:p>
          <a:p>
            <a:pPr marL="533400" indent="-457200" algn="just">
              <a:lnSpc>
                <a:spcPct val="100000"/>
              </a:lnSpc>
              <a:buAutoNum type="arabicPeriod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2.  If p is a prime and a is an integer, then </a:t>
            </a:r>
          </a:p>
          <a:p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BAA78B7-C1FE-48F1-A4AD-E3553E11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25546"/>
            <a:ext cx="34290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 dirty="0" err="1">
                <a:latin typeface="Times New Roman" pitchFamily="18" charset="0"/>
              </a:rPr>
              <a:t>a</a:t>
            </a:r>
            <a:r>
              <a:rPr lang="en-US" altLang="en-US" sz="4000" i="1" baseline="30000" dirty="0" err="1">
                <a:latin typeface="Times New Roman" pitchFamily="18" charset="0"/>
              </a:rPr>
              <a:t>p</a:t>
            </a:r>
            <a:r>
              <a:rPr lang="en-US" altLang="en-US" sz="4000" i="1" baseline="30000" dirty="0">
                <a:latin typeface="Times New Roman" pitchFamily="18" charset="0"/>
              </a:rPr>
              <a:t> − 1</a:t>
            </a:r>
            <a:r>
              <a:rPr lang="en-US" altLang="en-US" sz="4000" i="1" dirty="0">
                <a:latin typeface="Times New Roman" pitchFamily="18" charset="0"/>
              </a:rPr>
              <a:t> ≡ 1 mod 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A9D3D06-D08E-4B31-A03A-E80FD67D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58184"/>
            <a:ext cx="28956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 dirty="0" err="1">
                <a:latin typeface="Times New Roman" pitchFamily="18" charset="0"/>
              </a:rPr>
              <a:t>a</a:t>
            </a:r>
            <a:r>
              <a:rPr lang="en-US" altLang="en-US" sz="4000" i="1" baseline="30000" dirty="0" err="1">
                <a:latin typeface="Times New Roman" pitchFamily="18" charset="0"/>
              </a:rPr>
              <a:t>p</a:t>
            </a:r>
            <a:r>
              <a:rPr lang="en-US" altLang="en-US" sz="4000" i="1" dirty="0">
                <a:latin typeface="Times New Roman" pitchFamily="18" charset="0"/>
              </a:rPr>
              <a:t> ≡ a mod p</a:t>
            </a:r>
          </a:p>
        </p:txBody>
      </p:sp>
    </p:spTree>
    <p:extLst>
      <p:ext uri="{BB962C8B-B14F-4D97-AF65-F5344CB8AC3E}">
        <p14:creationId xmlns:p14="http://schemas.microsoft.com/office/powerpoint/2010/main" val="25967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4CEF-1F1F-48BA-9B1D-F0A2047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58B1-30BE-4A77-B684-1F9DB220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7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335</Words>
  <Application>Microsoft Office PowerPoint</Application>
  <PresentationFormat>On-screen Show (16:9)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Cambria Math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Contents</vt:lpstr>
      <vt:lpstr>Math's for RSA</vt:lpstr>
      <vt:lpstr>Euler's totient function</vt:lpstr>
      <vt:lpstr>Examples</vt:lpstr>
      <vt:lpstr>Fermat little theorem</vt:lpstr>
      <vt:lpstr>Examples</vt:lpstr>
      <vt:lpstr>RSA key generation phase</vt:lpstr>
      <vt:lpstr>Signing phase</vt:lpstr>
      <vt:lpstr>Verification phase</vt:lpstr>
      <vt:lpstr>PowerPoint Presentation</vt:lpstr>
      <vt:lpstr>Attacks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101</cp:revision>
  <dcterms:created xsi:type="dcterms:W3CDTF">2020-06-08T19:20:40Z</dcterms:created>
  <dcterms:modified xsi:type="dcterms:W3CDTF">2020-11-09T04:51:13Z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