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24"/>
  </p:notesMasterIdLst>
  <p:sldIdLst>
    <p:sldId id="256" r:id="rId7"/>
    <p:sldId id="257" r:id="rId8"/>
    <p:sldId id="258" r:id="rId9"/>
    <p:sldId id="524" r:id="rId10"/>
    <p:sldId id="473" r:id="rId11"/>
    <p:sldId id="529" r:id="rId12"/>
    <p:sldId id="474" r:id="rId13"/>
    <p:sldId id="531" r:id="rId14"/>
    <p:sldId id="536" r:id="rId15"/>
    <p:sldId id="532" r:id="rId16"/>
    <p:sldId id="533" r:id="rId17"/>
    <p:sldId id="539" r:id="rId18"/>
    <p:sldId id="540" r:id="rId19"/>
    <p:sldId id="541" r:id="rId20"/>
    <p:sldId id="538" r:id="rId21"/>
    <p:sldId id="282" r:id="rId22"/>
    <p:sldId id="283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4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93F4B-CCA6-4CCD-948F-65C29F56B153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CCFE-2FFD-4F9A-AB50-D95AA3E94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9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4CCFE-2FFD-4F9A-AB50-D95AA3E9440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37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201" name="Picture 20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DE87-24B7-4FE6-8FA5-D89CE0F7B716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553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E73-46AA-4832-9843-900C2210B121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F5819-B1E2-4B5B-AD50-520E873B21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071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006B-0220-41F0-AD15-958A03D4D19D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E67E2-B862-43E3-9E31-3DEF87651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6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EA0-F02C-4ABB-B512-39FA12AE0302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0027B1-6AE8-4B67-AD30-1F105B210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980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422-6FFC-4226-A3D0-FBE1F09B4FC3}" type="datetime1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6A500-D641-4E6F-9FCA-71A40231B7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097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4A93-9868-4F69-A258-EDA1E5BDA486}" type="datetime1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56788-9ED7-4252-8F74-BD748F8002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870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D2E2-EC6E-4E56-86D8-3F5596F833B9}" type="datetime1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3BD28-8986-4502-8C7A-AD3497F7E1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851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B7E6-5A2D-4B1D-894F-3F4B1ACFE506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E613A-40C5-4818-976C-CE135BFE6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996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45-704E-414F-9878-7DC947D6768A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CDEDD6-1DF8-425C-AC9C-8313BD9C3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3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C14-E5E2-4F8D-82E3-85BC10DDFAA6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D922CA-DD77-49D2-A2B8-1842B21AC1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5696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370-89F3-488D-99FE-EEBD8BF3FA85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5DF163-5364-481B-996B-BA4C40CB7D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8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6;p23"/>
          <p:cNvPicPr/>
          <p:nvPr/>
        </p:nvPicPr>
        <p:blipFill>
          <a:blip r:embed="rId14" cstate="print"/>
          <a:stretch/>
        </p:blipFill>
        <p:spPr>
          <a:xfrm>
            <a:off x="6361920" y="297720"/>
            <a:ext cx="2357640" cy="735840"/>
          </a:xfrm>
          <a:prstGeom prst="rect">
            <a:avLst/>
          </a:prstGeom>
          <a:ln>
            <a:noFill/>
          </a:ln>
        </p:spPr>
      </p:pic>
      <p:pic>
        <p:nvPicPr>
          <p:cNvPr id="9" name="Google Shape;17;p23"/>
          <p:cNvPicPr/>
          <p:nvPr/>
        </p:nvPicPr>
        <p:blipFill>
          <a:blip r:embed="rId15" cstate="print"/>
          <a:stretch/>
        </p:blipFill>
        <p:spPr>
          <a:xfrm>
            <a:off x="311760" y="152280"/>
            <a:ext cx="2603520" cy="13525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111840" y="1956240"/>
            <a:ext cx="280656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Welcome to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000" y="2340720"/>
            <a:ext cx="399024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EA7F2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PES University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97440" y="3024000"/>
            <a:ext cx="4748760" cy="8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Ring Road Campus, Bengaluru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A675BA-681B-445E-960E-24E3756386C3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36;p26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" name="Google Shape;38;p26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C29F4A-3F3E-4F97-B8C4-CD564B71136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311760" y="1928520"/>
            <a:ext cx="8520120" cy="792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26160" y="2871000"/>
            <a:ext cx="8032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6913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5440" y="3006720"/>
            <a:ext cx="8507160" cy="356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26;p25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Google Shape;28;p25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306360" y="142560"/>
            <a:ext cx="7886520" cy="585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17600" y="784800"/>
            <a:ext cx="7004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A7F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06360" y="960480"/>
            <a:ext cx="8543160" cy="3603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4EF0001-70F7-4C8A-A7FE-E5AF82E8F6E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46;p27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Google Shape;48;p27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65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0BA11B-A6FF-4C52-99A9-420A1A96608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C22E-AD3E-4BC8-9686-2E5E619B7B42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B89D15-13BC-4F48-84DD-CB9F0FCB5F0B}"/>
              </a:ext>
            </a:extLst>
          </p:cNvPr>
          <p:cNvCxnSpPr>
            <a:cxnSpLocks/>
          </p:cNvCxnSpPr>
          <p:nvPr userDrawn="1"/>
        </p:nvCxnSpPr>
        <p:spPr>
          <a:xfrm>
            <a:off x="457200" y="971550"/>
            <a:ext cx="60198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22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jp.at/doc/rfc/rfc5021.html" TargetMode="Externa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264A07-6818-414E-85BF-E1412816F71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F36B-FBE2-4AE5-AF48-B32BA053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DSA Domain Parameters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0DB1FB-61F6-4838-9E54-DE6AA2FA6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190625"/>
            <a:ext cx="86296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4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2E7F-F600-4081-B09F-565BF076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i="1" dirty="0">
                <a:latin typeface="Times New Roman" panose="02020603050405020304" pitchFamily="18" charset="0"/>
              </a:rPr>
              <a:t>General idea behind DSS scheme</a:t>
            </a:r>
            <a:endParaRPr lang="en-IN" dirty="0"/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B8185449-316D-4F6C-997D-EC9B22138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1" y="1581150"/>
            <a:ext cx="862012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35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5B28-939B-44CD-9276-81CB6469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generation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F9194-22B3-4186-9D54-F015D70F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Tx/>
              <a:buAutoNum type="arabicParenR"/>
            </a:pPr>
            <a:r>
              <a:rPr lang="en-US" altLang="en-US" sz="2400" i="1" dirty="0">
                <a:latin typeface="Times New Roman" panose="02020603050405020304" pitchFamily="18" charset="0"/>
              </a:rPr>
              <a:t>Alice chooses primes p and q.</a:t>
            </a:r>
          </a:p>
          <a:p>
            <a:pPr algn="just">
              <a:buFontTx/>
              <a:buAutoNum type="arabicParenR"/>
            </a:pPr>
            <a:endParaRPr lang="en-US" altLang="en-US" sz="2400" i="1" dirty="0">
              <a:latin typeface="Times New Roman" panose="02020603050405020304" pitchFamily="18" charset="0"/>
            </a:endParaRPr>
          </a:p>
          <a:p>
            <a:pPr algn="just">
              <a:buFontTx/>
              <a:buAutoNum type="arabicParenR"/>
            </a:pPr>
            <a:r>
              <a:rPr lang="en-US" altLang="en-US" sz="2400" i="1" dirty="0">
                <a:latin typeface="Times New Roman" panose="02020603050405020304" pitchFamily="18" charset="0"/>
              </a:rPr>
              <a:t>Alice uses &lt;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Z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p</a:t>
            </a:r>
            <a:r>
              <a:rPr lang="en-US" altLang="en-US" sz="2400" i="1" dirty="0">
                <a:latin typeface="Times New Roman" panose="02020603050405020304" pitchFamily="18" charset="0"/>
              </a:rPr>
              <a:t>*, × &gt; and &lt;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Z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q</a:t>
            </a:r>
            <a:r>
              <a:rPr lang="en-US" altLang="en-US" sz="2400" i="1" dirty="0">
                <a:latin typeface="Times New Roman" panose="02020603050405020304" pitchFamily="18" charset="0"/>
              </a:rPr>
              <a:t>*, ×&gt;.</a:t>
            </a:r>
          </a:p>
          <a:p>
            <a:pPr algn="just">
              <a:buFontTx/>
              <a:buAutoNum type="arabicParenR"/>
            </a:pPr>
            <a:endParaRPr lang="en-US" altLang="en-US" sz="2400" i="1" dirty="0">
              <a:latin typeface="Times New Roman" panose="02020603050405020304" pitchFamily="18" charset="0"/>
            </a:endParaRPr>
          </a:p>
          <a:p>
            <a:pPr algn="just">
              <a:buFontTx/>
              <a:buAutoNum type="arabicParenR"/>
            </a:pPr>
            <a:r>
              <a:rPr lang="en-US" altLang="en-US" sz="2400" i="1" dirty="0">
                <a:latin typeface="Times New Roman" panose="02020603050405020304" pitchFamily="18" charset="0"/>
              </a:rPr>
              <a:t>Alice creates e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</a:rPr>
              <a:t> to be the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qth</a:t>
            </a:r>
            <a:r>
              <a:rPr lang="en-US" altLang="en-US" sz="2400" i="1" dirty="0">
                <a:latin typeface="Times New Roman" panose="02020603050405020304" pitchFamily="18" charset="0"/>
              </a:rPr>
              <a:t> root of 1 modulo p.</a:t>
            </a:r>
          </a:p>
          <a:p>
            <a:pPr algn="just">
              <a:buFontTx/>
              <a:buAutoNum type="arabicParenR"/>
            </a:pPr>
            <a:endParaRPr lang="en-US" altLang="en-US" sz="2400" i="1" dirty="0">
              <a:latin typeface="Times New Roman" panose="02020603050405020304" pitchFamily="18" charset="0"/>
            </a:endParaRPr>
          </a:p>
          <a:p>
            <a:pPr algn="just">
              <a:buFontTx/>
              <a:buAutoNum type="arabicParenR"/>
            </a:pPr>
            <a:r>
              <a:rPr lang="en-US" altLang="en-US" sz="2400" i="1" dirty="0">
                <a:latin typeface="Times New Roman" panose="02020603050405020304" pitchFamily="18" charset="0"/>
              </a:rPr>
              <a:t>Alice chooses d and calculates  e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</a:rPr>
              <a:t> = e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i="1" baseline="30000" dirty="0">
                <a:latin typeface="Times New Roman" panose="02020603050405020304" pitchFamily="18" charset="0"/>
              </a:rPr>
              <a:t>d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buFontTx/>
              <a:buAutoNum type="arabicParenR"/>
            </a:pPr>
            <a:endParaRPr lang="en-US" altLang="en-US" sz="2400" i="1" dirty="0">
              <a:latin typeface="Times New Roman" panose="02020603050405020304" pitchFamily="18" charset="0"/>
            </a:endParaRPr>
          </a:p>
          <a:p>
            <a:pPr algn="just">
              <a:buFontTx/>
              <a:buAutoNum type="arabicParenR"/>
            </a:pPr>
            <a:r>
              <a:rPr lang="en-US" altLang="en-US" sz="2400" i="1" dirty="0">
                <a:latin typeface="Times New Roman" panose="02020603050405020304" pitchFamily="18" charset="0"/>
              </a:rPr>
              <a:t>Alice’s public key is (e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</a:rPr>
              <a:t>, e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</a:rPr>
              <a:t>, p, q); her private key is (d).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515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BC5F-284D-46B5-9241-1162999F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Verifying and Signing</a:t>
            </a:r>
            <a:br>
              <a:rPr lang="en-US" altLang="en-US" sz="3600" i="1" dirty="0">
                <a:solidFill>
                  <a:schemeClr val="folHlink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E26ED44A-E4DA-4D0C-B561-8EA687E51F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04" y="1200150"/>
            <a:ext cx="7185192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91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A2C26106-35F9-45D7-A298-9240BA9EE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6311"/>
            <a:ext cx="8839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000" dirty="0">
                <a:latin typeface="+mj-lt"/>
              </a:rPr>
              <a:t>Alice chooses </a:t>
            </a:r>
            <a:r>
              <a:rPr lang="en-US" altLang="en-US" sz="2000" i="1" dirty="0">
                <a:latin typeface="+mj-lt"/>
              </a:rPr>
              <a:t>q</a:t>
            </a:r>
            <a:r>
              <a:rPr lang="en-US" altLang="en-US" sz="2000" dirty="0">
                <a:latin typeface="+mj-lt"/>
              </a:rPr>
              <a:t> = 101 and p = 8081. Alice </a:t>
            </a:r>
            <a:r>
              <a:rPr lang="en-US" altLang="en-US" sz="2000" i="1" dirty="0">
                <a:latin typeface="+mj-lt"/>
              </a:rPr>
              <a:t>selects e</a:t>
            </a:r>
            <a:r>
              <a:rPr lang="en-US" altLang="en-US" sz="2000" baseline="-25000" dirty="0">
                <a:latin typeface="+mj-lt"/>
              </a:rPr>
              <a:t>0</a:t>
            </a:r>
            <a:r>
              <a:rPr lang="en-US" altLang="en-US" sz="2000" dirty="0">
                <a:latin typeface="+mj-lt"/>
              </a:rPr>
              <a:t> = 3 and calculates </a:t>
            </a:r>
            <a:r>
              <a:rPr lang="en-US" altLang="en-US" sz="2000" i="1" dirty="0">
                <a:latin typeface="+mj-lt"/>
              </a:rPr>
              <a:t>e</a:t>
            </a:r>
            <a:r>
              <a:rPr lang="en-US" altLang="en-US" sz="2000" baseline="30000" dirty="0">
                <a:latin typeface="+mj-lt"/>
              </a:rPr>
              <a:t>1</a:t>
            </a:r>
            <a:r>
              <a:rPr lang="en-US" altLang="en-US" sz="2000" dirty="0">
                <a:latin typeface="+mj-lt"/>
              </a:rPr>
              <a:t> = </a:t>
            </a:r>
            <a:r>
              <a:rPr lang="en-US" altLang="en-US" sz="2000" i="1" dirty="0">
                <a:latin typeface="+mj-lt"/>
              </a:rPr>
              <a:t>e</a:t>
            </a:r>
            <a:r>
              <a:rPr lang="en-US" altLang="en-US" sz="2000" baseline="-25000" dirty="0">
                <a:latin typeface="+mj-lt"/>
              </a:rPr>
              <a:t>0 </a:t>
            </a:r>
            <a:r>
              <a:rPr lang="en-US" altLang="en-US" sz="2000" baseline="30000" dirty="0">
                <a:latin typeface="+mj-lt"/>
              </a:rPr>
              <a:t>(</a:t>
            </a:r>
            <a:r>
              <a:rPr lang="en-US" altLang="en-US" sz="2000" i="1" baseline="30000" dirty="0">
                <a:latin typeface="+mj-lt"/>
              </a:rPr>
              <a:t>p</a:t>
            </a:r>
            <a:r>
              <a:rPr lang="en-US" altLang="en-US" sz="2000" baseline="30000" dirty="0">
                <a:latin typeface="+mj-lt"/>
              </a:rPr>
              <a:t>−1)/</a:t>
            </a:r>
            <a:r>
              <a:rPr lang="en-US" altLang="en-US" sz="2000" i="1" baseline="30000" dirty="0">
                <a:latin typeface="+mj-lt"/>
              </a:rPr>
              <a:t>q</a:t>
            </a:r>
            <a:r>
              <a:rPr lang="en-US" altLang="en-US" sz="2000" dirty="0">
                <a:latin typeface="+mj-lt"/>
              </a:rPr>
              <a:t> mod </a:t>
            </a:r>
            <a:r>
              <a:rPr lang="en-US" altLang="en-US" sz="2000" i="1" dirty="0">
                <a:latin typeface="+mj-lt"/>
              </a:rPr>
              <a:t>p</a:t>
            </a:r>
            <a:r>
              <a:rPr lang="en-US" altLang="en-US" sz="2000" dirty="0">
                <a:latin typeface="+mj-lt"/>
              </a:rPr>
              <a:t> = 6968. Alice chooses </a:t>
            </a:r>
            <a:r>
              <a:rPr lang="en-US" altLang="en-US" sz="2000" i="1" dirty="0">
                <a:latin typeface="+mj-lt"/>
              </a:rPr>
              <a:t>d</a:t>
            </a:r>
            <a:r>
              <a:rPr lang="en-US" altLang="en-US" sz="2000" dirty="0">
                <a:latin typeface="+mj-lt"/>
              </a:rPr>
              <a:t> = 61 as the private key and calculates </a:t>
            </a:r>
            <a:r>
              <a:rPr lang="en-US" altLang="en-US" sz="2000" i="1" dirty="0">
                <a:latin typeface="+mj-lt"/>
              </a:rPr>
              <a:t>e</a:t>
            </a:r>
            <a:r>
              <a:rPr lang="en-US" altLang="en-US" sz="2000" baseline="-25000" dirty="0">
                <a:latin typeface="+mj-lt"/>
              </a:rPr>
              <a:t>2</a:t>
            </a:r>
            <a:r>
              <a:rPr lang="en-US" altLang="en-US" sz="2000" dirty="0">
                <a:latin typeface="+mj-lt"/>
              </a:rPr>
              <a:t> = </a:t>
            </a:r>
            <a:r>
              <a:rPr lang="en-US" altLang="en-US" sz="2000" i="1" dirty="0">
                <a:latin typeface="+mj-lt"/>
              </a:rPr>
              <a:t>e</a:t>
            </a:r>
            <a:r>
              <a:rPr lang="en-US" altLang="en-US" sz="2000" baseline="-25000" dirty="0">
                <a:latin typeface="+mj-lt"/>
              </a:rPr>
              <a:t>1</a:t>
            </a:r>
            <a:r>
              <a:rPr lang="en-US" altLang="en-US" sz="2000" baseline="30000" dirty="0">
                <a:latin typeface="+mj-lt"/>
              </a:rPr>
              <a:t>d</a:t>
            </a:r>
            <a:r>
              <a:rPr lang="en-US" altLang="en-US" sz="2000" dirty="0">
                <a:latin typeface="+mj-lt"/>
              </a:rPr>
              <a:t> mod </a:t>
            </a:r>
            <a:r>
              <a:rPr lang="en-US" altLang="en-US" sz="2000" i="1" dirty="0">
                <a:latin typeface="+mj-lt"/>
              </a:rPr>
              <a:t>p</a:t>
            </a:r>
            <a:r>
              <a:rPr lang="en-US" altLang="en-US" sz="2000" dirty="0">
                <a:latin typeface="+mj-lt"/>
              </a:rPr>
              <a:t> = 2038. Now Alice can send a message to Bob. Assume that h(M) = 5000 and Alice chooses </a:t>
            </a:r>
            <a:r>
              <a:rPr lang="en-US" altLang="en-US" sz="2000" i="1" dirty="0">
                <a:latin typeface="+mj-lt"/>
              </a:rPr>
              <a:t>r</a:t>
            </a:r>
            <a:r>
              <a:rPr lang="en-US" altLang="en-US" sz="2000" dirty="0">
                <a:latin typeface="+mj-lt"/>
              </a:rPr>
              <a:t> = 61: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id="{8F4601C8-D169-4593-BC2A-196D90A02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32000"/>
            <a:ext cx="399415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4">
            <a:extLst>
              <a:ext uri="{FF2B5EF4-FFF2-40B4-BE49-F238E27FC236}">
                <a16:creationId xmlns:a16="http://schemas.microsoft.com/office/drawing/2014/main" id="{64B75B21-5394-4D5B-B93F-9E6553AB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2" y="4030663"/>
            <a:ext cx="6846888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5">
            <a:extLst>
              <a:ext uri="{FF2B5EF4-FFF2-40B4-BE49-F238E27FC236}">
                <a16:creationId xmlns:a16="http://schemas.microsoft.com/office/drawing/2014/main" id="{338C90DF-E065-4E32-B679-C3B219EB7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87" y="3512463"/>
            <a:ext cx="8839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200" b="0" dirty="0">
                <a:latin typeface="Calibri" panose="020F0502020204030204" pitchFamily="34" charset="0"/>
                <a:cs typeface="Calibri" panose="020F0502020204030204" pitchFamily="34" charset="0"/>
              </a:rPr>
              <a:t>Alice sends M, S</a:t>
            </a:r>
            <a:r>
              <a:rPr lang="en-US" altLang="en-US" sz="22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sz="2200" b="0" dirty="0">
                <a:latin typeface="Calibri" panose="020F0502020204030204" pitchFamily="34" charset="0"/>
                <a:cs typeface="Calibri" panose="020F0502020204030204" pitchFamily="34" charset="0"/>
              </a:rPr>
              <a:t>, and S</a:t>
            </a:r>
            <a:r>
              <a:rPr lang="en-US" altLang="en-US" sz="22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200" b="0" dirty="0">
                <a:latin typeface="Calibri" panose="020F0502020204030204" pitchFamily="34" charset="0"/>
                <a:cs typeface="Calibri" panose="020F0502020204030204" pitchFamily="34" charset="0"/>
              </a:rPr>
              <a:t> to Bob. Bob uses the public keys to calculate V.</a:t>
            </a:r>
          </a:p>
        </p:txBody>
      </p:sp>
    </p:spTree>
    <p:extLst>
      <p:ext uri="{BB962C8B-B14F-4D97-AF65-F5344CB8AC3E}">
        <p14:creationId xmlns:p14="http://schemas.microsoft.com/office/powerpoint/2010/main" val="134939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4030-6FB1-409A-8611-FE4B558E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Comparisions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4A94-E979-41DA-B40E-25C9BA1E6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DSS Versus RSA</a:t>
            </a:r>
          </a:p>
          <a:p>
            <a:pPr algn="just"/>
            <a:r>
              <a:rPr lang="en-US" altLang="en-US" sz="2400" i="1" dirty="0">
                <a:latin typeface="Times New Roman" panose="02020603050405020304" pitchFamily="18" charset="0"/>
              </a:rPr>
              <a:t>Computation of DSS signatures is faster than computation of RSA signatures when using the same p.</a:t>
            </a:r>
          </a:p>
          <a:p>
            <a:pPr marL="0" indent="0" algn="just">
              <a:buNone/>
            </a:pPr>
            <a: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DSS Versus </a:t>
            </a:r>
            <a:r>
              <a:rPr lang="en-US" altLang="en-US" sz="2400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ElGamal</a:t>
            </a:r>
            <a:endParaRPr lang="en-US" altLang="en-US" sz="2400" i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en-US" sz="2400" i="1" dirty="0">
                <a:latin typeface="Times New Roman" panose="02020603050405020304" pitchFamily="18" charset="0"/>
              </a:rPr>
              <a:t>DSS signatures are smaller than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ElGamal</a:t>
            </a:r>
            <a:r>
              <a:rPr lang="en-US" altLang="en-US" sz="2400" i="1" dirty="0">
                <a:latin typeface="Times New Roman" panose="02020603050405020304" pitchFamily="18" charset="0"/>
              </a:rPr>
              <a:t> signatures because q is smaller than 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71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 You!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06360" y="960480"/>
            <a:ext cx="6481800" cy="296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936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Next Class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Mandatory reading for the next class</a:t>
            </a:r>
          </a:p>
          <a:p>
            <a:pPr marL="358920" indent="-358560">
              <a:lnSpc>
                <a:spcPct val="10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https://nvlpubs.nist.gov/nistpubs/FIPS/NIST.FIPS.186-4.pdf	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  <a:buClr>
                <a:srgbClr val="595959"/>
              </a:buClr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	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CD7617-A4B7-4A10-84FE-354444A0E680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16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B8347FF-D94C-4B2C-83EF-701D8E9D1A45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17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0" name="Google Shape;267;p21"/>
          <p:cNvPicPr/>
          <p:nvPr/>
        </p:nvPicPr>
        <p:blipFill>
          <a:blip r:embed="rId2" cstate="print"/>
          <a:stretch/>
        </p:blipFill>
        <p:spPr>
          <a:xfrm>
            <a:off x="1976760" y="3729960"/>
            <a:ext cx="1990080" cy="932040"/>
          </a:xfrm>
          <a:prstGeom prst="rect">
            <a:avLst/>
          </a:prstGeom>
          <a:ln>
            <a:noFill/>
          </a:ln>
        </p:spPr>
      </p:pic>
      <p:pic>
        <p:nvPicPr>
          <p:cNvPr id="321" name="Google Shape;268;p21"/>
          <p:cNvPicPr/>
          <p:nvPr/>
        </p:nvPicPr>
        <p:blipFill>
          <a:blip r:embed="rId3" cstate="print"/>
          <a:srcRect b="13963"/>
          <a:stretch/>
        </p:blipFill>
        <p:spPr>
          <a:xfrm>
            <a:off x="4867920" y="3800520"/>
            <a:ext cx="2298960" cy="861840"/>
          </a:xfrm>
          <a:prstGeom prst="rect">
            <a:avLst/>
          </a:prstGeom>
          <a:ln>
            <a:noFill/>
          </a:ln>
        </p:spPr>
      </p:pic>
      <p:sp>
        <p:nvSpPr>
          <p:cNvPr id="322" name="CustomShape 2"/>
          <p:cNvSpPr/>
          <p:nvPr/>
        </p:nvSpPr>
        <p:spPr>
          <a:xfrm>
            <a:off x="279000" y="248400"/>
            <a:ext cx="8523720" cy="32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Rajashree S</a:t>
            </a: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Computer Science and Engineering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PES University, Bengaluru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June 2020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594640" y="4662360"/>
            <a:ext cx="549000" cy="3934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B82FC8-5969-4F0D-9038-75E7266D848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" name="Google Shape;153;p2"/>
          <p:cNvPicPr/>
          <p:nvPr/>
        </p:nvPicPr>
        <p:blipFill>
          <a:blip r:embed="rId2"/>
          <a:stretch/>
        </p:blipFill>
        <p:spPr>
          <a:xfrm>
            <a:off x="0" y="9360"/>
            <a:ext cx="9143640" cy="169020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1963800" y="1731240"/>
            <a:ext cx="5544000" cy="313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967200" y="2670480"/>
            <a:ext cx="1561320" cy="34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IN" sz="2100" b="0" strike="noStrike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Lecture </a:t>
            </a:r>
            <a:r>
              <a:rPr lang="en-IN" sz="2100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49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1636200" y="1352550"/>
            <a:ext cx="5616000" cy="13179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APPLIED CRYPTOGRAPHY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F4050D-7393-4746-AD12-E07E111200B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3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11760" y="192852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3600" b="0" i="0" dirty="0">
                <a:solidFill>
                  <a:srgbClr val="333333"/>
                </a:solidFill>
                <a:effectLst/>
                <a:latin typeface="Open Sans"/>
              </a:rPr>
              <a:t>Digital signature S</a:t>
            </a:r>
            <a:r>
              <a:rPr lang="en-IN" sz="3600" dirty="0">
                <a:solidFill>
                  <a:srgbClr val="333333"/>
                </a:solidFill>
                <a:latin typeface="Open Sans"/>
              </a:rPr>
              <a:t>tandard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380880" y="3029040"/>
            <a:ext cx="5739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4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  <a:ea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5BDE7-D9BB-4539-B8FD-17E24C797D3A}"/>
              </a:ext>
            </a:extLst>
          </p:cNvPr>
          <p:cNvSpPr txBox="1"/>
          <p:nvPr/>
        </p:nvSpPr>
        <p:spPr>
          <a:xfrm>
            <a:off x="500969" y="306569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Adopted by </a:t>
            </a:r>
            <a:r>
              <a:rPr lang="en-IN" dirty="0" err="1">
                <a:solidFill>
                  <a:srgbClr val="C00000"/>
                </a:solidFill>
              </a:rPr>
              <a:t>NISt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4563-6EBC-4033-AFCA-C29FC19F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Terms and Definitions</a:t>
            </a:r>
          </a:p>
          <a:p>
            <a:r>
              <a:rPr lang="en-IN" sz="2400" dirty="0"/>
              <a:t>Mathematical Symbols</a:t>
            </a:r>
          </a:p>
          <a:p>
            <a:r>
              <a:rPr lang="en-IN" dirty="0">
                <a:solidFill>
                  <a:schemeClr val="tx1"/>
                </a:solidFill>
              </a:rPr>
              <a:t>Setup</a:t>
            </a:r>
          </a:p>
          <a:p>
            <a:r>
              <a:rPr lang="en-IN" dirty="0"/>
              <a:t>DSS working </a:t>
            </a:r>
            <a:endParaRPr lang="en-IN" dirty="0">
              <a:solidFill>
                <a:schemeClr val="tx1"/>
              </a:solidFill>
            </a:endParaRPr>
          </a:p>
          <a:p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2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086600" cy="841771"/>
          </a:xfrm>
        </p:spPr>
        <p:txBody>
          <a:bodyPr>
            <a:normAutofit/>
          </a:bodyPr>
          <a:lstStyle/>
          <a:p>
            <a:pPr algn="l"/>
            <a:r>
              <a:rPr lang="en-US" sz="3600" i="1" dirty="0">
                <a:solidFill>
                  <a:srgbClr val="FF0000"/>
                </a:solidFill>
                <a:latin typeface="Times New Roman" pitchFamily="18" charset="0"/>
              </a:rPr>
              <a:t>Terms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248400" cy="373737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SzPct val="117000"/>
            </a:pPr>
            <a:r>
              <a:rPr lang="en-IN" dirty="0"/>
              <a:t>Certificate</a:t>
            </a:r>
          </a:p>
          <a:p>
            <a:pPr>
              <a:buClr>
                <a:schemeClr val="tx1"/>
              </a:buClr>
              <a:buSzPct val="117000"/>
            </a:pPr>
            <a:r>
              <a:rPr lang="en-IN" dirty="0"/>
              <a:t>Certification Authority</a:t>
            </a:r>
          </a:p>
          <a:p>
            <a:pPr>
              <a:buClr>
                <a:schemeClr val="tx1"/>
              </a:buClr>
              <a:buSzPct val="117000"/>
            </a:pPr>
            <a:r>
              <a:rPr lang="en-IN" dirty="0"/>
              <a:t>Claimed signatory</a:t>
            </a:r>
          </a:p>
          <a:p>
            <a:pPr>
              <a:buClr>
                <a:schemeClr val="tx1"/>
              </a:buClr>
              <a:buSzPct val="117000"/>
            </a:pPr>
            <a:r>
              <a:rPr lang="en-IN" dirty="0"/>
              <a:t>Digital signature</a:t>
            </a:r>
          </a:p>
          <a:p>
            <a:pPr>
              <a:buClr>
                <a:schemeClr val="tx1"/>
              </a:buClr>
              <a:buSzPct val="117000"/>
            </a:pPr>
            <a:r>
              <a:rPr lang="en-IN" dirty="0"/>
              <a:t>Domain parameter seed</a:t>
            </a:r>
          </a:p>
          <a:p>
            <a:pPr>
              <a:buClr>
                <a:schemeClr val="tx1"/>
              </a:buClr>
              <a:buSzPct val="117000"/>
            </a:pPr>
            <a:r>
              <a:rPr lang="en-IN" dirty="0"/>
              <a:t>Domain parameters</a:t>
            </a:r>
          </a:p>
          <a:p>
            <a:pPr>
              <a:buClr>
                <a:schemeClr val="tx1"/>
              </a:buClr>
              <a:buSzPct val="117000"/>
            </a:pPr>
            <a:r>
              <a:rPr lang="en-IN" dirty="0"/>
              <a:t>Entity</a:t>
            </a:r>
          </a:p>
          <a:p>
            <a:pPr>
              <a:buClr>
                <a:schemeClr val="tx1"/>
              </a:buClr>
              <a:buSzPct val="117000"/>
            </a:pPr>
            <a:r>
              <a:rPr lang="en-IN" dirty="0"/>
              <a:t>Hash function</a:t>
            </a:r>
          </a:p>
          <a:p>
            <a:pPr>
              <a:buClr>
                <a:schemeClr val="tx1"/>
              </a:buClr>
              <a:buSzPct val="117000"/>
            </a:pPr>
            <a:r>
              <a:rPr lang="en-IN" dirty="0"/>
              <a:t>Key</a:t>
            </a:r>
          </a:p>
          <a:p>
            <a:pPr>
              <a:buClr>
                <a:schemeClr val="tx1"/>
              </a:buClr>
              <a:buSzPct val="117000"/>
            </a:pPr>
            <a:r>
              <a:rPr lang="en-IN" dirty="0"/>
              <a:t>Key pair</a:t>
            </a:r>
            <a:endParaRPr lang="en-US" altLang="en-US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1A42-DF29-4384-AA4C-DA55B044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Mathematical symbols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EC56-BCA1-41B5-B67C-83DF10A8F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mod n</a:t>
            </a:r>
          </a:p>
          <a:p>
            <a:r>
              <a:rPr lang="en-IN" dirty="0"/>
              <a:t>Counter</a:t>
            </a:r>
          </a:p>
          <a:p>
            <a:r>
              <a:rPr lang="en-IN" dirty="0" err="1"/>
              <a:t>domain_parameter_seed</a:t>
            </a:r>
            <a:endParaRPr lang="en-IN" dirty="0"/>
          </a:p>
          <a:p>
            <a:r>
              <a:rPr lang="en-IN" dirty="0" err="1"/>
              <a:t>Seedlen</a:t>
            </a:r>
            <a:endParaRPr lang="en-IN" dirty="0"/>
          </a:p>
          <a:p>
            <a:r>
              <a:rPr lang="en-IN" dirty="0" err="1"/>
              <a:t>SHAx</a:t>
            </a:r>
            <a:r>
              <a:rPr lang="en-IN" dirty="0"/>
              <a:t>(M)</a:t>
            </a:r>
          </a:p>
        </p:txBody>
      </p:sp>
    </p:spTree>
    <p:extLst>
      <p:ext uri="{BB962C8B-B14F-4D97-AF65-F5344CB8AC3E}">
        <p14:creationId xmlns:p14="http://schemas.microsoft.com/office/powerpoint/2010/main" val="140529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+mn-cs"/>
              </a:rPr>
              <a:t>setup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35BFE4-082D-4CB2-81C8-34089CCFC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42435"/>
            <a:ext cx="2743200" cy="50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3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C632-2C32-46E4-8611-E2D46CE4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Times New Roman" panose="02020603050405020304" pitchFamily="18" charset="0"/>
              </a:rPr>
              <a:t>Digital Signature Standard (DSS)</a:t>
            </a:r>
            <a:endParaRPr lang="en-IN" dirty="0"/>
          </a:p>
        </p:txBody>
      </p:sp>
      <p:sp>
        <p:nvSpPr>
          <p:cNvPr id="4" name="Google Shape;217;p10">
            <a:extLst>
              <a:ext uri="{FF2B5EF4-FFF2-40B4-BE49-F238E27FC236}">
                <a16:creationId xmlns:a16="http://schemas.microsoft.com/office/drawing/2014/main" id="{48E2C7D6-2E73-4353-9695-1B6A7E6EF8C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00150"/>
            <a:ext cx="82296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00000"/>
              </a:lnSpc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Digital signature Generation  </a:t>
            </a:r>
            <a:endParaRPr lang="en-IN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297A5C-014F-4183-8462-8FF85BB2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276350"/>
            <a:ext cx="32670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1780-7412-46E6-AFA1-CBF1F4FB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Verification and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5CF828-6827-4F56-BE6F-81C0CC7A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97" y="1047750"/>
            <a:ext cx="5271503" cy="38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0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</TotalTime>
  <Words>325</Words>
  <Application>Microsoft Office PowerPoint</Application>
  <PresentationFormat>On-screen Show (16:9)</PresentationFormat>
  <Paragraphs>68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Inter</vt:lpstr>
      <vt:lpstr>Open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Contents</vt:lpstr>
      <vt:lpstr>Terms </vt:lpstr>
      <vt:lpstr>Mathematical symbols </vt:lpstr>
      <vt:lpstr>setup</vt:lpstr>
      <vt:lpstr>Digital Signature Standard (DSS)</vt:lpstr>
      <vt:lpstr>Verification and validation</vt:lpstr>
      <vt:lpstr>DSA Domain Parameters</vt:lpstr>
      <vt:lpstr>General idea behind DSS scheme</vt:lpstr>
      <vt:lpstr>Key generation </vt:lpstr>
      <vt:lpstr>Verifying and Signing </vt:lpstr>
      <vt:lpstr>PowerPoint Presentation</vt:lpstr>
      <vt:lpstr>Comparisions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Shashank Prabhakar</dc:creator>
  <dc:description/>
  <cp:lastModifiedBy>rajashree soman</cp:lastModifiedBy>
  <cp:revision>114</cp:revision>
  <dcterms:created xsi:type="dcterms:W3CDTF">2020-06-08T19:20:40Z</dcterms:created>
  <dcterms:modified xsi:type="dcterms:W3CDTF">2020-11-10T05:58:24Z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