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4"/>
  </p:notesMasterIdLst>
  <p:sldIdLst>
    <p:sldId id="256" r:id="rId6"/>
    <p:sldId id="257" r:id="rId7"/>
    <p:sldId id="258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279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282" r:id="rId32"/>
    <p:sldId id="283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42562-C0E2-4DA7-9F99-33B69F18BFC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7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8DEE-5F18-444C-A3BD-90E0CCE5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1D1A1-D6B3-49D4-AC99-15A771DB9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B3AC-B303-4154-A568-0A31F80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9457-C959-4AA0-BD87-875F000E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31C3-5BEB-4DB1-93B8-FA9E708C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7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0841-8AB6-4233-9BCA-AB74EC4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ED76-18A5-47FE-8676-F940926F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DAD0-A01B-4EE0-A371-7571E350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983-5167-418A-9807-657C17C7C20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6CEB-2CDA-4F52-8759-B0E86FA8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05FD-69B2-4553-871F-6F4BE09F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07-9023-4C3B-B440-7E7230CC3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4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6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7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  <p:sldLayoutId id="2147483714" r:id="rId14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</a:t>
            </a:r>
            <a:r>
              <a:rPr lang="en-IN" dirty="0" err="1"/>
              <a:t>Weierstrass</a:t>
            </a:r>
            <a:r>
              <a:rPr lang="en-IN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+ ax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+ b</a:t>
                </a:r>
              </a:p>
              <a:p>
                <a:r>
                  <a:rPr lang="en-IN" dirty="0"/>
                  <a:t>Choose a and b such that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+ 27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!= 0</a:t>
                </a:r>
              </a:p>
              <a:p>
                <a:r>
                  <a:rPr lang="en-IN" dirty="0"/>
                  <a:t>Where the variables x and y, and the constants a and b belong to a finite field K. In most cases, from a finite prime field </a:t>
                </a:r>
                <a:r>
                  <a:rPr lang="en-IN" dirty="0" err="1"/>
                  <a:t>Fp</a:t>
                </a:r>
                <a:r>
                  <a:rPr lang="en-IN" dirty="0"/>
                  <a:t>, where p &gt; 3.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2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the value be A=-3 b=2</a:t>
            </a:r>
          </a:p>
        </p:txBody>
      </p:sp>
    </p:spTree>
    <p:extLst>
      <p:ext uri="{BB962C8B-B14F-4D97-AF65-F5344CB8AC3E}">
        <p14:creationId xmlns:p14="http://schemas.microsoft.com/office/powerpoint/2010/main" val="168792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the value be A=-3 and B=5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Yes </a:t>
                </a:r>
              </a:p>
              <a:p>
                <a:r>
                  <a:rPr lang="en-IN" dirty="0"/>
                  <a:t>As 4*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−3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/>
                      </a:rPr>
                      <m:t>+16∗25=292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68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points on an elliptic curve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106" y="1329612"/>
            <a:ext cx="2871788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2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at infinity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P1 = P2</a:t>
            </a:r>
          </a:p>
          <a:p>
            <a:r>
              <a:rPr lang="en-IN" dirty="0"/>
              <a:t>y-coordinate equal zero, then the tangent line would not intersect any other point on E (K), other than the point itself.</a:t>
            </a:r>
          </a:p>
          <a:p>
            <a:r>
              <a:rPr lang="en-IN" dirty="0"/>
              <a:t> For that reason, the point at infinity(1) is added as the identity element. This point can be viewed as being the top and bottom of the y-axis.</a:t>
            </a:r>
          </a:p>
        </p:txBody>
      </p:sp>
    </p:spTree>
    <p:extLst>
      <p:ext uri="{BB962C8B-B14F-4D97-AF65-F5344CB8AC3E}">
        <p14:creationId xmlns:p14="http://schemas.microsoft.com/office/powerpoint/2010/main" val="395372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elliptic curve group operation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4" y="1275607"/>
            <a:ext cx="6723366" cy="340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5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=1 </m:t>
                    </m:r>
                    <m:r>
                      <a:rPr lang="en-IN" b="0" i="1" smtClean="0">
                        <a:latin typeface="Cambria Math"/>
                      </a:rPr>
                      <m:t>𝑎𝑛𝑑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IN" dirty="0"/>
                  <a:t> A=-3 and B=5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r="-1926"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/>
                        </a:rPr>
                        <m:t>+</m:t>
                      </m:r>
                      <m:r>
                        <a:rPr lang="en-IN" b="0" i="1" smtClean="0">
                          <a:latin typeface="Cambria Math"/>
                        </a:rPr>
                        <m:t>𝐴𝑥</m:t>
                      </m:r>
                      <m:r>
                        <a:rPr lang="en-IN" b="0" i="1" smtClean="0">
                          <a:latin typeface="Cambria Math"/>
                        </a:rPr>
                        <m:t>+</m:t>
                      </m:r>
                      <m:r>
                        <a:rPr lang="en-IN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8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3" y="1059582"/>
            <a:ext cx="6648325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94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affine coordinates (</a:t>
            </a:r>
            <a:r>
              <a:rPr lang="en-IN" dirty="0" err="1"/>
              <a:t>x,y</a:t>
            </a:r>
            <a:r>
              <a:rPr lang="en-IN" dirty="0"/>
              <a:t> plane)</a:t>
            </a:r>
          </a:p>
          <a:p>
            <a:r>
              <a:rPr lang="en-IN" dirty="0"/>
              <a:t>Projective Coordinates(</a:t>
            </a:r>
            <a:r>
              <a:rPr lang="en-IN" dirty="0" err="1"/>
              <a:t>x,y,z</a:t>
            </a:r>
            <a:r>
              <a:rPr lang="en-IN" dirty="0"/>
              <a:t> plane)</a:t>
            </a:r>
          </a:p>
          <a:p>
            <a:r>
              <a:rPr lang="en-IN" dirty="0"/>
              <a:t>In the cases where z != 1 and z != 0, the projective point can be normalized by </a:t>
            </a:r>
            <a:r>
              <a:rPr lang="pl-PL" dirty="0"/>
              <a:t>dividing by z: (x : y : z) = (x</a:t>
            </a:r>
            <a:r>
              <a:rPr lang="en-IN" dirty="0"/>
              <a:t>/</a:t>
            </a:r>
            <a:r>
              <a:rPr lang="pl-PL" dirty="0"/>
              <a:t>z : y</a:t>
            </a:r>
            <a:r>
              <a:rPr lang="en-IN" dirty="0"/>
              <a:t>/</a:t>
            </a:r>
            <a:r>
              <a:rPr lang="pl-PL" dirty="0"/>
              <a:t>z : 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7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Edwards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projective inverted twisted Edwards curve equation used in </a:t>
            </a:r>
            <a:r>
              <a:rPr lang="en-IN" dirty="0" err="1"/>
              <a:t>Miracl</a:t>
            </a:r>
            <a:r>
              <a:rPr lang="en-IN" dirty="0"/>
              <a:t> </a:t>
            </a:r>
            <a:r>
              <a:rPr lang="en-IN" dirty="0" err="1"/>
              <a:t>Cryptolibrary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Given a point (x : y : z), with z != 0 the inverse of that point is defined: (-x : y : z :). If z = 0 then this is the point at infinity.</a:t>
            </a:r>
          </a:p>
          <a:p>
            <a:r>
              <a:rPr lang="en-IN" dirty="0"/>
              <a:t>Note that the point (x : y : z :) on a twisted Edwards curve corresponds to the affine point (z/x; z/y) on the twisted inverted Edwards curve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67" y="1276350"/>
            <a:ext cx="3261518" cy="72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44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</a:t>
            </a:r>
            <a:r>
              <a:rPr lang="en-IN" sz="2100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49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3179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Double and Add Formula for Twisted Inverted Edwards Curves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18" y="1860206"/>
            <a:ext cx="6781386" cy="184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Hessian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Curve represented by the equation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1" y="2031691"/>
            <a:ext cx="2529659" cy="50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31" y="2861069"/>
            <a:ext cx="2389356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39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Hessian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point at infinity in this curve representation will be (0 : -1 : 1). Hence, the algorithm</a:t>
            </a:r>
          </a:p>
          <a:p>
            <a:r>
              <a:rPr lang="en-IN" dirty="0"/>
              <a:t>for normalizing a point will be shifted to the following:</a:t>
            </a:r>
          </a:p>
          <a:p>
            <a:r>
              <a:rPr lang="en-IN" dirty="0"/>
              <a:t>All points with x = 0 will be points at infinity. If not, the point can be normalized by</a:t>
            </a:r>
          </a:p>
          <a:p>
            <a:r>
              <a:rPr lang="en-IN" dirty="0"/>
              <a:t>dividing with x: (1 : y/x : z/x).</a:t>
            </a:r>
          </a:p>
        </p:txBody>
      </p:sp>
    </p:spTree>
    <p:extLst>
      <p:ext uri="{BB962C8B-B14F-4D97-AF65-F5344CB8AC3E}">
        <p14:creationId xmlns:p14="http://schemas.microsoft.com/office/powerpoint/2010/main" val="269275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Double and Add Formula for Twisted Hessian Curves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5" y="1903810"/>
            <a:ext cx="6516737" cy="191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49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y-coordinate of a normalized point (x : y : 1) on a </a:t>
            </a:r>
            <a:r>
              <a:rPr lang="en-IN" dirty="0" err="1"/>
              <a:t>Weierstrass</a:t>
            </a:r>
            <a:r>
              <a:rPr lang="en-IN" dirty="0"/>
              <a:t> curve can be compressed by storing only the x-coordinate and the last significant bit (LSB) of the y-coordinate.</a:t>
            </a:r>
          </a:p>
        </p:txBody>
      </p:sp>
    </p:spTree>
    <p:extLst>
      <p:ext uri="{BB962C8B-B14F-4D97-AF65-F5344CB8AC3E}">
        <p14:creationId xmlns:p14="http://schemas.microsoft.com/office/powerpoint/2010/main" val="10965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Discrete Logarithm Problem(DLP) ECDH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1059582"/>
            <a:ext cx="575193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733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find the private key x, an attacker would need to calculate the discrete logarithm: x = log x mod p. This problem establishes the backbone for most public key systems and also ECC.</a:t>
            </a:r>
          </a:p>
        </p:txBody>
      </p:sp>
    </p:spTree>
    <p:extLst>
      <p:ext uri="{BB962C8B-B14F-4D97-AF65-F5344CB8AC3E}">
        <p14:creationId xmlns:p14="http://schemas.microsoft.com/office/powerpoint/2010/main" val="110644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https://nvlpubs.nist.gov/nistpubs/FIPS/NIST.FIPS.186-4.pdf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27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28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Elliptic Curve Cryptosystems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5BDE7-D9BB-4539-B8FD-17E24C797D3A}"/>
              </a:ext>
            </a:extLst>
          </p:cNvPr>
          <p:cNvSpPr txBox="1"/>
          <p:nvPr/>
        </p:nvSpPr>
        <p:spPr>
          <a:xfrm>
            <a:off x="500969" y="306569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Small key more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F49362-838F-445A-88EE-68A35FF6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805-5D27-462A-AE4F-5BA864D7F9F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1581150"/>
            <a:ext cx="7848600" cy="32630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 to ECC (Elliptical Curve Cryptography)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subTitle"/>
              </p:nvPr>
            </p:nvSpPr>
            <p:spPr>
              <a:xfrm>
                <a:off x="533760" y="1200150"/>
                <a:ext cx="8229240" cy="4561290"/>
              </a:xfrm>
            </p:spPr>
            <p:txBody>
              <a:bodyPr/>
              <a:lstStyle/>
              <a:p>
                <a:r>
                  <a:rPr lang="en-IN" dirty="0"/>
                  <a:t>The general equation for an elliptic curve is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For current cryptographic purposes, an </a:t>
                </a:r>
                <a:r>
                  <a:rPr lang="en-IN" i="1" dirty="0"/>
                  <a:t>elliptic curve</a:t>
                </a:r>
                <a:r>
                  <a:rPr lang="en-IN" dirty="0"/>
                  <a:t> is a plane curve over a finite field (rather than the real numbers) which consists of the points satisfying the equation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𝑎𝑥</m:t>
                    </m:r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/>
                  <a:t> along with a distinguished point at infinity, denoted ∞.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533760" y="1200150"/>
                <a:ext cx="8229240" cy="4561290"/>
              </a:xfrm>
              <a:blipFill>
                <a:blip r:embed="rId2"/>
                <a:stretch>
                  <a:fillRect l="-1778" t="-2941" r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FC082E4-276A-4567-A6FB-2349212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Elliptic curves over Real numbers</a:t>
            </a:r>
          </a:p>
        </p:txBody>
      </p:sp>
    </p:spTree>
    <p:extLst>
      <p:ext uri="{BB962C8B-B14F-4D97-AF65-F5344CB8AC3E}">
        <p14:creationId xmlns:p14="http://schemas.microsoft.com/office/powerpoint/2010/main" val="91264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at infinity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geometry, a </a:t>
            </a:r>
            <a:r>
              <a:rPr lang="en-IN" b="1" dirty="0"/>
              <a:t>point at infinity</a:t>
            </a:r>
            <a:r>
              <a:rPr lang="en-IN" dirty="0"/>
              <a:t> or </a:t>
            </a:r>
            <a:r>
              <a:rPr lang="en-IN" b="1" dirty="0"/>
              <a:t>ideal point</a:t>
            </a:r>
            <a:r>
              <a:rPr lang="en-IN" dirty="0"/>
              <a:t> is an idealized limiting point at the "end" of each line.</a:t>
            </a:r>
          </a:p>
          <a:p>
            <a:r>
              <a:rPr lang="en-IN" dirty="0"/>
              <a:t>In the case of an affine plane, there is one ideal point for each pencil of parallel lines of the plane. Adjoining these points produces a projective plane, in which no point can be distinguished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two most prominent protocols based on ECC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Elliptic Curve Discrete Signing Algorithm (ECDSA) for digital signature</a:t>
            </a:r>
          </a:p>
          <a:p>
            <a:endParaRPr lang="en-IN" dirty="0"/>
          </a:p>
          <a:p>
            <a:r>
              <a:rPr lang="en-IN" dirty="0"/>
              <a:t>Elliptic Curve </a:t>
            </a:r>
            <a:r>
              <a:rPr lang="en-IN" dirty="0" err="1"/>
              <a:t>Diffie</a:t>
            </a:r>
            <a:r>
              <a:rPr lang="en-IN" dirty="0"/>
              <a:t>-Hellman (ECDH) for key agreement</a:t>
            </a:r>
          </a:p>
        </p:txBody>
      </p:sp>
    </p:spTree>
    <p:extLst>
      <p:ext uri="{BB962C8B-B14F-4D97-AF65-F5344CB8AC3E}">
        <p14:creationId xmlns:p14="http://schemas.microsoft.com/office/powerpoint/2010/main" val="253390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hierarchy of ECC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08" y="1014412"/>
            <a:ext cx="5000625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08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Prime Field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Field operations include addition, subtraction, multiplication and inversion modulus a prime p, and form the lowest level in the ECC hierarchy. </a:t>
            </a:r>
          </a:p>
          <a:p>
            <a:r>
              <a:rPr lang="en-IN" dirty="0"/>
              <a:t>For these algorithms, assume a W-bit architecture, where W can be 8 or 16 for embedded devices and 32 or 64 for most computers.</a:t>
            </a:r>
          </a:p>
          <a:p>
            <a:r>
              <a:rPr lang="en-IN" dirty="0"/>
              <a:t> To represent larger numbers than W bits, divide the n bits into t = n/W words and carry out the algorithms on each word.</a:t>
            </a:r>
          </a:p>
        </p:txBody>
      </p:sp>
    </p:spTree>
    <p:extLst>
      <p:ext uri="{BB962C8B-B14F-4D97-AF65-F5344CB8AC3E}">
        <p14:creationId xmlns:p14="http://schemas.microsoft.com/office/powerpoint/2010/main" val="220897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855</Words>
  <Application>Microsoft Office PowerPoint</Application>
  <PresentationFormat>On-screen Show (16:9)</PresentationFormat>
  <Paragraphs>91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Cambria Math</vt:lpstr>
      <vt:lpstr>Inter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Contents</vt:lpstr>
      <vt:lpstr>Elliptic curves over Real numbers</vt:lpstr>
      <vt:lpstr>Point at infinity</vt:lpstr>
      <vt:lpstr>The two most prominent protocols based on ECC</vt:lpstr>
      <vt:lpstr>The hierarchy of ECC</vt:lpstr>
      <vt:lpstr>Prime Field Operations</vt:lpstr>
      <vt:lpstr>short Weierstrass equation</vt:lpstr>
      <vt:lpstr>Can the value be A=-3 b=2</vt:lpstr>
      <vt:lpstr>Can the value be A=-3 and B=5</vt:lpstr>
      <vt:lpstr>Adding points on an elliptic curve</vt:lpstr>
      <vt:lpstr>Point at infinity</vt:lpstr>
      <vt:lpstr>The elliptic curve group operation</vt:lpstr>
      <vt:lpstr>If x_1=1 andx_2=2 A=-3 and B=5</vt:lpstr>
      <vt:lpstr>PowerPoint Presentation</vt:lpstr>
      <vt:lpstr>Coordinate Systems</vt:lpstr>
      <vt:lpstr>Edwards Curves</vt:lpstr>
      <vt:lpstr>Double and Add Formula for Twisted Inverted Edwards Curves</vt:lpstr>
      <vt:lpstr>Hessian Curves</vt:lpstr>
      <vt:lpstr>Hessian Curves</vt:lpstr>
      <vt:lpstr>Double and Add Formula for Twisted Hessian Curves</vt:lpstr>
      <vt:lpstr>Point Compression</vt:lpstr>
      <vt:lpstr>Discrete Logarithm Problem(DLP) ECDH</vt:lpstr>
      <vt:lpstr>Man in the middle attack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116</cp:revision>
  <dcterms:created xsi:type="dcterms:W3CDTF">2020-06-08T19:20:40Z</dcterms:created>
  <dcterms:modified xsi:type="dcterms:W3CDTF">2020-11-11T04:12:08Z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