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5.xml" ContentType="application/vnd.openxmlformats-officedocument.theme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4" r:id="rId6"/>
  </p:sldMasterIdLst>
  <p:notesMasterIdLst>
    <p:notesMasterId r:id="rId24"/>
  </p:notesMasterIdLst>
  <p:sldIdLst>
    <p:sldId id="256" r:id="rId7"/>
    <p:sldId id="257" r:id="rId8"/>
    <p:sldId id="258" r:id="rId9"/>
    <p:sldId id="338" r:id="rId10"/>
    <p:sldId id="339" r:id="rId11"/>
    <p:sldId id="340" r:id="rId12"/>
    <p:sldId id="286" r:id="rId13"/>
    <p:sldId id="341" r:id="rId14"/>
    <p:sldId id="290" r:id="rId15"/>
    <p:sldId id="345" r:id="rId16"/>
    <p:sldId id="288" r:id="rId17"/>
    <p:sldId id="289" r:id="rId18"/>
    <p:sldId id="342" r:id="rId19"/>
    <p:sldId id="343" r:id="rId20"/>
    <p:sldId id="344" r:id="rId21"/>
    <p:sldId id="282" r:id="rId22"/>
    <p:sldId id="283" r:id="rId2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EF6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800" y="5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A93F4B-CCA6-4CCD-948F-65C29F56B153}" type="datetimeFigureOut">
              <a:rPr lang="en-IN" smtClean="0"/>
              <a:t>20-11-2020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E4CCFE-2FFD-4F9A-AB50-D95AA3E944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9299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148680" y="4854600"/>
            <a:ext cx="9594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4044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14868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0" name="Picture 39"/>
          <p:cNvPicPr/>
          <p:nvPr/>
        </p:nvPicPr>
        <p:blipFill>
          <a:blip r:embed="rId2" cstate="print"/>
          <a:stretch/>
        </p:blipFill>
        <p:spPr>
          <a:xfrm>
            <a:off x="489240" y="4738680"/>
            <a:ext cx="277920" cy="221760"/>
          </a:xfrm>
          <a:prstGeom prst="rect">
            <a:avLst/>
          </a:prstGeom>
          <a:ln>
            <a:noFill/>
          </a:ln>
        </p:spPr>
      </p:pic>
      <p:pic>
        <p:nvPicPr>
          <p:cNvPr id="41" name="Picture 40"/>
          <p:cNvPicPr/>
          <p:nvPr/>
        </p:nvPicPr>
        <p:blipFill>
          <a:blip r:embed="rId2" cstate="print"/>
          <a:stretch/>
        </p:blipFill>
        <p:spPr>
          <a:xfrm>
            <a:off x="489240" y="4738680"/>
            <a:ext cx="277920" cy="221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148680" y="3938040"/>
            <a:ext cx="959400" cy="1823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14868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148680" y="3938040"/>
            <a:ext cx="959400" cy="1823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4044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148680" y="4854600"/>
            <a:ext cx="9594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148680" y="4854600"/>
            <a:ext cx="9594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4044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14868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6" name="Picture 75"/>
          <p:cNvPicPr/>
          <p:nvPr/>
        </p:nvPicPr>
        <p:blipFill>
          <a:blip r:embed="rId2" cstate="print"/>
          <a:stretch/>
        </p:blipFill>
        <p:spPr>
          <a:xfrm>
            <a:off x="489240" y="4738680"/>
            <a:ext cx="277920" cy="221760"/>
          </a:xfrm>
          <a:prstGeom prst="rect">
            <a:avLst/>
          </a:prstGeom>
          <a:ln>
            <a:noFill/>
          </a:ln>
        </p:spPr>
      </p:pic>
      <p:pic>
        <p:nvPicPr>
          <p:cNvPr id="77" name="Picture 76"/>
          <p:cNvPicPr/>
          <p:nvPr/>
        </p:nvPicPr>
        <p:blipFill>
          <a:blip r:embed="rId2" cstate="print"/>
          <a:stretch/>
        </p:blipFill>
        <p:spPr>
          <a:xfrm>
            <a:off x="489240" y="4738680"/>
            <a:ext cx="277920" cy="221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148680" y="3938040"/>
            <a:ext cx="959400" cy="1823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14868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64044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148680" y="4854600"/>
            <a:ext cx="9594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148680" y="4854600"/>
            <a:ext cx="9594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4044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14868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8" name="Picture 117"/>
          <p:cNvPicPr/>
          <p:nvPr/>
        </p:nvPicPr>
        <p:blipFill>
          <a:blip r:embed="rId2" cstate="print"/>
          <a:stretch/>
        </p:blipFill>
        <p:spPr>
          <a:xfrm>
            <a:off x="489240" y="4738680"/>
            <a:ext cx="277920" cy="221760"/>
          </a:xfrm>
          <a:prstGeom prst="rect">
            <a:avLst/>
          </a:prstGeom>
          <a:ln>
            <a:noFill/>
          </a:ln>
        </p:spPr>
      </p:pic>
      <p:pic>
        <p:nvPicPr>
          <p:cNvPr id="119" name="Picture 118"/>
          <p:cNvPicPr/>
          <p:nvPr/>
        </p:nvPicPr>
        <p:blipFill>
          <a:blip r:embed="rId2" cstate="print"/>
          <a:stretch/>
        </p:blipFill>
        <p:spPr>
          <a:xfrm>
            <a:off x="489240" y="4738680"/>
            <a:ext cx="277920" cy="221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148680" y="3938040"/>
            <a:ext cx="959400" cy="1823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14868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64044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148680" y="4854600"/>
            <a:ext cx="9594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148680" y="4854600"/>
            <a:ext cx="9594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64044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 type="body"/>
          </p:nvPr>
        </p:nvSpPr>
        <p:spPr>
          <a:xfrm>
            <a:off x="14868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0" name="Picture 159"/>
          <p:cNvPicPr/>
          <p:nvPr/>
        </p:nvPicPr>
        <p:blipFill>
          <a:blip r:embed="rId2" cstate="print"/>
          <a:stretch/>
        </p:blipFill>
        <p:spPr>
          <a:xfrm>
            <a:off x="489240" y="4738680"/>
            <a:ext cx="277920" cy="221760"/>
          </a:xfrm>
          <a:prstGeom prst="rect">
            <a:avLst/>
          </a:prstGeom>
          <a:ln>
            <a:noFill/>
          </a:ln>
        </p:spPr>
      </p:pic>
      <p:pic>
        <p:nvPicPr>
          <p:cNvPr id="161" name="Picture 160"/>
          <p:cNvPicPr/>
          <p:nvPr/>
        </p:nvPicPr>
        <p:blipFill>
          <a:blip r:embed="rId2" cstate="print"/>
          <a:stretch/>
        </p:blipFill>
        <p:spPr>
          <a:xfrm>
            <a:off x="489240" y="4738680"/>
            <a:ext cx="277920" cy="221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18DEE-5F18-444C-A3BD-90E0CCE5F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11D1A1-D6B3-49D4-AC99-15A771DB92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DB3AC-B303-4154-A568-0A31F809D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58983-5167-418A-9807-657C17C7C205}" type="datetimeFigureOut">
              <a:rPr lang="en-IN" smtClean="0"/>
              <a:t>20-11-2020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B69457-C959-4AA0-BD87-875F000EB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231C3-5BEB-4DB1-93B8-FA9E708C4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4B007-9023-4C3B-B440-7E7230CC37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3773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subTitle"/>
          </p:nvPr>
        </p:nvSpPr>
        <p:spPr>
          <a:xfrm>
            <a:off x="148680" y="3938040"/>
            <a:ext cx="959400" cy="1823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14868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 type="body"/>
          </p:nvPr>
        </p:nvSpPr>
        <p:spPr>
          <a:xfrm>
            <a:off x="64044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 type="body"/>
          </p:nvPr>
        </p:nvSpPr>
        <p:spPr>
          <a:xfrm>
            <a:off x="148680" y="4854600"/>
            <a:ext cx="9594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148680" y="4854600"/>
            <a:ext cx="9594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 type="body"/>
          </p:nvPr>
        </p:nvSpPr>
        <p:spPr>
          <a:xfrm>
            <a:off x="64044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PlaceHolder 5"/>
          <p:cNvSpPr>
            <a:spLocks noGrp="1"/>
          </p:cNvSpPr>
          <p:nvPr>
            <p:ph type="body"/>
          </p:nvPr>
        </p:nvSpPr>
        <p:spPr>
          <a:xfrm>
            <a:off x="14868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0" name="Picture 199"/>
          <p:cNvPicPr/>
          <p:nvPr/>
        </p:nvPicPr>
        <p:blipFill>
          <a:blip r:embed="rId2" cstate="print"/>
          <a:stretch/>
        </p:blipFill>
        <p:spPr>
          <a:xfrm>
            <a:off x="489240" y="4738680"/>
            <a:ext cx="277920" cy="221760"/>
          </a:xfrm>
          <a:prstGeom prst="rect">
            <a:avLst/>
          </a:prstGeom>
          <a:ln>
            <a:noFill/>
          </a:ln>
        </p:spPr>
      </p:pic>
      <p:pic>
        <p:nvPicPr>
          <p:cNvPr id="201" name="Picture 200"/>
          <p:cNvPicPr/>
          <p:nvPr/>
        </p:nvPicPr>
        <p:blipFill>
          <a:blip r:embed="rId2" cstate="print"/>
          <a:stretch/>
        </p:blipFill>
        <p:spPr>
          <a:xfrm>
            <a:off x="489240" y="4738680"/>
            <a:ext cx="277920" cy="221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18DEE-5F18-444C-A3BD-90E0CCE5F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11D1A1-D6B3-49D4-AC99-15A771DB92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DB3AC-B303-4154-A568-0A31F809D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58983-5167-418A-9807-657C17C7C205}" type="datetimeFigureOut">
              <a:rPr lang="en-IN" smtClean="0"/>
              <a:t>20-11-2020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B69457-C959-4AA0-BD87-875F000EB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231C3-5BEB-4DB1-93B8-FA9E708C4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4B007-9023-4C3B-B440-7E7230CC37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828159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20841-8AB6-4233-9BCA-AB74EC493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EED76-18A5-47FE-8676-F940926F5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ADAD0-A01B-4EE0-A371-7571E350F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58983-5167-418A-9807-657C17C7C205}" type="datetimeFigureOut">
              <a:rPr lang="en-IN" smtClean="0"/>
              <a:t>20-11-2020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306CEB-2CDA-4F52-8759-B0E86FA8C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5105FD-69B2-4553-871F-6F4BE09F8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4B007-9023-4C3B-B440-7E7230CC37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590621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92E0E-D75C-4557-B4CA-0FBCF6944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F6F911-35D1-4728-875D-000E496A53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C0DB1-96D4-47D2-8111-9A520A16F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58983-5167-418A-9807-657C17C7C205}" type="datetimeFigureOut">
              <a:rPr lang="en-IN" smtClean="0"/>
              <a:t>20-11-2020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F2B3A-4F01-4694-B4E7-B23BD8C30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F5FD6-DB2A-4690-BEC6-E48B13269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4B007-9023-4C3B-B440-7E7230CC37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248306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65F6D-B8DA-46C4-806F-98AA04226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3F33A-17B8-410B-A7CC-62FDEE024F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3911C5-785E-4A67-8AA0-C1EF8DED21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594531-6C9D-48CC-A61C-B002C208C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58983-5167-418A-9807-657C17C7C205}" type="datetimeFigureOut">
              <a:rPr lang="en-IN" smtClean="0"/>
              <a:t>20-11-2020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94DA68-02F8-4FCC-B69A-7B5C6D0FA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90732D-C1B1-4288-9AA8-8D2539DAE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4B007-9023-4C3B-B440-7E7230CC37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519633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D6CC0-2135-465C-8CB9-73FC301F9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32892E-203C-4602-8A8A-ACB6DEA62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45EA1F-C5AF-41FF-ABA8-8F7D53FDBA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33FEEF-AA99-4563-86DB-A63D485A56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775395-0457-4E90-84C5-F86E15CB07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15944D-356E-4FB2-9524-5AE48D5B6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58983-5167-418A-9807-657C17C7C205}" type="datetimeFigureOut">
              <a:rPr lang="en-IN" smtClean="0"/>
              <a:t>20-11-2020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66BC77-C61B-4834-9D53-44965EB8C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3B44E2-E1CE-457B-8638-F884CC708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4B007-9023-4C3B-B440-7E7230CC37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8092741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A0D94-C92A-4A75-A87C-AAD3F5E6A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A4754A-78ED-4CDF-BA8A-DB7152D53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58983-5167-418A-9807-657C17C7C205}" type="datetimeFigureOut">
              <a:rPr lang="en-IN" smtClean="0"/>
              <a:t>20-11-2020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A96583-0BC2-4CB2-A103-3CA01186E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3669B0-D019-4713-872D-1C712AFCD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4B007-9023-4C3B-B440-7E7230CC37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2498221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8DB60E-3A45-41B2-9FE0-C5D51DB3B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58983-5167-418A-9807-657C17C7C205}" type="datetimeFigureOut">
              <a:rPr lang="en-IN" smtClean="0"/>
              <a:t>20-11-2020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0B87FA-C9CC-4F55-A16C-38CD7DF48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65E1B2-E2A6-4FC3-A1BD-5492E3567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4B007-9023-4C3B-B440-7E7230CC37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799737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2A3B6-DA7A-470B-8515-D2D2CAF0B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07998-D0BC-4841-ABA9-869D351C8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E8BE40-ED19-46AD-9DC4-DC876F2A12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31D4B2-E9C6-4DAD-9B45-B77818161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58983-5167-418A-9807-657C17C7C205}" type="datetimeFigureOut">
              <a:rPr lang="en-IN" smtClean="0"/>
              <a:t>20-11-2020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AFE0F6-8923-4126-8D30-1D8D0425F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4F9422-1570-4636-94B8-03DA1E682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4B007-9023-4C3B-B440-7E7230CC37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5823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14868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0D177-3DBB-4400-B55A-62F30ADE8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F8834D-8743-4D6E-83E6-B70E90D305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DD5F08-DE7C-4FE3-86DF-6E4C621DF7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880700-E210-489E-9166-ED48CA292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58983-5167-418A-9807-657C17C7C205}" type="datetimeFigureOut">
              <a:rPr lang="en-IN" smtClean="0"/>
              <a:t>20-11-2020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50AED6-E381-4DF2-8D88-4F449CA5F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CD3948-A2B7-4823-BF6D-0BAFBEA7B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4B007-9023-4C3B-B440-7E7230CC37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0609073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4F526-B316-4AF0-B85C-5B7E1B477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680D16-A0E0-4452-B18C-A8CDAE769C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768161-D02A-4987-ADD1-3C1EC20FE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58983-5167-418A-9807-657C17C7C205}" type="datetimeFigureOut">
              <a:rPr lang="en-IN" smtClean="0"/>
              <a:t>20-11-2020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181EEB-A994-4B28-A742-FDCC9BE3C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0FC067-CE1D-4690-92D5-8A0E62F52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4B007-9023-4C3B-B440-7E7230CC37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2849975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AFF5D9-9E97-4042-9C4F-8D2DE3992D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98E569-546A-4B9B-A2AB-8AB895154A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2D2E6-3A91-44D9-86BF-DA73499A5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58983-5167-418A-9807-657C17C7C205}" type="datetimeFigureOut">
              <a:rPr lang="en-IN" smtClean="0"/>
              <a:t>20-11-2020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EBA51-52DA-49E6-852C-EA24A9ED2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C347A-C5FB-4C1F-BBBC-D4E918ACE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4B007-9023-4C3B-B440-7E7230CC37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1814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4044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148680" y="4854600"/>
            <a:ext cx="9594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4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7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61.xml"/><Relationship Id="rId2" Type="http://schemas.openxmlformats.org/officeDocument/2006/relationships/slideLayout" Target="../slideLayouts/slideLayout51.xml"/><Relationship Id="rId1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60.xml"/><Relationship Id="rId5" Type="http://schemas.openxmlformats.org/officeDocument/2006/relationships/slideLayout" Target="../slideLayouts/slideLayout54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59.xml"/><Relationship Id="rId4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8.xml"/><Relationship Id="rId14" Type="http://schemas.openxmlformats.org/officeDocument/2006/relationships/image" Target="../media/image4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9.xml"/><Relationship Id="rId3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8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63.xml"/><Relationship Id="rId1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7.xml"/><Relationship Id="rId11" Type="http://schemas.openxmlformats.org/officeDocument/2006/relationships/slideLayout" Target="../slideLayouts/slideLayout72.xml"/><Relationship Id="rId5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71.xml"/><Relationship Id="rId4" Type="http://schemas.openxmlformats.org/officeDocument/2006/relationships/slideLayout" Target="../slideLayouts/slideLayout65.xml"/><Relationship Id="rId9" Type="http://schemas.openxmlformats.org/officeDocument/2006/relationships/slideLayout" Target="../slideLayouts/slideLayout7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16;p23"/>
          <p:cNvPicPr/>
          <p:nvPr/>
        </p:nvPicPr>
        <p:blipFill>
          <a:blip r:embed="rId14" cstate="print"/>
          <a:stretch/>
        </p:blipFill>
        <p:spPr>
          <a:xfrm>
            <a:off x="6361920" y="297720"/>
            <a:ext cx="2357640" cy="735840"/>
          </a:xfrm>
          <a:prstGeom prst="rect">
            <a:avLst/>
          </a:prstGeom>
          <a:ln>
            <a:noFill/>
          </a:ln>
        </p:spPr>
      </p:pic>
      <p:pic>
        <p:nvPicPr>
          <p:cNvPr id="9" name="Google Shape;17;p23"/>
          <p:cNvPicPr/>
          <p:nvPr/>
        </p:nvPicPr>
        <p:blipFill>
          <a:blip r:embed="rId15" cstate="print"/>
          <a:stretch/>
        </p:blipFill>
        <p:spPr>
          <a:xfrm>
            <a:off x="311760" y="152280"/>
            <a:ext cx="2603520" cy="1352520"/>
          </a:xfrm>
          <a:prstGeom prst="rect">
            <a:avLst/>
          </a:prstGeom>
          <a:ln>
            <a:noFill/>
          </a:ln>
        </p:spPr>
      </p:pic>
      <p:sp>
        <p:nvSpPr>
          <p:cNvPr id="2" name="CustomShape 1"/>
          <p:cNvSpPr/>
          <p:nvPr/>
        </p:nvSpPr>
        <p:spPr>
          <a:xfrm>
            <a:off x="3111840" y="1956240"/>
            <a:ext cx="280656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IN" sz="2400" b="0" strike="noStrike" spc="-1">
                <a:solidFill>
                  <a:srgbClr val="11234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Welcome to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CustomShape 2"/>
          <p:cNvSpPr/>
          <p:nvPr/>
        </p:nvSpPr>
        <p:spPr>
          <a:xfrm>
            <a:off x="2520000" y="2340720"/>
            <a:ext cx="3990240" cy="640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IN" sz="3600" b="1" strike="noStrike" spc="-1">
                <a:solidFill>
                  <a:srgbClr val="EA7F25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PES University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CustomShape 3"/>
          <p:cNvSpPr/>
          <p:nvPr/>
        </p:nvSpPr>
        <p:spPr>
          <a:xfrm>
            <a:off x="2197440" y="3024000"/>
            <a:ext cx="4748760" cy="82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IN" sz="2400" b="0" strike="noStrike" spc="-1">
                <a:solidFill>
                  <a:srgbClr val="11234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Ring Road Campus, Bengaluru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31A675BA-681B-445E-960E-24E3756386C3}" type="slidenum">
              <a:rPr lang="en-IN" sz="9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IN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36;p26"/>
          <p:cNvPicPr/>
          <p:nvPr/>
        </p:nvPicPr>
        <p:blipFill>
          <a:blip r:embed="rId14" cstate="print"/>
          <a:stretch/>
        </p:blipFill>
        <p:spPr>
          <a:xfrm>
            <a:off x="8335800" y="93960"/>
            <a:ext cx="730800" cy="227880"/>
          </a:xfrm>
          <a:prstGeom prst="rect">
            <a:avLst/>
          </a:prstGeom>
          <a:ln>
            <a:noFill/>
          </a:ln>
        </p:spPr>
      </p:pic>
      <p:sp>
        <p:nvSpPr>
          <p:cNvPr id="79" name="CustomShape 1"/>
          <p:cNvSpPr/>
          <p:nvPr/>
        </p:nvSpPr>
        <p:spPr>
          <a:xfrm>
            <a:off x="8283600" y="69840"/>
            <a:ext cx="360" cy="276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B7B7B7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0" name="Google Shape;38;p26"/>
          <p:cNvPicPr/>
          <p:nvPr/>
        </p:nvPicPr>
        <p:blipFill>
          <a:blip r:embed="rId15" cstate="print"/>
          <a:stretch/>
        </p:blipFill>
        <p:spPr>
          <a:xfrm>
            <a:off x="7934400" y="45000"/>
            <a:ext cx="258120" cy="362880"/>
          </a:xfrm>
          <a:prstGeom prst="rect">
            <a:avLst/>
          </a:prstGeom>
          <a:ln>
            <a:noFill/>
          </a:ln>
        </p:spPr>
      </p:pic>
      <p:sp>
        <p:nvSpPr>
          <p:cNvPr id="81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ADC29F4A-3F3E-4F97-B8C4-CD564B711364}" type="slidenum">
              <a:rPr lang="en-IN" sz="9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IN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  <p:sp>
        <p:nvSpPr>
          <p:cNvPr id="83" name="PlaceHolder 4"/>
          <p:cNvSpPr>
            <a:spLocks noGrp="1"/>
          </p:cNvSpPr>
          <p:nvPr>
            <p:ph type="title"/>
          </p:nvPr>
        </p:nvSpPr>
        <p:spPr>
          <a:xfrm>
            <a:off x="311760" y="1928520"/>
            <a:ext cx="8520120" cy="792360"/>
          </a:xfrm>
          <a:prstGeom prst="rect">
            <a:avLst/>
          </a:prstGeom>
        </p:spPr>
        <p:txBody>
          <a:bodyPr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5"/>
          <p:cNvSpPr/>
          <p:nvPr/>
        </p:nvSpPr>
        <p:spPr>
          <a:xfrm>
            <a:off x="326160" y="2871000"/>
            <a:ext cx="80323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E69138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325440" y="3006720"/>
            <a:ext cx="8507160" cy="3567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26;p25"/>
          <p:cNvPicPr/>
          <p:nvPr/>
        </p:nvPicPr>
        <p:blipFill>
          <a:blip r:embed="rId15" cstate="print"/>
          <a:stretch/>
        </p:blipFill>
        <p:spPr>
          <a:xfrm>
            <a:off x="8335800" y="93960"/>
            <a:ext cx="730800" cy="227880"/>
          </a:xfrm>
          <a:prstGeom prst="rect">
            <a:avLst/>
          </a:prstGeom>
          <a:ln>
            <a:noFill/>
          </a:ln>
        </p:spPr>
      </p:pic>
      <p:sp>
        <p:nvSpPr>
          <p:cNvPr id="121" name="CustomShape 1"/>
          <p:cNvSpPr/>
          <p:nvPr/>
        </p:nvSpPr>
        <p:spPr>
          <a:xfrm>
            <a:off x="8283600" y="69840"/>
            <a:ext cx="360" cy="276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B7B7B7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22" name="Google Shape;28;p25"/>
          <p:cNvPicPr/>
          <p:nvPr/>
        </p:nvPicPr>
        <p:blipFill>
          <a:blip r:embed="rId16" cstate="print"/>
          <a:stretch/>
        </p:blipFill>
        <p:spPr>
          <a:xfrm>
            <a:off x="7934400" y="45000"/>
            <a:ext cx="258120" cy="362880"/>
          </a:xfrm>
          <a:prstGeom prst="rect">
            <a:avLst/>
          </a:prstGeom>
          <a:ln>
            <a:noFill/>
          </a:ln>
        </p:spPr>
      </p:pic>
      <p:sp>
        <p:nvSpPr>
          <p:cNvPr id="123" name="PlaceHolder 2"/>
          <p:cNvSpPr>
            <a:spLocks noGrp="1"/>
          </p:cNvSpPr>
          <p:nvPr>
            <p:ph type="title"/>
          </p:nvPr>
        </p:nvSpPr>
        <p:spPr>
          <a:xfrm>
            <a:off x="306360" y="142560"/>
            <a:ext cx="7886520" cy="585360"/>
          </a:xfrm>
          <a:prstGeom prst="rect">
            <a:avLst/>
          </a:prstGeom>
        </p:spPr>
        <p:txBody>
          <a:bodyPr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417600" y="784800"/>
            <a:ext cx="70045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EA7F2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306360" y="960480"/>
            <a:ext cx="8543160" cy="360360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  <p:sp>
        <p:nvSpPr>
          <p:cNvPr id="126" name="PlaceHolder 5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D4EF0001-70F7-4C8A-A7FE-E5AF82E8F6EB}" type="slidenum">
              <a:rPr lang="en-IN" sz="9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IN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7" name="PlaceHolder 6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13" r:id="rId13"/>
  </p:sldLayoutIdLst>
  <p:txStyles>
    <p:titleStyle/>
    <p:bodyStyle/>
    <p:otherStyle/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46;p27"/>
          <p:cNvPicPr/>
          <p:nvPr/>
        </p:nvPicPr>
        <p:blipFill>
          <a:blip r:embed="rId14" cstate="print"/>
          <a:stretch/>
        </p:blipFill>
        <p:spPr>
          <a:xfrm>
            <a:off x="8335800" y="93960"/>
            <a:ext cx="730800" cy="227880"/>
          </a:xfrm>
          <a:prstGeom prst="rect">
            <a:avLst/>
          </a:prstGeom>
          <a:ln>
            <a:noFill/>
          </a:ln>
        </p:spPr>
      </p:pic>
      <p:sp>
        <p:nvSpPr>
          <p:cNvPr id="163" name="CustomShape 1"/>
          <p:cNvSpPr/>
          <p:nvPr/>
        </p:nvSpPr>
        <p:spPr>
          <a:xfrm>
            <a:off x="8283600" y="69840"/>
            <a:ext cx="360" cy="276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B7B7B7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64" name="Google Shape;48;p27"/>
          <p:cNvPicPr/>
          <p:nvPr/>
        </p:nvPicPr>
        <p:blipFill>
          <a:blip r:embed="rId15" cstate="print"/>
          <a:stretch/>
        </p:blipFill>
        <p:spPr>
          <a:xfrm>
            <a:off x="7934400" y="45000"/>
            <a:ext cx="258120" cy="362880"/>
          </a:xfrm>
          <a:prstGeom prst="rect">
            <a:avLst/>
          </a:prstGeom>
          <a:ln>
            <a:noFill/>
          </a:ln>
        </p:spPr>
      </p:pic>
      <p:sp>
        <p:nvSpPr>
          <p:cNvPr id="165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EB0BA11B-A6FF-4C52-99A9-420A1A96608B}" type="slidenum">
              <a:rPr lang="en-IN" sz="9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IN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  <p:sp>
        <p:nvSpPr>
          <p:cNvPr id="167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/>
    <p:bodyStyle/>
    <p:otherStyle/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8F6D92-98F6-44EF-A2D7-F610965C6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123EDB-AE43-42DB-8BBA-6D2847F0FA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B5A24-A869-4A7C-8BB5-4B2499B299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A58983-5167-418A-9807-657C17C7C205}" type="datetimeFigureOut">
              <a:rPr lang="en-IN" smtClean="0"/>
              <a:t>20-11-2020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59198-6DB7-48C2-A2E7-14A8E9198D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BACCA-7EBF-444F-BDB2-39DD5B4F19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4B007-9023-4C3B-B440-7E7230CC37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2585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6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6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jp.at/doc/rfc/rfc5021.html" TargetMode="External"/><Relationship Id="rId1" Type="http://schemas.openxmlformats.org/officeDocument/2006/relationships/slideLayout" Target="../slideLayouts/slideLayout3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extShape 1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80264A07-6818-414E-85BF-E1412816F71A}" type="slidenum">
              <a:rPr lang="en-IN" sz="9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pPr algn="r">
                <a:lnSpc>
                  <a:spcPct val="100000"/>
                </a:lnSpc>
              </a:pPr>
              <a:t>1</a:t>
            </a:fld>
            <a:endParaRPr lang="en-IN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289164-15FF-43F9-AF40-820F94C7571C}"/>
              </a:ext>
            </a:extLst>
          </p:cNvPr>
          <p:cNvSpPr txBox="1"/>
          <p:nvPr/>
        </p:nvSpPr>
        <p:spPr>
          <a:xfrm>
            <a:off x="304800" y="742950"/>
            <a:ext cx="8686800" cy="4266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p192 elliptical curves with prime field. (reference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Common.ecs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MIRACL CRYPTO LIBRARY)</a:t>
            </a:r>
          </a:p>
          <a:p>
            <a:pPr marL="285750" indent="-285750" algn="just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information about the parameters used in the equation (NIST p192) are given below</a:t>
            </a:r>
          </a:p>
          <a:p>
            <a:pPr lvl="1" algn="just">
              <a:lnSpc>
                <a:spcPct val="17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𝑝 = 𝐹𝐹𝐹𝐹𝐹𝐹𝐹𝐹𝐹𝐹𝐹𝐹𝐹𝐹𝐹𝐹𝐹𝐹𝐹𝐹𝐹𝐹𝐹𝐹𝐹𝐹𝐹𝐹𝐹𝐹𝐹𝐸𝐹𝐹𝐹𝐹𝐹𝐹𝐹𝐹𝐹𝐹𝐹𝐹𝐹𝐹𝐹𝐹 </a:t>
            </a:r>
          </a:p>
          <a:p>
            <a:pPr lvl="1" algn="just">
              <a:lnSpc>
                <a:spcPct val="17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𝐴 = −3 </a:t>
            </a:r>
          </a:p>
          <a:p>
            <a:pPr lvl="1" algn="just">
              <a:lnSpc>
                <a:spcPct val="17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𝐵 = 64210519𝐸59𝐶80𝐸70𝐹𝐴7𝐸9𝐴𝐵72243049𝐹𝐸𝐵8𝐷𝐸𝐸𝐶𝐶146𝐵9𝐵1 </a:t>
            </a:r>
          </a:p>
          <a:p>
            <a:pPr lvl="1" algn="just">
              <a:lnSpc>
                <a:spcPct val="17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𝑛 = 𝐹𝐹𝐹𝐹𝐹𝐹𝐹𝐹𝐹𝐹𝐹𝐹𝐹𝐹𝐹𝐹𝐹𝐹𝐹𝐹𝐹𝐹𝐹𝐹99𝐷𝐸𝐹836146𝐵𝐶9𝐵1𝐵4𝐷22831 </a:t>
            </a:r>
          </a:p>
          <a:p>
            <a:pPr lvl="1" algn="just">
              <a:lnSpc>
                <a:spcPct val="17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𝐺𝑥 = 188𝐷𝐴80𝐸𝐵03090𝐹67𝐶𝐵𝐹20𝐸𝐵43𝐴18800𝐹4𝐹𝐹0𝐴𝐹𝐷82𝐹𝐹1012 </a:t>
            </a:r>
          </a:p>
          <a:p>
            <a:pPr lvl="1" algn="just">
              <a:lnSpc>
                <a:spcPct val="17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𝐺𝑦 = 07192𝐵95𝐹𝐹𝐶8𝐷𝐴78631011𝐸𝐷6𝐵24𝐶𝐷𝐷573𝐹977𝐴11𝐸794811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8179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8725B-BD34-4213-8ADB-A02AECB1C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generation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888B4B-DE11-43C6-A419-E52A1A06B0F7}"/>
                  </a:ext>
                </a:extLst>
              </p:cNvPr>
              <p:cNvSpPr>
                <a:spLocks noGrp="1"/>
              </p:cNvSpPr>
              <p:nvPr>
                <p:ph type="body"/>
              </p:nvPr>
            </p:nvSpPr>
            <p:spPr>
              <a:xfrm>
                <a:off x="533400" y="1074887"/>
                <a:ext cx="7848600" cy="2193750"/>
              </a:xfrm>
            </p:spPr>
            <p:txBody>
              <a:bodyPr/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For generating the key ECDSA uses the base point G along with a large prime number (</a:t>
                </a:r>
                <a:r>
                  <a:rPr lang="en-US" dirty="0" err="1"/>
                  <a:t>dA</a:t>
                </a:r>
                <a:r>
                  <a:rPr lang="en-US" dirty="0"/>
                  <a:t>)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	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dirty="0"/>
                  <a:t> ∗ 𝐺 ------1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 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dirty="0"/>
                  <a:t> ” is the private key (random number) That is kept secret in the device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dirty="0"/>
                  <a:t> ” is the public key that will be shared along with the signatures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Only x coordinate value will be used along with Last bit of ‘y’ coordinate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“G” is the base point defined by NIST P192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888B4B-DE11-43C6-A419-E52A1A06B0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/>
              </p:nvPr>
            </p:nvSpPr>
            <p:spPr>
              <a:xfrm>
                <a:off x="533400" y="1074887"/>
                <a:ext cx="7848600" cy="2193750"/>
              </a:xfrm>
              <a:blipFill>
                <a:blip r:embed="rId2"/>
                <a:stretch>
                  <a:fillRect l="-1865" b="-358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9641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98665-CB38-4B5A-B400-CAE45F3391D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74639"/>
            <a:ext cx="7886700" cy="468312"/>
          </a:xfrm>
        </p:spPr>
        <p:txBody>
          <a:bodyPr/>
          <a:lstStyle/>
          <a:p>
            <a:r>
              <a:rPr lang="en-IN" dirty="0"/>
              <a:t>Signature Generation Using ECDSA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DFDB1-CA40-4AEB-AA4E-3068AB05A0F6}"/>
                  </a:ext>
                </a:extLst>
              </p:cNvPr>
              <p:cNvSpPr>
                <a:spLocks noGrp="1"/>
              </p:cNvSpPr>
              <p:nvPr>
                <p:ph idx="4294967295"/>
              </p:nvPr>
            </p:nvSpPr>
            <p:spPr>
              <a:xfrm>
                <a:off x="914400" y="1428750"/>
                <a:ext cx="7886700" cy="3262312"/>
              </a:xfrm>
            </p:spPr>
            <p:txBody>
              <a:bodyPr/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The signature is 40 bytes and is represented by two values of 20 bytes each, the first one is called R and the second one is called S.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so the pair (R, S) along with (</a:t>
                </a:r>
                <a:r>
                  <a:rPr lang="en-IN" dirty="0"/>
                  <a:t>G, n, Q) </a:t>
                </a:r>
                <a:r>
                  <a:rPr lang="en-US" dirty="0"/>
                  <a:t>is shared with the actual data file.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IN" dirty="0"/>
                  <a:t>G is the generator or base point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IN" dirty="0"/>
                  <a:t>N is the order of the curve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IN" dirty="0"/>
                  <a:t>Q is the public key generated using previous </a:t>
                </a:r>
                <a:r>
                  <a:rPr lang="en-IN" dirty="0" err="1"/>
                  <a:t>eqn</a:t>
                </a:r>
                <a:r>
                  <a:rPr lang="en-I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dirty="0"/>
                  <a:t> ∗ 𝐺 </a:t>
                </a:r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DFDB1-CA40-4AEB-AA4E-3068AB05A0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914400" y="1428750"/>
                <a:ext cx="7886700" cy="3262312"/>
              </a:xfrm>
              <a:blipFill>
                <a:blip r:embed="rId2"/>
                <a:stretch>
                  <a:fillRect l="-162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73185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63B29-AC50-4B89-ACAE-72BCE5E2E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the value of R and 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B1E170-EAAD-4F24-85E4-8CD83ABD25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Finding the value of R:</a:t>
                </a:r>
              </a:p>
              <a:p>
                <a:pPr lvl="1"/>
                <a:r>
                  <a:rPr lang="en-US" dirty="0"/>
                  <a:t> Generate a random value k(of 20 byes) using random number generator or seed, and use point multiplication to calculate the point on the curve </a:t>
                </a:r>
              </a:p>
              <a:p>
                <a:pPr marL="342900" lvl="1" indent="0">
                  <a:buNone/>
                </a:pPr>
                <a:r>
                  <a:rPr lang="en-US" dirty="0"/>
                  <a:t>𝑃 = 𝑘 ∗ 𝐺 -----------2 </a:t>
                </a:r>
              </a:p>
              <a:p>
                <a:pPr marL="342900" lvl="1" indent="0">
                  <a:buNone/>
                </a:pPr>
                <a:r>
                  <a:rPr lang="en-US" dirty="0"/>
                  <a:t>That point p ‘x’ co-ordinate value will represent ‘R’.</a:t>
                </a:r>
              </a:p>
              <a:p>
                <a:r>
                  <a:rPr lang="en-US" dirty="0"/>
                  <a:t>Finding the value of S: </a:t>
                </a:r>
              </a:p>
              <a:p>
                <a:pPr marL="342900" lvl="1" indent="0">
                  <a:buNone/>
                </a:pPr>
                <a:r>
                  <a:rPr lang="en-US" dirty="0"/>
                  <a:t>𝑆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 (𝑍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dirty="0"/>
                  <a:t>∗ 𝑅)𝑚𝑜𝑑 𝑃 ------3 </a:t>
                </a:r>
              </a:p>
              <a:p>
                <a:pPr marL="342900" lvl="1" indent="0">
                  <a:buNone/>
                </a:pPr>
                <a:r>
                  <a:rPr lang="en-US" dirty="0"/>
                  <a:t>Z is hash of the message that has to be signed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 is the multiplicative inverse of K, R is the x co-ordinate value of point p found by using equation 2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B1E170-EAAD-4F24-85E4-8CD83ABD25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4180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E89F8-AE83-417C-A415-2939FF3B6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Verifying the sign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138289-9791-4E63-A80E-7A67F5E190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original message will be sent along with public key (QA) and the signature (R, S). </a:t>
                </a:r>
              </a:p>
              <a:p>
                <a:r>
                  <a:rPr lang="en-US" dirty="0"/>
                  <a:t>The verification process uses the message and finds the hash value of the message and computes the value P given by the equation 4. </a:t>
                </a:r>
              </a:p>
              <a:p>
                <a:r>
                  <a:rPr lang="en-US" dirty="0"/>
                  <a:t>If both the value R and computed value are same then the message is accepted as original. </a:t>
                </a:r>
              </a:p>
              <a:p>
                <a:pPr marL="342900" lvl="1" indent="0">
                  <a:buNone/>
                </a:pPr>
                <a:r>
                  <a:rPr lang="en-US" dirty="0"/>
                  <a:t>𝑃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n-US" dirty="0"/>
                  <a:t> 𝑍 ∗ 𝐺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∗ 𝑅 ∗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dirty="0"/>
                  <a:t>-------------------4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138289-9791-4E63-A80E-7A67F5E190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1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63149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BC7F2-CA96-450A-B507-1FF792341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1E6856-6EFA-4FF2-B80B-071566CF54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𝑃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n-US" dirty="0"/>
                  <a:t> 𝑍 ∗ 𝐺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∗ 𝑅 ∗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endParaRPr lang="en-IN" dirty="0"/>
              </a:p>
              <a:p>
                <a:r>
                  <a:rPr lang="en-IN" dirty="0"/>
                  <a:t>But </a:t>
                </a:r>
              </a:p>
              <a:p>
                <a:pPr marL="0" indent="0">
                  <a:buNone/>
                </a:pPr>
                <a:r>
                  <a:rPr lang="en-IN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dirty="0"/>
                  <a:t> ∗ 𝐺 </a:t>
                </a:r>
              </a:p>
              <a:p>
                <a:pPr marL="0" indent="0">
                  <a:buNone/>
                </a:pPr>
                <a:r>
                  <a:rPr lang="en-US" dirty="0"/>
                  <a:t>P=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n-US" dirty="0"/>
                  <a:t> 𝑍 ∗ 𝐺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∗ 𝑅 ∗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dirty="0"/>
                  <a:t> ∗ 𝐺 </a:t>
                </a:r>
              </a:p>
              <a:p>
                <a:pPr marL="0" indent="0">
                  <a:buNone/>
                </a:pPr>
                <a:r>
                  <a:rPr lang="en-US" dirty="0"/>
                  <a:t>   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*(Z+ 𝑅 ∗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dirty="0"/>
                  <a:t>)*G</a:t>
                </a:r>
              </a:p>
              <a:p>
                <a:pPr marL="0" indent="0">
                  <a:buNone/>
                </a:pPr>
                <a:r>
                  <a:rPr lang="en-US" dirty="0"/>
                  <a:t>We need to match x coordinate of R =K * G</a:t>
                </a:r>
              </a:p>
              <a:p>
                <a:pPr marL="0" indent="0">
                  <a:buNone/>
                </a:pPr>
                <a:r>
                  <a:rPr lang="en-US" dirty="0"/>
                  <a:t>That is </a:t>
                </a:r>
              </a:p>
              <a:p>
                <a:pPr marL="0" indent="0">
                  <a:buNone/>
                </a:pPr>
                <a:r>
                  <a:rPr lang="en-US" dirty="0"/>
                  <a:t>K * G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*(Z+ 𝑅 ∗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dirty="0"/>
                  <a:t>)*G</a:t>
                </a:r>
              </a:p>
              <a:p>
                <a:pPr marL="0" indent="0">
                  <a:buNone/>
                </a:pPr>
                <a:r>
                  <a:rPr lang="en-US" dirty="0"/>
                  <a:t>K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*(Z+ 𝑅 ∗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dirty="0"/>
                  <a:t>) </a:t>
                </a:r>
              </a:p>
              <a:p>
                <a:pPr marL="0" indent="0">
                  <a:buNone/>
                </a:pPr>
                <a:r>
                  <a:rPr lang="en-US" dirty="0"/>
                  <a:t>S=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*(Z+ 𝑅 ∗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dirty="0"/>
                  <a:t>) this is the equation used to generate the signature.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1E6856-6EFA-4FF2-B80B-071566CF54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 t="-35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05359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TextShape 1"/>
          <p:cNvSpPr txBox="1"/>
          <p:nvPr/>
        </p:nvSpPr>
        <p:spPr>
          <a:xfrm>
            <a:off x="306360" y="142560"/>
            <a:ext cx="7886520" cy="585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IN" sz="2800" b="1" strike="noStrike" spc="-1">
                <a:solidFill>
                  <a:srgbClr val="11234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Thank You!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6" name="TextShape 2"/>
          <p:cNvSpPr txBox="1"/>
          <p:nvPr/>
        </p:nvSpPr>
        <p:spPr>
          <a:xfrm>
            <a:off x="306360" y="960480"/>
            <a:ext cx="6481800" cy="2969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9360">
              <a:lnSpc>
                <a:spcPct val="100000"/>
              </a:lnSpc>
            </a:pPr>
            <a:r>
              <a:rPr lang="en-IN" sz="2000" b="0" strike="noStrike" spc="-1" dirty="0">
                <a:solidFill>
                  <a:srgbClr val="3A3A3A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Next Class</a:t>
            </a:r>
            <a:endParaRPr lang="en-IN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58920" indent="-358560">
              <a:lnSpc>
                <a:spcPct val="100000"/>
              </a:lnSpc>
              <a:buClr>
                <a:srgbClr val="3A3A3A"/>
              </a:buClr>
              <a:buFont typeface="Inter"/>
              <a:buChar char="☞"/>
            </a:pPr>
            <a:r>
              <a:rPr lang="en-IN" sz="2000" b="0" strike="noStrike" spc="-1" dirty="0">
                <a:solidFill>
                  <a:srgbClr val="3A3A3A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Mandatory reading for the next class</a:t>
            </a:r>
          </a:p>
          <a:p>
            <a:pPr marL="358920" indent="-358560">
              <a:lnSpc>
                <a:spcPct val="100000"/>
              </a:lnSpc>
              <a:buClr>
                <a:srgbClr val="3A3A3A"/>
              </a:buClr>
              <a:buFont typeface="Inter"/>
              <a:buChar char="☞"/>
            </a:pP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https://nvlpubs.nist.gov/nistpubs/FIPS/NIST.FIPS.186-4.pdf	</a:t>
            </a:r>
            <a:endParaRPr lang="en-IN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58920" indent="-358560">
              <a:lnSpc>
                <a:spcPct val="100000"/>
              </a:lnSpc>
              <a:buClr>
                <a:srgbClr val="595959"/>
              </a:buClr>
            </a:pP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hlinkClick r:id="rId2"/>
              </a:rPr>
              <a:t>	</a:t>
            </a:r>
            <a:endParaRPr lang="en-IN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7" name="TextShape 3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19CD7617-A4B7-4A10-84FE-354444A0E680}" type="slidenum">
              <a:rPr lang="en-IN" sz="9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pPr algn="r">
                <a:lnSpc>
                  <a:spcPct val="100000"/>
                </a:lnSpc>
              </a:pPr>
              <a:t>16</a:t>
            </a:fld>
            <a:endParaRPr lang="en-IN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st="11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st="35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TextShape 1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algn="r">
              <a:lnSpc>
                <a:spcPct val="100000"/>
              </a:lnSpc>
            </a:pPr>
            <a:fld id="{4B8347FF-D94C-4B2C-83EF-701D8E9D1A45}" type="slidenum">
              <a:rPr lang="en-IN" sz="9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pPr algn="r">
                <a:lnSpc>
                  <a:spcPct val="100000"/>
                </a:lnSpc>
              </a:pPr>
              <a:t>17</a:t>
            </a:fld>
            <a:endParaRPr lang="en-IN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320" name="Google Shape;267;p21"/>
          <p:cNvPicPr/>
          <p:nvPr/>
        </p:nvPicPr>
        <p:blipFill>
          <a:blip r:embed="rId2" cstate="print"/>
          <a:stretch/>
        </p:blipFill>
        <p:spPr>
          <a:xfrm>
            <a:off x="1976760" y="3729960"/>
            <a:ext cx="1990080" cy="932040"/>
          </a:xfrm>
          <a:prstGeom prst="rect">
            <a:avLst/>
          </a:prstGeom>
          <a:ln>
            <a:noFill/>
          </a:ln>
        </p:spPr>
      </p:pic>
      <p:pic>
        <p:nvPicPr>
          <p:cNvPr id="321" name="Google Shape;268;p21"/>
          <p:cNvPicPr/>
          <p:nvPr/>
        </p:nvPicPr>
        <p:blipFill>
          <a:blip r:embed="rId3" cstate="print"/>
          <a:srcRect b="13963"/>
          <a:stretch/>
        </p:blipFill>
        <p:spPr>
          <a:xfrm>
            <a:off x="4867920" y="3800520"/>
            <a:ext cx="2298960" cy="861840"/>
          </a:xfrm>
          <a:prstGeom prst="rect">
            <a:avLst/>
          </a:prstGeom>
          <a:ln>
            <a:noFill/>
          </a:ln>
        </p:spPr>
      </p:pic>
      <p:sp>
        <p:nvSpPr>
          <p:cNvPr id="322" name="CustomShape 2"/>
          <p:cNvSpPr/>
          <p:nvPr/>
        </p:nvSpPr>
        <p:spPr>
          <a:xfrm>
            <a:off x="279000" y="248400"/>
            <a:ext cx="8523720" cy="324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algn="ctr">
              <a:lnSpc>
                <a:spcPct val="100000"/>
              </a:lnSpc>
            </a:pP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Rajashree S</a:t>
            </a:r>
          </a:p>
          <a:p>
            <a:pPr algn="ctr">
              <a:lnSpc>
                <a:spcPct val="101000"/>
              </a:lnSpc>
            </a:pPr>
            <a:r>
              <a:rPr lang="en-IN" sz="2000" b="1" strike="noStrike" spc="-1" dirty="0">
                <a:solidFill>
                  <a:srgbClr val="EA7F26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  <a:ea typeface="Calibri"/>
              </a:rPr>
              <a:t>Computer Science and Engineering</a:t>
            </a:r>
            <a:endParaRPr lang="en-IN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itchFamily="34" charset="0"/>
            </a:endParaRPr>
          </a:p>
          <a:p>
            <a:pPr algn="ctr">
              <a:lnSpc>
                <a:spcPct val="101000"/>
              </a:lnSpc>
            </a:pPr>
            <a:r>
              <a:rPr lang="en-IN" sz="2000" b="1" strike="noStrike" spc="-1" dirty="0">
                <a:solidFill>
                  <a:srgbClr val="EA7F26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  <a:ea typeface="Calibri"/>
              </a:rPr>
              <a:t>PES University, Bengaluru</a:t>
            </a:r>
            <a:endParaRPr lang="en-IN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itchFamily="34" charset="0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3" name="TextShape 3"/>
          <p:cNvSpPr txBox="1"/>
          <p:nvPr/>
        </p:nvSpPr>
        <p:spPr>
          <a:xfrm>
            <a:off x="148680" y="4738680"/>
            <a:ext cx="959400" cy="2217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IN" sz="10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10 June 2020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extShape 1"/>
          <p:cNvSpPr txBox="1"/>
          <p:nvPr/>
        </p:nvSpPr>
        <p:spPr>
          <a:xfrm>
            <a:off x="8594640" y="4662360"/>
            <a:ext cx="549000" cy="3934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32B82FC8-5969-4F0D-9038-75E7266D8484}" type="slidenum">
              <a:rPr lang="en-IN" sz="9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pPr algn="r">
                <a:lnSpc>
                  <a:spcPct val="100000"/>
                </a:lnSpc>
              </a:pPr>
              <a:t>2</a:t>
            </a:fld>
            <a:endParaRPr lang="en-IN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205" name="Google Shape;153;p2"/>
          <p:cNvPicPr/>
          <p:nvPr/>
        </p:nvPicPr>
        <p:blipFill>
          <a:blip r:embed="rId2"/>
          <a:stretch/>
        </p:blipFill>
        <p:spPr>
          <a:xfrm>
            <a:off x="0" y="9360"/>
            <a:ext cx="9143640" cy="1690200"/>
          </a:xfrm>
          <a:prstGeom prst="rect">
            <a:avLst/>
          </a:prstGeom>
          <a:ln>
            <a:noFill/>
          </a:ln>
        </p:spPr>
      </p:pic>
      <p:sp>
        <p:nvSpPr>
          <p:cNvPr id="206" name="CustomShape 2"/>
          <p:cNvSpPr/>
          <p:nvPr/>
        </p:nvSpPr>
        <p:spPr>
          <a:xfrm>
            <a:off x="1963800" y="1731240"/>
            <a:ext cx="5544000" cy="3138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CustomShape 3"/>
          <p:cNvSpPr/>
          <p:nvPr/>
        </p:nvSpPr>
        <p:spPr>
          <a:xfrm>
            <a:off x="3967200" y="2670480"/>
            <a:ext cx="1561320" cy="347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90000"/>
              </a:lnSpc>
            </a:pPr>
            <a:r>
              <a:rPr lang="en-IN" sz="2100" b="0" strike="noStrike" spc="-1" dirty="0">
                <a:solidFill>
                  <a:srgbClr val="ED7D31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Lecture 51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TextShape 4"/>
          <p:cNvSpPr txBox="1"/>
          <p:nvPr/>
        </p:nvSpPr>
        <p:spPr>
          <a:xfrm>
            <a:off x="1636200" y="1352550"/>
            <a:ext cx="5616000" cy="131793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4000" b="1" strike="noStrike" spc="-1">
                <a:solidFill>
                  <a:srgbClr val="ED7D31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APPLIED CRYPTOGRAPHY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Shape 1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2EF4050D-7393-4746-AD12-E07E111200BA}" type="slidenum">
              <a:rPr lang="en-IN" sz="9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pPr algn="r">
                <a:lnSpc>
                  <a:spcPct val="100000"/>
                </a:lnSpc>
              </a:pPr>
              <a:t>3</a:t>
            </a:fld>
            <a:endParaRPr lang="en-IN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1" name="TextShape 3"/>
          <p:cNvSpPr txBox="1"/>
          <p:nvPr/>
        </p:nvSpPr>
        <p:spPr>
          <a:xfrm>
            <a:off x="311760" y="1928520"/>
            <a:ext cx="8520120" cy="792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IN" sz="360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Elliptic Curve Cryptosystems</a:t>
            </a:r>
            <a:endParaRPr lang="en-IN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CustomShape 4"/>
          <p:cNvSpPr/>
          <p:nvPr/>
        </p:nvSpPr>
        <p:spPr>
          <a:xfrm>
            <a:off x="380880" y="3029040"/>
            <a:ext cx="57391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2400" b="1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Calibri"/>
              <a:ea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85BDE7-D9BB-4539-B8FD-17E24C797D3A}"/>
              </a:ext>
            </a:extLst>
          </p:cNvPr>
          <p:cNvSpPr txBox="1"/>
          <p:nvPr/>
        </p:nvSpPr>
        <p:spPr>
          <a:xfrm>
            <a:off x="500969" y="3065699"/>
            <a:ext cx="2634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C00000"/>
                </a:solidFill>
              </a:rPr>
              <a:t>Small key more security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7A6D3-22C3-43B5-A018-11C97BEDC5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90500"/>
            <a:ext cx="7886700" cy="954088"/>
          </a:xfrm>
        </p:spPr>
        <p:txBody>
          <a:bodyPr>
            <a:normAutofit/>
          </a:bodyPr>
          <a:lstStyle/>
          <a:p>
            <a:pPr algn="ctr"/>
            <a:r>
              <a:rPr lang="en-IN" sz="3000" dirty="0">
                <a:solidFill>
                  <a:srgbClr val="00B0F0"/>
                </a:solidFill>
              </a:rPr>
              <a:t>Digital Signature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FCEB1-C669-43AB-86AA-B8BF023AEF4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62000" y="1428750"/>
            <a:ext cx="7886700" cy="277018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650" dirty="0"/>
              <a:t>A Digital Signature is a scheme which provides integrity, authenticity and non-repudiation of a document or an e-mail, but cannot provide confidentiality.</a:t>
            </a:r>
          </a:p>
          <a:p>
            <a:pPr>
              <a:lnSpc>
                <a:spcPct val="150000"/>
              </a:lnSpc>
            </a:pPr>
            <a:r>
              <a:rPr lang="en-US" sz="1650" dirty="0"/>
              <a:t>The base of every digital signature algorithm consists of three operations:</a:t>
            </a:r>
          </a:p>
          <a:p>
            <a:pPr marL="400050" lvl="1" indent="-400050">
              <a:lnSpc>
                <a:spcPct val="150000"/>
              </a:lnSpc>
              <a:buFont typeface="+mj-lt"/>
              <a:buAutoNum type="romanUcPeriod"/>
            </a:pPr>
            <a:r>
              <a:rPr lang="en-US" sz="1650" dirty="0"/>
              <a:t>Key Generation </a:t>
            </a:r>
          </a:p>
          <a:p>
            <a:pPr marL="400050" lvl="1" indent="-400050">
              <a:lnSpc>
                <a:spcPct val="150000"/>
              </a:lnSpc>
              <a:buFont typeface="+mj-lt"/>
              <a:buAutoNum type="romanUcPeriod"/>
            </a:pPr>
            <a:r>
              <a:rPr lang="en-US" sz="1650" dirty="0"/>
              <a:t>Signature Generation </a:t>
            </a:r>
          </a:p>
          <a:p>
            <a:pPr marL="400050" lvl="1" indent="-400050">
              <a:lnSpc>
                <a:spcPct val="150000"/>
              </a:lnSpc>
              <a:buFont typeface="+mj-lt"/>
              <a:buAutoNum type="romanUcPeriod"/>
            </a:pPr>
            <a:r>
              <a:rPr lang="en-US" sz="1650" dirty="0"/>
              <a:t>Signature Verification</a:t>
            </a:r>
            <a:endParaRPr lang="en-IN" sz="1650" dirty="0"/>
          </a:p>
        </p:txBody>
      </p:sp>
    </p:spTree>
    <p:extLst>
      <p:ext uri="{BB962C8B-B14F-4D97-AF65-F5344CB8AC3E}">
        <p14:creationId xmlns:p14="http://schemas.microsoft.com/office/powerpoint/2010/main" val="2973961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1E745-1B5E-4BAF-A725-B082CC8BE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dirty="0">
                <a:solidFill>
                  <a:srgbClr val="00B0F0"/>
                </a:solidFill>
              </a:rPr>
              <a:t>Why Digital Signatures?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2D8B0-7FBE-4219-A484-3B73697AF324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148680" y="1352550"/>
            <a:ext cx="7852320" cy="3491610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Time-Saving- No need to print any documents.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Cost-Savings- The costs associated with courier services get reduced.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 Workflow Efficiency- improving the efficiency and repeatability of operations.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Fake prevention- Digital signature is unique for every user hence cannot be forged. Hence it guaranteed the data integrity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7914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FF75E-22C0-4EEA-B62D-F83FCA99AD1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7886700" cy="993775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Digital Signature can be implemented in two ways: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21D85-C0E6-4A51-9BB4-D4C7AD231A3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428750"/>
            <a:ext cx="7886700" cy="3262312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RSA based Signature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ECC based Signature</a:t>
            </a:r>
          </a:p>
          <a:p>
            <a:pPr lvl="3">
              <a:lnSpc>
                <a:spcPct val="150000"/>
              </a:lnSpc>
            </a:pPr>
            <a:r>
              <a:rPr lang="en-IN" dirty="0"/>
              <a:t>Operations </a:t>
            </a:r>
          </a:p>
          <a:p>
            <a:pPr lvl="8">
              <a:lnSpc>
                <a:spcPct val="150000"/>
              </a:lnSpc>
            </a:pPr>
            <a:r>
              <a:rPr lang="en-IN" sz="2400" dirty="0"/>
              <a:t>     </a:t>
            </a:r>
            <a:r>
              <a:rPr lang="en-IN" sz="2000" dirty="0"/>
              <a:t>Point Addition </a:t>
            </a:r>
          </a:p>
          <a:p>
            <a:pPr lvl="5">
              <a:lnSpc>
                <a:spcPct val="150000"/>
              </a:lnSpc>
            </a:pPr>
            <a:r>
              <a:rPr lang="en-IN" sz="2000" dirty="0"/>
              <a:t>      Point multiplication or point doubling</a:t>
            </a:r>
          </a:p>
        </p:txBody>
      </p:sp>
    </p:spTree>
    <p:extLst>
      <p:ext uri="{BB962C8B-B14F-4D97-AF65-F5344CB8AC3E}">
        <p14:creationId xmlns:p14="http://schemas.microsoft.com/office/powerpoint/2010/main" val="2614298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2E8219E-328D-4224-9B61-96939CC5FA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318647"/>
            <a:ext cx="5950015" cy="4824853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63027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9C70362-8CA1-4661-9A05-D931A6ACE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B0F0"/>
                </a:solidFill>
              </a:rPr>
              <a:t>ECC based Digital Signature: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89ECF4-478D-4462-93F7-CABCAEB47965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457200" y="1276350"/>
            <a:ext cx="8309520" cy="349161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dirty="0"/>
              <a:t>Elliptical Curve Digital Signature Algorithm (ECDSA)</a:t>
            </a: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less key size when compared to RSA</a:t>
            </a: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It uses an elliptical curve to encrypt the message and then attach the signature over it to make the document secure from any unauthorized access.</a:t>
            </a: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ECDSA is depends on Elliptic Curve Discrete logarithm problem (ECDLP).</a:t>
            </a:r>
          </a:p>
          <a:p>
            <a:pPr marL="3429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0382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03802-8A10-4E27-BFD5-BE199B37DC5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7886700" cy="620712"/>
          </a:xfrm>
        </p:spPr>
        <p:txBody>
          <a:bodyPr/>
          <a:lstStyle/>
          <a:p>
            <a:pPr algn="ctr"/>
            <a:r>
              <a:rPr lang="en-IN" sz="3200" dirty="0">
                <a:solidFill>
                  <a:srgbClr val="00B0F0"/>
                </a:solidFill>
              </a:rPr>
              <a:t>Working of ECDSA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3D970-3611-4AF9-9195-A512BA6EC16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895350"/>
            <a:ext cx="9067800" cy="4114800"/>
          </a:xfrm>
        </p:spPr>
        <p:txBody>
          <a:bodyPr>
            <a:normAutofit lnSpcReduction="10000"/>
          </a:bodyPr>
          <a:lstStyle/>
          <a:p>
            <a:pPr marL="285750" indent="-285750" algn="just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Elliptic Curve Cryptography (ECC) is one of the most powerful cryptographic methods as it requires less computational effort. </a:t>
            </a:r>
          </a:p>
          <a:p>
            <a:pPr marL="285750" indent="-285750" algn="just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ECDSA is a mathematical scheme used for verifying the authenticity of digital file. </a:t>
            </a:r>
          </a:p>
          <a:p>
            <a:pPr marL="285750" indent="-285750" algn="just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ECDSA is a public-key cryptography which uses pairs of keys (public key distributed publicly and private keys which is kept secret). </a:t>
            </a:r>
          </a:p>
          <a:p>
            <a:pPr marL="285750" indent="-285750" algn="just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ECC protocols (ECDSA) is implemented using point arithmetic operations such as point doubling and point addition. </a:t>
            </a:r>
          </a:p>
          <a:p>
            <a:pPr marL="285750" indent="-285750" algn="just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ECC curve equation is given by 𝑦 2 = 𝑥 3 + 𝐴𝑥 + B 𝑚𝑜𝑑 𝑝. </a:t>
            </a:r>
          </a:p>
          <a:p>
            <a:pPr marL="285750" indent="-285750" algn="just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equation uses the variables like [A, B ] which is given by NIST </a:t>
            </a:r>
          </a:p>
          <a:p>
            <a:pPr marL="285750" indent="-285750" algn="just">
              <a:lnSpc>
                <a:spcPct val="170000"/>
              </a:lnSpc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7574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1570</TotalTime>
  <Words>961</Words>
  <Application>Microsoft Office PowerPoint</Application>
  <PresentationFormat>On-screen Show (16:9)</PresentationFormat>
  <Paragraphs>95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17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Inter</vt:lpstr>
      <vt:lpstr>Open Sans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1_Office Theme</vt:lpstr>
      <vt:lpstr>PowerPoint Presentation</vt:lpstr>
      <vt:lpstr>PowerPoint Presentation</vt:lpstr>
      <vt:lpstr>PowerPoint Presentation</vt:lpstr>
      <vt:lpstr>Digital Signature</vt:lpstr>
      <vt:lpstr>Why Digital Signatures?</vt:lpstr>
      <vt:lpstr>Digital Signature can be implemented in two ways:</vt:lpstr>
      <vt:lpstr>PowerPoint Presentation</vt:lpstr>
      <vt:lpstr>ECC based Digital Signature:</vt:lpstr>
      <vt:lpstr>Working of ECDSA algorithm</vt:lpstr>
      <vt:lpstr>PowerPoint Presentation</vt:lpstr>
      <vt:lpstr>Key generation </vt:lpstr>
      <vt:lpstr>Signature Generation Using ECDSA :</vt:lpstr>
      <vt:lpstr>Finding the value of R and S</vt:lpstr>
      <vt:lpstr>Verifying the sign</vt:lpstr>
      <vt:lpstr>HOW?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Shashank Prabhakar</dc:creator>
  <dc:description/>
  <cp:lastModifiedBy>rajashree soman</cp:lastModifiedBy>
  <cp:revision>121</cp:revision>
  <dcterms:created xsi:type="dcterms:W3CDTF">2020-06-08T19:20:40Z</dcterms:created>
  <dcterms:modified xsi:type="dcterms:W3CDTF">2020-11-20T15:05:39Z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28</vt:i4>
  </property>
  <property fmtid="{D5CDD505-2E9C-101B-9397-08002B2CF9AE}" pid="8" name="PresentationFormat">
    <vt:lpwstr>On-screen Show (16:9)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28</vt:i4>
  </property>
</Properties>
</file>