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4.xml" ContentType="application/vnd.openxmlformats-officedocument.theme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  <p:sldMasterId id="2147483700" r:id="rId5"/>
  </p:sldMasterIdLst>
  <p:notesMasterIdLst>
    <p:notesMasterId r:id="rId22"/>
  </p:notesMasterIdLst>
  <p:sldIdLst>
    <p:sldId id="256" r:id="rId6"/>
    <p:sldId id="257" r:id="rId7"/>
    <p:sldId id="258" r:id="rId8"/>
    <p:sldId id="349" r:id="rId9"/>
    <p:sldId id="338" r:id="rId10"/>
    <p:sldId id="339" r:id="rId11"/>
    <p:sldId id="347" r:id="rId12"/>
    <p:sldId id="340" r:id="rId13"/>
    <p:sldId id="341" r:id="rId14"/>
    <p:sldId id="346" r:id="rId15"/>
    <p:sldId id="290" r:id="rId16"/>
    <p:sldId id="345" r:id="rId17"/>
    <p:sldId id="288" r:id="rId18"/>
    <p:sldId id="348" r:id="rId19"/>
    <p:sldId id="282" r:id="rId20"/>
    <p:sldId id="283" r:id="rId21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EF6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800" y="5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A93F4B-CCA6-4CCD-948F-65C29F56B153}" type="datetimeFigureOut">
              <a:rPr lang="en-IN" smtClean="0"/>
              <a:t>18-11-2020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E4CCFE-2FFD-4F9A-AB50-D95AA3E944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92995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9594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148680" y="4854600"/>
            <a:ext cx="9594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640440" y="473868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40440" y="485460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148680" y="485460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959400" cy="22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148680" y="4738680"/>
            <a:ext cx="959400" cy="22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0" name="Picture 39"/>
          <p:cNvPicPr/>
          <p:nvPr/>
        </p:nvPicPr>
        <p:blipFill>
          <a:blip r:embed="rId2" cstate="print"/>
          <a:stretch/>
        </p:blipFill>
        <p:spPr>
          <a:xfrm>
            <a:off x="489240" y="4738680"/>
            <a:ext cx="277920" cy="221760"/>
          </a:xfrm>
          <a:prstGeom prst="rect">
            <a:avLst/>
          </a:prstGeom>
          <a:ln>
            <a:noFill/>
          </a:ln>
        </p:spPr>
      </p:pic>
      <p:pic>
        <p:nvPicPr>
          <p:cNvPr id="41" name="Picture 40"/>
          <p:cNvPicPr/>
          <p:nvPr/>
        </p:nvPicPr>
        <p:blipFill>
          <a:blip r:embed="rId2" cstate="print"/>
          <a:stretch/>
        </p:blipFill>
        <p:spPr>
          <a:xfrm>
            <a:off x="489240" y="4738680"/>
            <a:ext cx="277920" cy="221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148680" y="3938040"/>
            <a:ext cx="959400" cy="18234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959400" cy="22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468000" cy="22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40440" y="4738680"/>
            <a:ext cx="468000" cy="22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148680" y="485460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40440" y="4738680"/>
            <a:ext cx="468000" cy="22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148680" y="3938040"/>
            <a:ext cx="959400" cy="18234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468000" cy="22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40440" y="473868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40440" y="485460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40440" y="473868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148680" y="4854600"/>
            <a:ext cx="9594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9594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148680" y="4854600"/>
            <a:ext cx="9594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40440" y="473868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40440" y="485460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148680" y="485460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959400" cy="22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148680" y="4738680"/>
            <a:ext cx="959400" cy="22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6" name="Picture 75"/>
          <p:cNvPicPr/>
          <p:nvPr/>
        </p:nvPicPr>
        <p:blipFill>
          <a:blip r:embed="rId2" cstate="print"/>
          <a:stretch/>
        </p:blipFill>
        <p:spPr>
          <a:xfrm>
            <a:off x="489240" y="4738680"/>
            <a:ext cx="277920" cy="221760"/>
          </a:xfrm>
          <a:prstGeom prst="rect">
            <a:avLst/>
          </a:prstGeom>
          <a:ln>
            <a:noFill/>
          </a:ln>
        </p:spPr>
      </p:pic>
      <p:pic>
        <p:nvPicPr>
          <p:cNvPr id="77" name="Picture 76"/>
          <p:cNvPicPr/>
          <p:nvPr/>
        </p:nvPicPr>
        <p:blipFill>
          <a:blip r:embed="rId2" cstate="print"/>
          <a:stretch/>
        </p:blipFill>
        <p:spPr>
          <a:xfrm>
            <a:off x="489240" y="4738680"/>
            <a:ext cx="277920" cy="221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subTitle"/>
          </p:nvPr>
        </p:nvSpPr>
        <p:spPr>
          <a:xfrm>
            <a:off x="148680" y="3938040"/>
            <a:ext cx="959400" cy="18234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959400" cy="22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468000" cy="22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640440" y="4738680"/>
            <a:ext cx="468000" cy="22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959400" cy="22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148680" y="485460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640440" y="4738680"/>
            <a:ext cx="468000" cy="22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468000" cy="22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640440" y="473868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640440" y="485460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640440" y="473868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148680" y="4854600"/>
            <a:ext cx="9594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9594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148680" y="4854600"/>
            <a:ext cx="9594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640440" y="473868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640440" y="485460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 type="body"/>
          </p:nvPr>
        </p:nvSpPr>
        <p:spPr>
          <a:xfrm>
            <a:off x="148680" y="485460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959400" cy="22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148680" y="4738680"/>
            <a:ext cx="959400" cy="22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8" name="Picture 117"/>
          <p:cNvPicPr/>
          <p:nvPr/>
        </p:nvPicPr>
        <p:blipFill>
          <a:blip r:embed="rId2" cstate="print"/>
          <a:stretch/>
        </p:blipFill>
        <p:spPr>
          <a:xfrm>
            <a:off x="489240" y="4738680"/>
            <a:ext cx="277920" cy="221760"/>
          </a:xfrm>
          <a:prstGeom prst="rect">
            <a:avLst/>
          </a:prstGeom>
          <a:ln>
            <a:noFill/>
          </a:ln>
        </p:spPr>
      </p:pic>
      <p:pic>
        <p:nvPicPr>
          <p:cNvPr id="119" name="Picture 118"/>
          <p:cNvPicPr/>
          <p:nvPr/>
        </p:nvPicPr>
        <p:blipFill>
          <a:blip r:embed="rId2" cstate="print"/>
          <a:stretch/>
        </p:blipFill>
        <p:spPr>
          <a:xfrm>
            <a:off x="489240" y="4738680"/>
            <a:ext cx="277920" cy="221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subTitle"/>
          </p:nvPr>
        </p:nvSpPr>
        <p:spPr>
          <a:xfrm>
            <a:off x="148680" y="3938040"/>
            <a:ext cx="959400" cy="18234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959400" cy="22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468000" cy="22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640440" y="4738680"/>
            <a:ext cx="468000" cy="22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468000" cy="22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640440" y="4738680"/>
            <a:ext cx="468000" cy="22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148680" y="485460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 type="body"/>
          </p:nvPr>
        </p:nvSpPr>
        <p:spPr>
          <a:xfrm>
            <a:off x="640440" y="4738680"/>
            <a:ext cx="468000" cy="22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468000" cy="22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640440" y="473868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 type="body"/>
          </p:nvPr>
        </p:nvSpPr>
        <p:spPr>
          <a:xfrm>
            <a:off x="640440" y="485460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640440" y="473868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148680" y="4854600"/>
            <a:ext cx="9594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9594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148680" y="4854600"/>
            <a:ext cx="9594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640440" y="473868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 type="body"/>
          </p:nvPr>
        </p:nvSpPr>
        <p:spPr>
          <a:xfrm>
            <a:off x="640440" y="485460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6" name="PlaceHolder 5"/>
          <p:cNvSpPr>
            <a:spLocks noGrp="1"/>
          </p:cNvSpPr>
          <p:nvPr>
            <p:ph type="body"/>
          </p:nvPr>
        </p:nvSpPr>
        <p:spPr>
          <a:xfrm>
            <a:off x="148680" y="485460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959400" cy="22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 type="body"/>
          </p:nvPr>
        </p:nvSpPr>
        <p:spPr>
          <a:xfrm>
            <a:off x="148680" y="4738680"/>
            <a:ext cx="959400" cy="22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60" name="Picture 159"/>
          <p:cNvPicPr/>
          <p:nvPr/>
        </p:nvPicPr>
        <p:blipFill>
          <a:blip r:embed="rId2" cstate="print"/>
          <a:stretch/>
        </p:blipFill>
        <p:spPr>
          <a:xfrm>
            <a:off x="489240" y="4738680"/>
            <a:ext cx="277920" cy="221760"/>
          </a:xfrm>
          <a:prstGeom prst="rect">
            <a:avLst/>
          </a:prstGeom>
          <a:ln>
            <a:noFill/>
          </a:ln>
        </p:spPr>
      </p:pic>
      <p:pic>
        <p:nvPicPr>
          <p:cNvPr id="161" name="Picture 160"/>
          <p:cNvPicPr/>
          <p:nvPr/>
        </p:nvPicPr>
        <p:blipFill>
          <a:blip r:embed="rId2" cstate="print"/>
          <a:stretch/>
        </p:blipFill>
        <p:spPr>
          <a:xfrm>
            <a:off x="489240" y="4738680"/>
            <a:ext cx="277920" cy="221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18DEE-5F18-444C-A3BD-90E0CCE5F0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11D1A1-D6B3-49D4-AC99-15A771DB92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DB3AC-B303-4154-A568-0A31F809D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58983-5167-418A-9807-657C17C7C205}" type="datetimeFigureOut">
              <a:rPr lang="en-IN" smtClean="0"/>
              <a:t>18-11-2020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B69457-C959-4AA0-BD87-875F000EB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D231C3-5BEB-4DB1-93B8-FA9E708C4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4B007-9023-4C3B-B440-7E7230CC37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3773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 type="subTitle"/>
          </p:nvPr>
        </p:nvSpPr>
        <p:spPr>
          <a:xfrm>
            <a:off x="148680" y="3938040"/>
            <a:ext cx="959400" cy="18234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959400" cy="22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468000" cy="22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 type="body"/>
          </p:nvPr>
        </p:nvSpPr>
        <p:spPr>
          <a:xfrm>
            <a:off x="640440" y="4738680"/>
            <a:ext cx="468000" cy="22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 type="body"/>
          </p:nvPr>
        </p:nvSpPr>
        <p:spPr>
          <a:xfrm>
            <a:off x="148680" y="485460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0" name="PlaceHolder 4"/>
          <p:cNvSpPr>
            <a:spLocks noGrp="1"/>
          </p:cNvSpPr>
          <p:nvPr>
            <p:ph type="body"/>
          </p:nvPr>
        </p:nvSpPr>
        <p:spPr>
          <a:xfrm>
            <a:off x="640440" y="4738680"/>
            <a:ext cx="468000" cy="22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468000" cy="22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3" name="PlaceHolder 3"/>
          <p:cNvSpPr>
            <a:spLocks noGrp="1"/>
          </p:cNvSpPr>
          <p:nvPr>
            <p:ph type="body"/>
          </p:nvPr>
        </p:nvSpPr>
        <p:spPr>
          <a:xfrm>
            <a:off x="640440" y="473868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4" name="PlaceHolder 4"/>
          <p:cNvSpPr>
            <a:spLocks noGrp="1"/>
          </p:cNvSpPr>
          <p:nvPr>
            <p:ph type="body"/>
          </p:nvPr>
        </p:nvSpPr>
        <p:spPr>
          <a:xfrm>
            <a:off x="640440" y="485460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7" name="PlaceHolder 3"/>
          <p:cNvSpPr>
            <a:spLocks noGrp="1"/>
          </p:cNvSpPr>
          <p:nvPr>
            <p:ph type="body"/>
          </p:nvPr>
        </p:nvSpPr>
        <p:spPr>
          <a:xfrm>
            <a:off x="640440" y="473868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8" name="PlaceHolder 4"/>
          <p:cNvSpPr>
            <a:spLocks noGrp="1"/>
          </p:cNvSpPr>
          <p:nvPr>
            <p:ph type="body"/>
          </p:nvPr>
        </p:nvSpPr>
        <p:spPr>
          <a:xfrm>
            <a:off x="148680" y="4854600"/>
            <a:ext cx="9594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9594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1" name="PlaceHolder 3"/>
          <p:cNvSpPr>
            <a:spLocks noGrp="1"/>
          </p:cNvSpPr>
          <p:nvPr>
            <p:ph type="body"/>
          </p:nvPr>
        </p:nvSpPr>
        <p:spPr>
          <a:xfrm>
            <a:off x="148680" y="4854600"/>
            <a:ext cx="9594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4" name="PlaceHolder 3"/>
          <p:cNvSpPr>
            <a:spLocks noGrp="1"/>
          </p:cNvSpPr>
          <p:nvPr>
            <p:ph type="body"/>
          </p:nvPr>
        </p:nvSpPr>
        <p:spPr>
          <a:xfrm>
            <a:off x="640440" y="473868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5" name="PlaceHolder 4"/>
          <p:cNvSpPr>
            <a:spLocks noGrp="1"/>
          </p:cNvSpPr>
          <p:nvPr>
            <p:ph type="body"/>
          </p:nvPr>
        </p:nvSpPr>
        <p:spPr>
          <a:xfrm>
            <a:off x="640440" y="485460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6" name="PlaceHolder 5"/>
          <p:cNvSpPr>
            <a:spLocks noGrp="1"/>
          </p:cNvSpPr>
          <p:nvPr>
            <p:ph type="body"/>
          </p:nvPr>
        </p:nvSpPr>
        <p:spPr>
          <a:xfrm>
            <a:off x="148680" y="485460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8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959400" cy="22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9" name="PlaceHolder 3"/>
          <p:cNvSpPr>
            <a:spLocks noGrp="1"/>
          </p:cNvSpPr>
          <p:nvPr>
            <p:ph type="body"/>
          </p:nvPr>
        </p:nvSpPr>
        <p:spPr>
          <a:xfrm>
            <a:off x="148680" y="4738680"/>
            <a:ext cx="959400" cy="22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00" name="Picture 199"/>
          <p:cNvPicPr/>
          <p:nvPr/>
        </p:nvPicPr>
        <p:blipFill>
          <a:blip r:embed="rId2" cstate="print"/>
          <a:stretch/>
        </p:blipFill>
        <p:spPr>
          <a:xfrm>
            <a:off x="489240" y="4738680"/>
            <a:ext cx="277920" cy="221760"/>
          </a:xfrm>
          <a:prstGeom prst="rect">
            <a:avLst/>
          </a:prstGeom>
          <a:ln>
            <a:noFill/>
          </a:ln>
        </p:spPr>
      </p:pic>
      <p:pic>
        <p:nvPicPr>
          <p:cNvPr id="201" name="Picture 200"/>
          <p:cNvPicPr/>
          <p:nvPr/>
        </p:nvPicPr>
        <p:blipFill>
          <a:blip r:embed="rId2" cstate="print"/>
          <a:stretch/>
        </p:blipFill>
        <p:spPr>
          <a:xfrm>
            <a:off x="489240" y="4738680"/>
            <a:ext cx="277920" cy="221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148680" y="485460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40440" y="4738680"/>
            <a:ext cx="468000" cy="22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468000" cy="22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40440" y="473868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40440" y="485460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40440" y="473868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148680" y="4854600"/>
            <a:ext cx="9594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image" Target="../media/image5.png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4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slideLayout" Target="../slideLayouts/slideLayout49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6" Type="http://schemas.openxmlformats.org/officeDocument/2006/relationships/image" Target="../media/image5.png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7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6.xml"/><Relationship Id="rId12" Type="http://schemas.openxmlformats.org/officeDocument/2006/relationships/slideLayout" Target="../slideLayouts/slideLayout61.xml"/><Relationship Id="rId2" Type="http://schemas.openxmlformats.org/officeDocument/2006/relationships/slideLayout" Target="../slideLayouts/slideLayout51.xml"/><Relationship Id="rId1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5.xml"/><Relationship Id="rId11" Type="http://schemas.openxmlformats.org/officeDocument/2006/relationships/slideLayout" Target="../slideLayouts/slideLayout60.xml"/><Relationship Id="rId5" Type="http://schemas.openxmlformats.org/officeDocument/2006/relationships/slideLayout" Target="../slideLayouts/slideLayout54.xml"/><Relationship Id="rId15" Type="http://schemas.openxmlformats.org/officeDocument/2006/relationships/image" Target="../media/image5.png"/><Relationship Id="rId10" Type="http://schemas.openxmlformats.org/officeDocument/2006/relationships/slideLayout" Target="../slideLayouts/slideLayout59.xml"/><Relationship Id="rId4" Type="http://schemas.openxmlformats.org/officeDocument/2006/relationships/slideLayout" Target="../slideLayouts/slideLayout53.xml"/><Relationship Id="rId9" Type="http://schemas.openxmlformats.org/officeDocument/2006/relationships/slideLayout" Target="../slideLayouts/slideLayout58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oogle Shape;16;p23"/>
          <p:cNvPicPr/>
          <p:nvPr/>
        </p:nvPicPr>
        <p:blipFill>
          <a:blip r:embed="rId14" cstate="print"/>
          <a:stretch/>
        </p:blipFill>
        <p:spPr>
          <a:xfrm>
            <a:off x="6361920" y="297720"/>
            <a:ext cx="2357640" cy="735840"/>
          </a:xfrm>
          <a:prstGeom prst="rect">
            <a:avLst/>
          </a:prstGeom>
          <a:ln>
            <a:noFill/>
          </a:ln>
        </p:spPr>
      </p:pic>
      <p:pic>
        <p:nvPicPr>
          <p:cNvPr id="9" name="Google Shape;17;p23"/>
          <p:cNvPicPr/>
          <p:nvPr/>
        </p:nvPicPr>
        <p:blipFill>
          <a:blip r:embed="rId15" cstate="print"/>
          <a:stretch/>
        </p:blipFill>
        <p:spPr>
          <a:xfrm>
            <a:off x="311760" y="152280"/>
            <a:ext cx="2603520" cy="1352520"/>
          </a:xfrm>
          <a:prstGeom prst="rect">
            <a:avLst/>
          </a:prstGeom>
          <a:ln>
            <a:noFill/>
          </a:ln>
        </p:spPr>
      </p:pic>
      <p:sp>
        <p:nvSpPr>
          <p:cNvPr id="2" name="CustomShape 1"/>
          <p:cNvSpPr/>
          <p:nvPr/>
        </p:nvSpPr>
        <p:spPr>
          <a:xfrm>
            <a:off x="3111840" y="1956240"/>
            <a:ext cx="280656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algn="ctr">
              <a:lnSpc>
                <a:spcPct val="100000"/>
              </a:lnSpc>
            </a:pPr>
            <a:r>
              <a:rPr lang="en-IN" sz="2400" b="0" strike="noStrike" spc="-1">
                <a:solidFill>
                  <a:srgbClr val="112344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Welcome to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CustomShape 2"/>
          <p:cNvSpPr/>
          <p:nvPr/>
        </p:nvSpPr>
        <p:spPr>
          <a:xfrm>
            <a:off x="2520000" y="2340720"/>
            <a:ext cx="3990240" cy="640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algn="ctr">
              <a:lnSpc>
                <a:spcPct val="100000"/>
              </a:lnSpc>
            </a:pPr>
            <a:r>
              <a:rPr lang="en-IN" sz="3600" b="1" strike="noStrike" spc="-1">
                <a:solidFill>
                  <a:srgbClr val="EA7F25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PES University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CustomShape 3"/>
          <p:cNvSpPr/>
          <p:nvPr/>
        </p:nvSpPr>
        <p:spPr>
          <a:xfrm>
            <a:off x="2197440" y="3024000"/>
            <a:ext cx="4748760" cy="822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algn="ctr">
              <a:lnSpc>
                <a:spcPct val="100000"/>
              </a:lnSpc>
            </a:pPr>
            <a:r>
              <a:rPr lang="en-IN" sz="2400" b="0" strike="noStrike" spc="-1">
                <a:solidFill>
                  <a:srgbClr val="112344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Ring Road Campus, Bengaluru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31A675BA-681B-445E-960E-24E3756386C3}" type="slidenum">
              <a:rPr lang="en-IN" sz="900" b="0" strike="noStrike" spc="-1">
                <a:solidFill>
                  <a:srgbClr val="888888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pPr algn="r">
                <a:lnSpc>
                  <a:spcPct val="100000"/>
                </a:lnSpc>
              </a:pPr>
              <a:t>‹#›</a:t>
            </a:fld>
            <a:endParaRPr lang="en-IN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body"/>
          </p:nvPr>
        </p:nvSpPr>
        <p:spPr>
          <a:xfrm>
            <a:off x="148680" y="4738680"/>
            <a:ext cx="959400" cy="22176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36;p26"/>
          <p:cNvPicPr/>
          <p:nvPr/>
        </p:nvPicPr>
        <p:blipFill>
          <a:blip r:embed="rId14" cstate="print"/>
          <a:stretch/>
        </p:blipFill>
        <p:spPr>
          <a:xfrm>
            <a:off x="8335800" y="93960"/>
            <a:ext cx="730800" cy="227880"/>
          </a:xfrm>
          <a:prstGeom prst="rect">
            <a:avLst/>
          </a:prstGeom>
          <a:ln>
            <a:noFill/>
          </a:ln>
        </p:spPr>
      </p:pic>
      <p:sp>
        <p:nvSpPr>
          <p:cNvPr id="79" name="CustomShape 1"/>
          <p:cNvSpPr/>
          <p:nvPr/>
        </p:nvSpPr>
        <p:spPr>
          <a:xfrm>
            <a:off x="8283600" y="69840"/>
            <a:ext cx="360" cy="2761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B7B7B7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80" name="Google Shape;38;p26"/>
          <p:cNvPicPr/>
          <p:nvPr/>
        </p:nvPicPr>
        <p:blipFill>
          <a:blip r:embed="rId15" cstate="print"/>
          <a:stretch/>
        </p:blipFill>
        <p:spPr>
          <a:xfrm>
            <a:off x="7934400" y="45000"/>
            <a:ext cx="258120" cy="362880"/>
          </a:xfrm>
          <a:prstGeom prst="rect">
            <a:avLst/>
          </a:prstGeom>
          <a:ln>
            <a:noFill/>
          </a:ln>
        </p:spPr>
      </p:pic>
      <p:sp>
        <p:nvSpPr>
          <p:cNvPr id="81" name="PlaceHolder 2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ADC29F4A-3F3E-4F97-B8C4-CD564B711364}" type="slidenum">
              <a:rPr lang="en-IN" sz="900" b="0" strike="noStrike" spc="-1">
                <a:solidFill>
                  <a:srgbClr val="888888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pPr algn="r">
                <a:lnSpc>
                  <a:spcPct val="100000"/>
                </a:lnSpc>
              </a:pPr>
              <a:t>‹#›</a:t>
            </a:fld>
            <a:endParaRPr lang="en-IN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148680" y="4738680"/>
            <a:ext cx="959400" cy="22176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  <p:sp>
        <p:nvSpPr>
          <p:cNvPr id="83" name="PlaceHolder 4"/>
          <p:cNvSpPr>
            <a:spLocks noGrp="1"/>
          </p:cNvSpPr>
          <p:nvPr>
            <p:ph type="title"/>
          </p:nvPr>
        </p:nvSpPr>
        <p:spPr>
          <a:xfrm>
            <a:off x="311760" y="1928520"/>
            <a:ext cx="8520120" cy="792360"/>
          </a:xfrm>
          <a:prstGeom prst="rect">
            <a:avLst/>
          </a:prstGeom>
        </p:spPr>
        <p:txBody>
          <a:bodyPr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CustomShape 5"/>
          <p:cNvSpPr/>
          <p:nvPr/>
        </p:nvSpPr>
        <p:spPr>
          <a:xfrm>
            <a:off x="326160" y="2871000"/>
            <a:ext cx="803232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E69138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5" name="PlaceHolder 6"/>
          <p:cNvSpPr>
            <a:spLocks noGrp="1"/>
          </p:cNvSpPr>
          <p:nvPr>
            <p:ph type="body"/>
          </p:nvPr>
        </p:nvSpPr>
        <p:spPr>
          <a:xfrm>
            <a:off x="325440" y="3006720"/>
            <a:ext cx="8507160" cy="35676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/>
    <p:bodyStyle/>
    <p:otherStyle/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26;p25"/>
          <p:cNvPicPr/>
          <p:nvPr/>
        </p:nvPicPr>
        <p:blipFill>
          <a:blip r:embed="rId15" cstate="print"/>
          <a:stretch/>
        </p:blipFill>
        <p:spPr>
          <a:xfrm>
            <a:off x="8335800" y="93960"/>
            <a:ext cx="730800" cy="227880"/>
          </a:xfrm>
          <a:prstGeom prst="rect">
            <a:avLst/>
          </a:prstGeom>
          <a:ln>
            <a:noFill/>
          </a:ln>
        </p:spPr>
      </p:pic>
      <p:sp>
        <p:nvSpPr>
          <p:cNvPr id="121" name="CustomShape 1"/>
          <p:cNvSpPr/>
          <p:nvPr/>
        </p:nvSpPr>
        <p:spPr>
          <a:xfrm>
            <a:off x="8283600" y="69840"/>
            <a:ext cx="360" cy="2761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B7B7B7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22" name="Google Shape;28;p25"/>
          <p:cNvPicPr/>
          <p:nvPr/>
        </p:nvPicPr>
        <p:blipFill>
          <a:blip r:embed="rId16" cstate="print"/>
          <a:stretch/>
        </p:blipFill>
        <p:spPr>
          <a:xfrm>
            <a:off x="7934400" y="45000"/>
            <a:ext cx="258120" cy="362880"/>
          </a:xfrm>
          <a:prstGeom prst="rect">
            <a:avLst/>
          </a:prstGeom>
          <a:ln>
            <a:noFill/>
          </a:ln>
        </p:spPr>
      </p:pic>
      <p:sp>
        <p:nvSpPr>
          <p:cNvPr id="123" name="PlaceHolder 2"/>
          <p:cNvSpPr>
            <a:spLocks noGrp="1"/>
          </p:cNvSpPr>
          <p:nvPr>
            <p:ph type="title"/>
          </p:nvPr>
        </p:nvSpPr>
        <p:spPr>
          <a:xfrm>
            <a:off x="306360" y="142560"/>
            <a:ext cx="7886520" cy="585360"/>
          </a:xfrm>
          <a:prstGeom prst="rect">
            <a:avLst/>
          </a:prstGeom>
        </p:spPr>
        <p:txBody>
          <a:bodyPr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CustomShape 3"/>
          <p:cNvSpPr/>
          <p:nvPr/>
        </p:nvSpPr>
        <p:spPr>
          <a:xfrm>
            <a:off x="417600" y="784800"/>
            <a:ext cx="700452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EA7F2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5" name="PlaceHolder 4"/>
          <p:cNvSpPr>
            <a:spLocks noGrp="1"/>
          </p:cNvSpPr>
          <p:nvPr>
            <p:ph type="body"/>
          </p:nvPr>
        </p:nvSpPr>
        <p:spPr>
          <a:xfrm>
            <a:off x="306360" y="960480"/>
            <a:ext cx="8543160" cy="360360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  <p:sp>
        <p:nvSpPr>
          <p:cNvPr id="126" name="PlaceHolder 5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D4EF0001-70F7-4C8A-A7FE-E5AF82E8F6EB}" type="slidenum">
              <a:rPr lang="en-IN" sz="900" b="0" strike="noStrike" spc="-1">
                <a:solidFill>
                  <a:srgbClr val="888888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pPr algn="r">
                <a:lnSpc>
                  <a:spcPct val="100000"/>
                </a:lnSpc>
              </a:pPr>
              <a:t>‹#›</a:t>
            </a:fld>
            <a:endParaRPr lang="en-IN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7" name="PlaceHolder 6"/>
          <p:cNvSpPr>
            <a:spLocks noGrp="1"/>
          </p:cNvSpPr>
          <p:nvPr>
            <p:ph type="body"/>
          </p:nvPr>
        </p:nvSpPr>
        <p:spPr>
          <a:xfrm>
            <a:off x="148680" y="4738680"/>
            <a:ext cx="959400" cy="22176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13" r:id="rId13"/>
  </p:sldLayoutIdLst>
  <p:txStyles>
    <p:titleStyle/>
    <p:bodyStyle/>
    <p:otherStyle/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Google Shape;46;p27"/>
          <p:cNvPicPr/>
          <p:nvPr/>
        </p:nvPicPr>
        <p:blipFill>
          <a:blip r:embed="rId14" cstate="print"/>
          <a:stretch/>
        </p:blipFill>
        <p:spPr>
          <a:xfrm>
            <a:off x="8335800" y="93960"/>
            <a:ext cx="730800" cy="227880"/>
          </a:xfrm>
          <a:prstGeom prst="rect">
            <a:avLst/>
          </a:prstGeom>
          <a:ln>
            <a:noFill/>
          </a:ln>
        </p:spPr>
      </p:pic>
      <p:sp>
        <p:nvSpPr>
          <p:cNvPr id="163" name="CustomShape 1"/>
          <p:cNvSpPr/>
          <p:nvPr/>
        </p:nvSpPr>
        <p:spPr>
          <a:xfrm>
            <a:off x="8283600" y="69840"/>
            <a:ext cx="360" cy="2761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B7B7B7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64" name="Google Shape;48;p27"/>
          <p:cNvPicPr/>
          <p:nvPr/>
        </p:nvPicPr>
        <p:blipFill>
          <a:blip r:embed="rId15" cstate="print"/>
          <a:stretch/>
        </p:blipFill>
        <p:spPr>
          <a:xfrm>
            <a:off x="7934400" y="45000"/>
            <a:ext cx="258120" cy="362880"/>
          </a:xfrm>
          <a:prstGeom prst="rect">
            <a:avLst/>
          </a:prstGeom>
          <a:ln>
            <a:noFill/>
          </a:ln>
        </p:spPr>
      </p:pic>
      <p:sp>
        <p:nvSpPr>
          <p:cNvPr id="165" name="PlaceHolder 2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EB0BA11B-A6FF-4C52-99A9-420A1A96608B}" type="slidenum">
              <a:rPr lang="en-IN" sz="900" b="0" strike="noStrike" spc="-1">
                <a:solidFill>
                  <a:srgbClr val="888888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pPr algn="r">
                <a:lnSpc>
                  <a:spcPct val="100000"/>
                </a:lnSpc>
              </a:pPr>
              <a:t>‹#›</a:t>
            </a:fld>
            <a:endParaRPr lang="en-IN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66" name="PlaceHolder 3"/>
          <p:cNvSpPr>
            <a:spLocks noGrp="1"/>
          </p:cNvSpPr>
          <p:nvPr>
            <p:ph type="body"/>
          </p:nvPr>
        </p:nvSpPr>
        <p:spPr>
          <a:xfrm>
            <a:off x="148680" y="4738680"/>
            <a:ext cx="959400" cy="22176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  <p:sp>
        <p:nvSpPr>
          <p:cNvPr id="167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3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hjp.at/doc/rfc/rfc5021.html" TargetMode="External"/><Relationship Id="rId1" Type="http://schemas.openxmlformats.org/officeDocument/2006/relationships/slideLayout" Target="../slideLayouts/slideLayout3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5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TextShape 1"/>
          <p:cNvSpPr txBox="1"/>
          <p:nvPr/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80264A07-6818-414E-85BF-E1412816F71A}" type="slidenum">
              <a:rPr lang="en-IN" sz="900" b="0" strike="noStrike" spc="-1">
                <a:solidFill>
                  <a:srgbClr val="888888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pPr algn="r">
                <a:lnSpc>
                  <a:spcPct val="100000"/>
                </a:lnSpc>
              </a:pPr>
              <a:t>1</a:t>
            </a:fld>
            <a:endParaRPr lang="en-IN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BF043-B5EB-4975-B028-5979C4571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00B0F0"/>
                </a:solidFill>
              </a:rPr>
              <a:t>3. Verification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19C070-5DE1-464B-AF21-8F90281ADBB6}"/>
              </a:ext>
            </a:extLst>
          </p:cNvPr>
          <p:cNvSpPr txBox="1"/>
          <p:nvPr/>
        </p:nvSpPr>
        <p:spPr>
          <a:xfrm>
            <a:off x="457200" y="1277648"/>
            <a:ext cx="8229240" cy="21185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dirty="0"/>
              <a:t>The deterministic verification algorithm </a:t>
            </a:r>
            <a:r>
              <a:rPr lang="en-US" dirty="0" err="1"/>
              <a:t>Vrfy</a:t>
            </a:r>
            <a:r>
              <a:rPr lang="en-US" dirty="0"/>
              <a:t> takes as input a key k, a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message m, and a tag t. It outputs a bit b, with b = 1 meaning valid and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b = 0 meaning invalid. We write this as b := </a:t>
            </a:r>
            <a:r>
              <a:rPr lang="en-US" dirty="0" err="1"/>
              <a:t>Vrfyk</a:t>
            </a:r>
            <a:r>
              <a:rPr lang="en-US" dirty="0"/>
              <a:t>(m, t). 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It is required that for every n, every key k output by Gen(1^𝑛), and every m ∈ {0, 1}∗ , it holds that </a:t>
            </a:r>
            <a:r>
              <a:rPr lang="en-US" dirty="0" err="1"/>
              <a:t>Vrfyk</a:t>
            </a:r>
            <a:r>
              <a:rPr lang="en-US" dirty="0"/>
              <a:t> (m, Mack(m)) = 1.</a:t>
            </a:r>
          </a:p>
        </p:txBody>
      </p:sp>
    </p:spTree>
    <p:extLst>
      <p:ext uri="{BB962C8B-B14F-4D97-AF65-F5344CB8AC3E}">
        <p14:creationId xmlns:p14="http://schemas.microsoft.com/office/powerpoint/2010/main" val="1747717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03802-8A10-4E27-BFD5-BE199B37DC5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-26894" y="281201"/>
            <a:ext cx="7886700" cy="620712"/>
          </a:xfrm>
        </p:spPr>
        <p:txBody>
          <a:bodyPr/>
          <a:lstStyle/>
          <a:p>
            <a:pPr algn="ctr"/>
            <a:r>
              <a:rPr lang="en-US" sz="2400" dirty="0">
                <a:solidFill>
                  <a:srgbClr val="00B0F0"/>
                </a:solidFill>
              </a:rPr>
              <a:t>Security of Message Authentication Codes</a:t>
            </a:r>
            <a:endParaRPr lang="en-IN" sz="2400" dirty="0">
              <a:solidFill>
                <a:srgbClr val="00B0F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43D970-3611-4AF9-9195-A512BA6EC167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895350"/>
            <a:ext cx="9067800" cy="4114800"/>
          </a:xfrm>
        </p:spPr>
        <p:txBody>
          <a:bodyPr>
            <a:normAutofit lnSpcReduction="10000"/>
          </a:bodyPr>
          <a:lstStyle/>
          <a:p>
            <a:pPr marL="285750" indent="-285750" algn="just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 for a message authentication code ℿ</a:t>
            </a:r>
          </a:p>
          <a:p>
            <a:pPr marL="285750" indent="-285750" algn="just">
              <a:lnSpc>
                <a:spcPct val="170000"/>
              </a:lnSpc>
              <a:buFont typeface="Arial" panose="020B0604020202020204" pitchFamily="34" charset="0"/>
              <a:buChar char="•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70000"/>
              </a:lnSpc>
              <a:buFont typeface="Arial" panose="020B0604020202020204" pitchFamily="34" charset="0"/>
              <a:buChar char="•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70000"/>
              </a:lnSpc>
              <a:buFont typeface="Arial" panose="020B0604020202020204" pitchFamily="34" charset="0"/>
              <a:buChar char="•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70000"/>
              </a:lnSpc>
              <a:buFont typeface="Arial" panose="020B0604020202020204" pitchFamily="34" charset="0"/>
              <a:buChar char="•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70000"/>
              </a:lnSpc>
              <a:buFont typeface="Arial" panose="020B0604020202020204" pitchFamily="34" charset="0"/>
              <a:buChar char="•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7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just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dirty="0"/>
              <a:t>A MAC is secure if no efficient adversary can succeed in the above experiment with non-negligible probability: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70000"/>
              </a:lnSpc>
              <a:buFont typeface="Arial" panose="020B0604020202020204" pitchFamily="34" charset="0"/>
              <a:buChar char="•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60B547-555C-4C1D-A85B-E0B557EDF6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516062"/>
            <a:ext cx="6543345" cy="2485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5740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0289164-15FF-43F9-AF40-820F94C7571C}"/>
              </a:ext>
            </a:extLst>
          </p:cNvPr>
          <p:cNvSpPr txBox="1"/>
          <p:nvPr/>
        </p:nvSpPr>
        <p:spPr>
          <a:xfrm>
            <a:off x="304800" y="742950"/>
            <a:ext cx="8686800" cy="19107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IN" dirty="0"/>
              <a:t>A message authentication code </a:t>
            </a:r>
            <a:r>
              <a:rPr lang="el-GR" dirty="0"/>
              <a:t>Π = (</a:t>
            </a:r>
            <a:r>
              <a:rPr lang="en-IN" dirty="0"/>
              <a:t>Gen, Mac, </a:t>
            </a:r>
            <a:r>
              <a:rPr lang="en-IN" dirty="0" err="1"/>
              <a:t>Vrfy</a:t>
            </a:r>
            <a:r>
              <a:rPr lang="en-IN" dirty="0"/>
              <a:t>) is existentially unforgeable under an adaptive chosen-message attack, or just secure, if for all probabilistic polynomial-time adversaries A, there is a negligible function </a:t>
            </a:r>
            <a:r>
              <a:rPr lang="en-IN" dirty="0" err="1"/>
              <a:t>negl</a:t>
            </a:r>
            <a:r>
              <a:rPr lang="en-IN" dirty="0"/>
              <a:t> such that: </a:t>
            </a:r>
            <a:r>
              <a:rPr lang="en-IN" dirty="0" err="1"/>
              <a:t>Pr</a:t>
            </a:r>
            <a:r>
              <a:rPr lang="en-IN" dirty="0"/>
              <a:t>[Mac-</a:t>
            </a:r>
            <a:r>
              <a:rPr lang="en-IN" dirty="0" err="1"/>
              <a:t>forge</a:t>
            </a:r>
            <a:r>
              <a:rPr lang="en-IN" sz="1000" dirty="0" err="1"/>
              <a:t>A</a:t>
            </a:r>
            <a:r>
              <a:rPr lang="en-IN" sz="1000" dirty="0"/>
              <a:t>,</a:t>
            </a:r>
            <a:r>
              <a:rPr lang="el-GR" sz="1000" dirty="0"/>
              <a:t>Π</a:t>
            </a:r>
            <a:r>
              <a:rPr lang="el-GR" dirty="0"/>
              <a:t>(</a:t>
            </a:r>
            <a:r>
              <a:rPr lang="en-IN" dirty="0"/>
              <a:t>n) = 1] ≤ </a:t>
            </a:r>
            <a:r>
              <a:rPr lang="en-IN" dirty="0" err="1"/>
              <a:t>negl</a:t>
            </a:r>
            <a:r>
              <a:rPr lang="en-IN" dirty="0"/>
              <a:t>(n).</a:t>
            </a:r>
          </a:p>
        </p:txBody>
      </p:sp>
    </p:spTree>
    <p:extLst>
      <p:ext uri="{BB962C8B-B14F-4D97-AF65-F5344CB8AC3E}">
        <p14:creationId xmlns:p14="http://schemas.microsoft.com/office/powerpoint/2010/main" val="31081797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8725B-BD34-4213-8ADB-A02AECB1C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400" dirty="0">
                <a:solidFill>
                  <a:srgbClr val="00B0F0"/>
                </a:solidFill>
              </a:rPr>
              <a:t>Attacks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88B4B-DE11-43C6-A419-E52A1A06B0F7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533400" y="1074887"/>
            <a:ext cx="7848600" cy="2193750"/>
          </a:xfrm>
        </p:spPr>
        <p:txBody>
          <a:bodyPr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Reply attack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A potential timing attack</a:t>
            </a:r>
          </a:p>
        </p:txBody>
      </p:sp>
    </p:spTree>
    <p:extLst>
      <p:ext uri="{BB962C8B-B14F-4D97-AF65-F5344CB8AC3E}">
        <p14:creationId xmlns:p14="http://schemas.microsoft.com/office/powerpoint/2010/main" val="27596412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B643D-CC19-43EF-B676-FF86D62FC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400" dirty="0">
                <a:solidFill>
                  <a:srgbClr val="00B0F0"/>
                </a:solidFill>
              </a:rPr>
              <a:t>Limitations of MAC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E98269-EA4A-4179-B111-3017522B2C03}"/>
              </a:ext>
            </a:extLst>
          </p:cNvPr>
          <p:cNvSpPr txBox="1"/>
          <p:nvPr/>
        </p:nvSpPr>
        <p:spPr>
          <a:xfrm>
            <a:off x="1371600" y="1276350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Establishment of Shared Secret.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Inability to Provide Non-Repudiation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250500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TextShape 1"/>
          <p:cNvSpPr txBox="1"/>
          <p:nvPr/>
        </p:nvSpPr>
        <p:spPr>
          <a:xfrm>
            <a:off x="306360" y="142560"/>
            <a:ext cx="7886520" cy="5853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IN" sz="2800" b="1" strike="noStrike" spc="-1">
                <a:solidFill>
                  <a:srgbClr val="112344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Thank You!</a:t>
            </a:r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6" name="TextShape 2"/>
          <p:cNvSpPr txBox="1"/>
          <p:nvPr/>
        </p:nvSpPr>
        <p:spPr>
          <a:xfrm>
            <a:off x="306360" y="960480"/>
            <a:ext cx="6481800" cy="29696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9360">
              <a:lnSpc>
                <a:spcPct val="100000"/>
              </a:lnSpc>
            </a:pPr>
            <a:r>
              <a:rPr lang="en-IN" sz="2000" b="0" strike="noStrike" spc="-1" dirty="0">
                <a:solidFill>
                  <a:srgbClr val="3A3A3A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Next Class</a:t>
            </a:r>
            <a:endParaRPr lang="en-IN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58920" indent="-358560">
              <a:lnSpc>
                <a:spcPct val="100000"/>
              </a:lnSpc>
              <a:buClr>
                <a:srgbClr val="3A3A3A"/>
              </a:buClr>
              <a:buFont typeface="Inter"/>
              <a:buChar char="☞"/>
            </a:pPr>
            <a:r>
              <a:rPr lang="en-IN" sz="2000" b="0" strike="noStrike" spc="-1" dirty="0">
                <a:solidFill>
                  <a:srgbClr val="3A3A3A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Mandatory reading for the next class</a:t>
            </a:r>
          </a:p>
          <a:p>
            <a:pPr marL="358920" indent="-358560">
              <a:lnSpc>
                <a:spcPct val="100000"/>
              </a:lnSpc>
              <a:buClr>
                <a:srgbClr val="3A3A3A"/>
              </a:buClr>
              <a:buFont typeface="Inter"/>
              <a:buChar char="☞"/>
            </a:pPr>
            <a:r>
              <a:rPr lang="en-IN" sz="2000" spc="-1">
                <a:solidFill>
                  <a:srgbClr val="3A3A3A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RFC 6476</a:t>
            </a:r>
            <a:endParaRPr lang="en-IN" sz="2000" b="0" strike="noStrike" spc="-1" dirty="0">
              <a:solidFill>
                <a:srgbClr val="3A3A3A"/>
              </a:solidFill>
              <a:uFill>
                <a:solidFill>
                  <a:srgbClr val="FFFFFF"/>
                </a:solidFill>
              </a:uFill>
              <a:latin typeface="Calibri"/>
              <a:ea typeface="Calibri"/>
            </a:endParaRPr>
          </a:p>
          <a:p>
            <a:pPr marL="358920" indent="-358560">
              <a:lnSpc>
                <a:spcPct val="100000"/>
              </a:lnSpc>
              <a:buClr>
                <a:srgbClr val="595959"/>
              </a:buClr>
            </a:pPr>
            <a:r>
              <a:rPr lang="en-IN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hlinkClick r:id="rId2"/>
              </a:rPr>
              <a:t>	</a:t>
            </a:r>
            <a:endParaRPr lang="en-IN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7" name="TextShape 3"/>
          <p:cNvSpPr txBox="1"/>
          <p:nvPr/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19CD7617-A4B7-4A10-84FE-354444A0E680}" type="slidenum">
              <a:rPr lang="en-IN" sz="900" b="0" strike="noStrike" spc="-1">
                <a:solidFill>
                  <a:srgbClr val="888888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pPr algn="r">
                <a:lnSpc>
                  <a:spcPct val="100000"/>
                </a:lnSpc>
              </a:pPr>
              <a:t>15</a:t>
            </a:fld>
            <a:endParaRPr lang="en-IN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>
                                            <p:txEl>
                                              <p:pRg st="0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>
                                            <p:txEl>
                                              <p:pRg st="11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>
                                            <p:txEl>
                                              <p:pRg st="25" end="3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TextShape 1"/>
          <p:cNvSpPr txBox="1"/>
          <p:nvPr/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 algn="r">
              <a:lnSpc>
                <a:spcPct val="100000"/>
              </a:lnSpc>
            </a:pPr>
            <a:fld id="{4B8347FF-D94C-4B2C-83EF-701D8E9D1A45}" type="slidenum">
              <a:rPr lang="en-IN" sz="900" b="0" strike="noStrike" spc="-1">
                <a:solidFill>
                  <a:srgbClr val="888888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pPr algn="r">
                <a:lnSpc>
                  <a:spcPct val="100000"/>
                </a:lnSpc>
              </a:pPr>
              <a:t>16</a:t>
            </a:fld>
            <a:endParaRPr lang="en-IN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320" name="Google Shape;267;p21"/>
          <p:cNvPicPr/>
          <p:nvPr/>
        </p:nvPicPr>
        <p:blipFill>
          <a:blip r:embed="rId2" cstate="print"/>
          <a:stretch/>
        </p:blipFill>
        <p:spPr>
          <a:xfrm>
            <a:off x="1976760" y="3729960"/>
            <a:ext cx="1990080" cy="932040"/>
          </a:xfrm>
          <a:prstGeom prst="rect">
            <a:avLst/>
          </a:prstGeom>
          <a:ln>
            <a:noFill/>
          </a:ln>
        </p:spPr>
      </p:pic>
      <p:pic>
        <p:nvPicPr>
          <p:cNvPr id="321" name="Google Shape;268;p21"/>
          <p:cNvPicPr/>
          <p:nvPr/>
        </p:nvPicPr>
        <p:blipFill>
          <a:blip r:embed="rId3" cstate="print"/>
          <a:srcRect b="13963"/>
          <a:stretch/>
        </p:blipFill>
        <p:spPr>
          <a:xfrm>
            <a:off x="4867920" y="3800520"/>
            <a:ext cx="2298960" cy="861840"/>
          </a:xfrm>
          <a:prstGeom prst="rect">
            <a:avLst/>
          </a:prstGeom>
          <a:ln>
            <a:noFill/>
          </a:ln>
        </p:spPr>
      </p:pic>
      <p:sp>
        <p:nvSpPr>
          <p:cNvPr id="322" name="CustomShape 2"/>
          <p:cNvSpPr/>
          <p:nvPr/>
        </p:nvSpPr>
        <p:spPr>
          <a:xfrm>
            <a:off x="279000" y="248400"/>
            <a:ext cx="8523720" cy="324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 algn="ctr">
              <a:lnSpc>
                <a:spcPct val="100000"/>
              </a:lnSpc>
            </a:pPr>
            <a:r>
              <a:rPr lang="en-IN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Rajashree S</a:t>
            </a:r>
          </a:p>
          <a:p>
            <a:pPr algn="ctr">
              <a:lnSpc>
                <a:spcPct val="101000"/>
              </a:lnSpc>
            </a:pPr>
            <a:r>
              <a:rPr lang="en-IN" sz="2000" b="1" strike="noStrike" spc="-1" dirty="0">
                <a:solidFill>
                  <a:srgbClr val="EA7F26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  <a:ea typeface="Calibri"/>
              </a:rPr>
              <a:t>Computer Science and Engineering</a:t>
            </a:r>
            <a:endParaRPr lang="en-IN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itchFamily="34" charset="0"/>
            </a:endParaRPr>
          </a:p>
          <a:p>
            <a:pPr algn="ctr">
              <a:lnSpc>
                <a:spcPct val="101000"/>
              </a:lnSpc>
            </a:pPr>
            <a:r>
              <a:rPr lang="en-IN" sz="2000" b="1" strike="noStrike" spc="-1" dirty="0">
                <a:solidFill>
                  <a:srgbClr val="EA7F26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  <a:ea typeface="Calibri"/>
              </a:rPr>
              <a:t>PES University, Bengaluru</a:t>
            </a:r>
            <a:endParaRPr lang="en-IN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itchFamily="34" charset="0"/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3" name="TextShape 3"/>
          <p:cNvSpPr txBox="1"/>
          <p:nvPr/>
        </p:nvSpPr>
        <p:spPr>
          <a:xfrm>
            <a:off x="148680" y="4738680"/>
            <a:ext cx="959400" cy="2217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90000"/>
              </a:lnSpc>
            </a:pPr>
            <a:r>
              <a:rPr lang="en-IN" sz="10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10 June 2020</a:t>
            </a:r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TextShape 1"/>
          <p:cNvSpPr txBox="1"/>
          <p:nvPr/>
        </p:nvSpPr>
        <p:spPr>
          <a:xfrm>
            <a:off x="8594640" y="4662360"/>
            <a:ext cx="549000" cy="3934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32B82FC8-5969-4F0D-9038-75E7266D8484}" type="slidenum">
              <a:rPr lang="en-IN" sz="900" b="0" strike="noStrike" spc="-1">
                <a:solidFill>
                  <a:srgbClr val="888888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pPr algn="r">
                <a:lnSpc>
                  <a:spcPct val="100000"/>
                </a:lnSpc>
              </a:pPr>
              <a:t>2</a:t>
            </a:fld>
            <a:endParaRPr lang="en-IN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205" name="Google Shape;153;p2"/>
          <p:cNvPicPr/>
          <p:nvPr/>
        </p:nvPicPr>
        <p:blipFill>
          <a:blip r:embed="rId2"/>
          <a:stretch/>
        </p:blipFill>
        <p:spPr>
          <a:xfrm>
            <a:off x="0" y="9360"/>
            <a:ext cx="9143640" cy="1690200"/>
          </a:xfrm>
          <a:prstGeom prst="rect">
            <a:avLst/>
          </a:prstGeom>
          <a:ln>
            <a:noFill/>
          </a:ln>
        </p:spPr>
      </p:pic>
      <p:sp>
        <p:nvSpPr>
          <p:cNvPr id="206" name="CustomShape 2"/>
          <p:cNvSpPr/>
          <p:nvPr/>
        </p:nvSpPr>
        <p:spPr>
          <a:xfrm>
            <a:off x="1963800" y="1731240"/>
            <a:ext cx="5544000" cy="3138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algn="ctr"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7" name="CustomShape 3"/>
          <p:cNvSpPr/>
          <p:nvPr/>
        </p:nvSpPr>
        <p:spPr>
          <a:xfrm>
            <a:off x="3967200" y="2670480"/>
            <a:ext cx="1561320" cy="347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90000"/>
              </a:lnSpc>
            </a:pPr>
            <a:r>
              <a:rPr lang="en-IN" sz="2100" b="0" strike="noStrike" spc="-1" dirty="0">
                <a:solidFill>
                  <a:srgbClr val="ED7D31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Lecture 52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8" name="TextShape 4"/>
          <p:cNvSpPr txBox="1"/>
          <p:nvPr/>
        </p:nvSpPr>
        <p:spPr>
          <a:xfrm>
            <a:off x="1636200" y="1352550"/>
            <a:ext cx="5616000" cy="131793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IN" sz="4000" b="1" strike="noStrike" spc="-1">
                <a:solidFill>
                  <a:srgbClr val="ED7D31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APPLIED CRYPTOGRAPHY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TextShape 1"/>
          <p:cNvSpPr txBox="1"/>
          <p:nvPr/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2EF4050D-7393-4746-AD12-E07E111200BA}" type="slidenum">
              <a:rPr lang="en-IN" sz="900" b="0" strike="noStrike" spc="-1">
                <a:solidFill>
                  <a:srgbClr val="888888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pPr algn="r">
                <a:lnSpc>
                  <a:spcPct val="100000"/>
                </a:lnSpc>
              </a:pPr>
              <a:t>3</a:t>
            </a:fld>
            <a:endParaRPr lang="en-IN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11" name="TextShape 3"/>
          <p:cNvSpPr txBox="1"/>
          <p:nvPr/>
        </p:nvSpPr>
        <p:spPr>
          <a:xfrm>
            <a:off x="311760" y="1928520"/>
            <a:ext cx="8520120" cy="7923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IN" sz="3600" strike="noStrike" spc="-1" dirty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MAC</a:t>
            </a:r>
            <a:endParaRPr lang="en-IN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2" name="CustomShape 4"/>
          <p:cNvSpPr/>
          <p:nvPr/>
        </p:nvSpPr>
        <p:spPr>
          <a:xfrm>
            <a:off x="380880" y="3029040"/>
            <a:ext cx="573912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n-US" sz="2400" b="1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Calibri"/>
              <a:ea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A85BDE7-D9BB-4539-B8FD-17E24C797D3A}"/>
              </a:ext>
            </a:extLst>
          </p:cNvPr>
          <p:cNvSpPr txBox="1"/>
          <p:nvPr/>
        </p:nvSpPr>
        <p:spPr>
          <a:xfrm>
            <a:off x="311760" y="3072434"/>
            <a:ext cx="3198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rgbClr val="C00000"/>
                </a:solidFill>
              </a:rPr>
              <a:t>Message Authentication code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074B102-8C4C-4F0F-9F8B-35CD209DF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000" dirty="0">
                <a:solidFill>
                  <a:srgbClr val="00B0F0"/>
                </a:solidFill>
              </a:rPr>
              <a:t>Contents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D91D3A-4FD9-4789-B02D-F95CB1CCAE0A}"/>
              </a:ext>
            </a:extLst>
          </p:cNvPr>
          <p:cNvSpPr txBox="1"/>
          <p:nvPr/>
        </p:nvSpPr>
        <p:spPr>
          <a:xfrm>
            <a:off x="838200" y="1347889"/>
            <a:ext cx="70104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Encryption vs. Message Authentication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MAC definition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Working of MAC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Syntax of a Message Authentication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Security experiment of Message Authentication Codes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Attacks and limitations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64924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7A6D3-22C3-43B5-A018-11C97BEDC5A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90500"/>
            <a:ext cx="7886700" cy="954088"/>
          </a:xfrm>
        </p:spPr>
        <p:txBody>
          <a:bodyPr>
            <a:normAutofit/>
          </a:bodyPr>
          <a:lstStyle/>
          <a:p>
            <a:pPr algn="ctr"/>
            <a:r>
              <a:rPr lang="en-IN" sz="3000" dirty="0">
                <a:solidFill>
                  <a:srgbClr val="00B0F0"/>
                </a:solidFill>
              </a:rPr>
              <a:t> Encryption vs. Message Authentication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9FCEB1-C669-43AB-86AA-B8BF023AEF41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762000" y="1428750"/>
            <a:ext cx="7886700" cy="2770187"/>
          </a:xfrm>
        </p:spPr>
        <p:txBody>
          <a:bodyPr>
            <a:norm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/>
              <a:t>Encryption </a:t>
            </a:r>
            <a:r>
              <a:rPr lang="en-IN" sz="1600" dirty="0">
                <a:sym typeface="Wingdings" panose="05000000000000000000" pitchFamily="2" charset="2"/>
              </a:rPr>
              <a:t> </a:t>
            </a:r>
            <a:r>
              <a:rPr lang="en-IN" sz="1600" dirty="0"/>
              <a:t>secrecy and Authentication </a:t>
            </a:r>
            <a:r>
              <a:rPr lang="en-IN" sz="1600" dirty="0">
                <a:sym typeface="Wingdings" panose="05000000000000000000" pitchFamily="2" charset="2"/>
              </a:rPr>
              <a:t> </a:t>
            </a:r>
            <a:r>
              <a:rPr lang="en-IN" sz="1600" dirty="0"/>
              <a:t>integrity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FF0000"/>
                </a:solidFill>
              </a:rPr>
              <a:t>Can encryption provide Message Authentication??</a:t>
            </a:r>
          </a:p>
          <a:p>
            <a:pPr marL="2857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tx1"/>
                </a:solidFill>
              </a:rPr>
              <a:t>Stream ciphers: No</a:t>
            </a:r>
          </a:p>
          <a:p>
            <a:pPr marL="2857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tx1"/>
                </a:solidFill>
              </a:rPr>
              <a:t>Block ciphers: yes with some modification</a:t>
            </a:r>
          </a:p>
        </p:txBody>
      </p:sp>
    </p:spTree>
    <p:extLst>
      <p:ext uri="{BB962C8B-B14F-4D97-AF65-F5344CB8AC3E}">
        <p14:creationId xmlns:p14="http://schemas.microsoft.com/office/powerpoint/2010/main" val="29739612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1E745-1B5E-4BAF-A725-B082CC8BE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800" dirty="0">
                <a:solidFill>
                  <a:srgbClr val="00B0F0"/>
                </a:solidFill>
              </a:rPr>
              <a:t>MAC definition: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42D8B0-7FBE-4219-A484-3B73697AF324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148680" y="1352550"/>
            <a:ext cx="7852320" cy="349161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b="1" i="1" dirty="0">
                <a:solidFill>
                  <a:schemeClr val="accent2"/>
                </a:solidFill>
              </a:rPr>
              <a:t>is a short piece of information used to authenticate a message—in other words, to confirm that the message came from the stated sender (its authenticity) and has not been changed. </a:t>
            </a:r>
          </a:p>
          <a:p>
            <a:pPr>
              <a:lnSpc>
                <a:spcPct val="150000"/>
              </a:lnSpc>
            </a:pPr>
            <a:r>
              <a:rPr lang="en-US" dirty="0"/>
              <a:t>The aim of a message authentication code is to prevent an adversary from</a:t>
            </a:r>
          </a:p>
          <a:p>
            <a:pPr>
              <a:lnSpc>
                <a:spcPct val="150000"/>
              </a:lnSpc>
            </a:pPr>
            <a:r>
              <a:rPr lang="en-US" dirty="0"/>
              <a:t>modifying a message sent by one party to another, or from injecting a new</a:t>
            </a:r>
          </a:p>
          <a:p>
            <a:pPr>
              <a:lnSpc>
                <a:spcPct val="150000"/>
              </a:lnSpc>
            </a:pPr>
            <a:r>
              <a:rPr lang="en-US" dirty="0"/>
              <a:t>message, without the receiver detecting that the message did not originate</a:t>
            </a:r>
          </a:p>
          <a:p>
            <a:pPr>
              <a:lnSpc>
                <a:spcPct val="150000"/>
              </a:lnSpc>
            </a:pPr>
            <a:r>
              <a:rPr lang="en-US" dirty="0"/>
              <a:t>from the intended party.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179143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0495199-B983-4076-85A0-2904616618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893" y="1276350"/>
            <a:ext cx="7596213" cy="2976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4039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FF75E-22C0-4EEA-B62D-F83FCA99AD1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7886700" cy="993775"/>
          </a:xfrm>
        </p:spPr>
        <p:txBody>
          <a:bodyPr>
            <a:normAutofit/>
          </a:bodyPr>
          <a:lstStyle/>
          <a:p>
            <a:pPr algn="ctr"/>
            <a:r>
              <a:rPr lang="en-US" sz="2800" dirty="0">
                <a:solidFill>
                  <a:srgbClr val="00B0F0"/>
                </a:solidFill>
              </a:rPr>
              <a:t>The Syntax of a Message Authentication Code</a:t>
            </a:r>
            <a:endParaRPr lang="en-IN" sz="2800" dirty="0">
              <a:solidFill>
                <a:srgbClr val="00B0F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121D85-C0E6-4A51-9BB4-D4C7AD231A35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428750"/>
            <a:ext cx="7886700" cy="326231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000" dirty="0"/>
              <a:t>t ← Mac</a:t>
            </a:r>
            <a:r>
              <a:rPr lang="en-US" sz="1200" dirty="0"/>
              <a:t>k</a:t>
            </a:r>
            <a:r>
              <a:rPr lang="en-US" sz="2000" dirty="0"/>
              <a:t>(m)</a:t>
            </a:r>
          </a:p>
          <a:p>
            <a:pPr>
              <a:lnSpc>
                <a:spcPct val="150000"/>
              </a:lnSpc>
            </a:pPr>
            <a:endParaRPr lang="en-US" sz="20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compute a MAC tag (or simply a tag) t based on the message and the shared key (k),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send the message m and the tag t to the other party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6142980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9C70362-8CA1-4661-9A05-D931A6ACE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00B0F0"/>
                </a:solidFill>
              </a:rPr>
              <a:t>3 Polynomial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F189ECF4-478D-4462-93F7-CABCAEB47965}"/>
                  </a:ext>
                </a:extLst>
              </p:cNvPr>
              <p:cNvSpPr>
                <a:spLocks noGrp="1"/>
              </p:cNvSpPr>
              <p:nvPr>
                <p:ph type="body"/>
              </p:nvPr>
            </p:nvSpPr>
            <p:spPr>
              <a:xfrm>
                <a:off x="457200" y="1063800"/>
                <a:ext cx="8309520" cy="3704160"/>
              </a:xfrm>
            </p:spPr>
            <p:txBody>
              <a:bodyPr/>
              <a:lstStyle/>
              <a:p>
                <a:pPr marL="342900" lvl="1" indent="0">
                  <a:lnSpc>
                    <a:spcPct val="150000"/>
                  </a:lnSpc>
                  <a:buNone/>
                </a:pPr>
                <a:r>
                  <a:rPr lang="en-US" dirty="0"/>
                  <a:t>A message authentication code (or MAC) consists of three probabilistic polynomial-time algorithms (Gen, Mac, </a:t>
                </a:r>
                <a:r>
                  <a:rPr lang="en-US" dirty="0" err="1"/>
                  <a:t>Vrfy</a:t>
                </a:r>
                <a:r>
                  <a:rPr lang="en-US" dirty="0"/>
                  <a:t>) such that:</a:t>
                </a:r>
              </a:p>
              <a:p>
                <a:pPr marL="685800" lvl="1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dirty="0">
                    <a:solidFill>
                      <a:srgbClr val="00B0F0"/>
                    </a:solidFill>
                  </a:rPr>
                  <a:t>The key-generation</a:t>
                </a:r>
              </a:p>
              <a:p>
                <a:pPr marL="342900" lvl="1" indent="0">
                  <a:lnSpc>
                    <a:spcPct val="150000"/>
                  </a:lnSpc>
                  <a:buNone/>
                </a:pPr>
                <a:r>
                  <a:rPr lang="en-US" dirty="0"/>
                  <a:t>The key-generation algorithm Gen takes as input the security parameter</a:t>
                </a:r>
              </a:p>
              <a:p>
                <a:pPr marL="342900" lvl="1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and outputs a key k with |k| ≥ n.</a:t>
                </a:r>
              </a:p>
              <a:p>
                <a:pPr marL="342900" lvl="1">
                  <a:lnSpc>
                    <a:spcPct val="150000"/>
                  </a:lnSpc>
                </a:pPr>
                <a:r>
                  <a:rPr lang="en-US" dirty="0">
                    <a:solidFill>
                      <a:srgbClr val="00B0F0"/>
                    </a:solidFill>
                  </a:rPr>
                  <a:t>2. Tag-generation</a:t>
                </a:r>
              </a:p>
              <a:p>
                <a:pPr marL="342900" lvl="1" indent="0">
                  <a:lnSpc>
                    <a:spcPct val="150000"/>
                  </a:lnSpc>
                  <a:buNone/>
                </a:pPr>
                <a:r>
                  <a:rPr lang="en-US" dirty="0"/>
                  <a:t>The tag-generation algorithm Mac takes as input a key k and a message</a:t>
                </a:r>
              </a:p>
              <a:p>
                <a:pPr marL="342900" lvl="1" indent="0">
                  <a:lnSpc>
                    <a:spcPct val="150000"/>
                  </a:lnSpc>
                  <a:buNone/>
                </a:pPr>
                <a:r>
                  <a:rPr lang="en-US" dirty="0"/>
                  <a:t>m ∈ {0, 1}∗ , and outputs a tag t. Since this algorithm may be randomized, we write this as t ← Mack(m).</a:t>
                </a:r>
              </a:p>
              <a:p>
                <a:pPr marL="342900" lvl="1" indent="0">
                  <a:lnSpc>
                    <a:spcPct val="150000"/>
                  </a:lnSpc>
                  <a:buNone/>
                </a:pPr>
                <a:endParaRPr lang="en-IN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F189ECF4-478D-4462-93F7-CABCAEB4796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/>
              </p:nvPr>
            </p:nvSpPr>
            <p:spPr>
              <a:xfrm>
                <a:off x="457200" y="1063800"/>
                <a:ext cx="8309520" cy="3704160"/>
              </a:xfrm>
              <a:blipFill>
                <a:blip r:embed="rId2"/>
                <a:stretch>
                  <a:fillRect t="-4613" r="-44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03823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1623</TotalTime>
  <Words>535</Words>
  <Application>Microsoft Office PowerPoint</Application>
  <PresentationFormat>On-screen Show (16:9)</PresentationFormat>
  <Paragraphs>73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16</vt:i4>
      </vt:variant>
    </vt:vector>
  </HeadingPairs>
  <TitlesOfParts>
    <vt:vector size="29" baseType="lpstr">
      <vt:lpstr>Arial</vt:lpstr>
      <vt:lpstr>Calibri</vt:lpstr>
      <vt:lpstr>Cambria Math</vt:lpstr>
      <vt:lpstr>Inter</vt:lpstr>
      <vt:lpstr>Open Sans</vt:lpstr>
      <vt:lpstr>Symbol</vt:lpstr>
      <vt:lpstr>Times New Roman</vt:lpstr>
      <vt:lpstr>Wingdings</vt:lpstr>
      <vt:lpstr>Office Theme</vt:lpstr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Contents </vt:lpstr>
      <vt:lpstr> Encryption vs. Message Authentication</vt:lpstr>
      <vt:lpstr>MAC definition: </vt:lpstr>
      <vt:lpstr>PowerPoint Presentation</vt:lpstr>
      <vt:lpstr>The Syntax of a Message Authentication Code</vt:lpstr>
      <vt:lpstr>3 Polynomial algorithms</vt:lpstr>
      <vt:lpstr>3. Verification </vt:lpstr>
      <vt:lpstr>Security of Message Authentication Codes</vt:lpstr>
      <vt:lpstr>PowerPoint Presentation</vt:lpstr>
      <vt:lpstr>Attacks</vt:lpstr>
      <vt:lpstr>Limitations of MAC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Shashank Prabhakar</dc:creator>
  <dc:description/>
  <cp:lastModifiedBy>rajashree soman</cp:lastModifiedBy>
  <cp:revision>130</cp:revision>
  <dcterms:created xsi:type="dcterms:W3CDTF">2020-06-08T19:20:40Z</dcterms:created>
  <dcterms:modified xsi:type="dcterms:W3CDTF">2020-11-18T06:12:42Z</dcterms:modified>
  <dc:language>en-IN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28</vt:i4>
  </property>
  <property fmtid="{D5CDD505-2E9C-101B-9397-08002B2CF9AE}" pid="8" name="PresentationFormat">
    <vt:lpwstr>On-screen Show (16:9)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28</vt:i4>
  </property>
</Properties>
</file>